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8" d="100"/>
          <a:sy n="198" d="100"/>
        </p:scale>
        <p:origin x="71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badi" panose="020B0604020104020204" pitchFamily="34" charset="0"/>
        <a:ea typeface="Abadi" panose="020B0604020104020204" pitchFamily="34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15b2ad96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15b2ad96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603da58fe2_4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603da58fe2_4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78331f9c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78331f9c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비대면 진행 매주 월요일 밤 9시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6ba5c035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6ba5c035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b02a790b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b02a790b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15b2ad96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15b2ad96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15b2ad96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15b2ad96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15b2ad96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15b2ad96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15b2ad96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15b2ad96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15b2ad96c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15b2ad96c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Abadi" panose="020B0604020104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Abadi" panose="020B060402010402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Abadi" panose="020B060402010402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Abadi" panose="020B0604020104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badi" panose="020B0604020104020204" pitchFamily="34" charset="0"/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Abadi" panose="020B060402010402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Abadi" panose="020B060402010402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badi" panose="020B0604020104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Abadi" panose="020B060402010402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badi" panose="020B0604020104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badi" panose="020B0604020104020204" pitchFamily="34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Abadi" panose="020B060402010402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badi" panose="020B0604020104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Abadi" panose="020B0604020104020204" pitchFamily="34" charset="0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Abadi" panose="020B0604020104020204" pitchFamily="34" charset="0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Abadi" panose="020B060402010402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badi" panose="020B0604020104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Abadi" panose="020B060402010402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badi" panose="020B0604020104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Abadi" panose="020B0604020104020204" pitchFamily="34" charset="0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Abadi" panose="020B060402010402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Abadi" panose="020B0604020104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Abadi" panose="020B060402010402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Abadi" panose="020B0604020104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badi" panose="020B060402010402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badi" panose="020B0604020104020204" pitchFamily="34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Abadi" panose="020B060402010402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Abadi" panose="020B0604020104020204" pitchFamily="34" charset="0"/>
              </a:defRPr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Abadi" panose="020B060402010402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Abadi" panose="020B0604020104020204" pitchFamily="34" charset="0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badi" panose="020B0604020104020204" pitchFamily="34" charset="0"/>
          <a:ea typeface="Abadi" panose="020B0604020104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badi" panose="020B0604020104020204" pitchFamily="34" charset="0"/>
          <a:ea typeface="Abadi" panose="020B0604020104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15450"/>
            <a:ext cx="1253400" cy="5236500"/>
          </a:xfrm>
          <a:prstGeom prst="rect">
            <a:avLst/>
          </a:prstGeom>
          <a:solidFill>
            <a:srgbClr val="19264B"/>
          </a:solidFill>
          <a:ln w="9525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0" y="2067175"/>
            <a:ext cx="1113050" cy="30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124300" y="15450"/>
            <a:ext cx="68100" cy="19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51675" y="2812900"/>
            <a:ext cx="5506800" cy="20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nrope ExtraBold"/>
                <a:sym typeface="Manrope ExtraBold"/>
              </a:rPr>
              <a:t>CUAI 프로젝트 NLP 2팀</a:t>
            </a:r>
            <a:endParaRPr sz="30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nrope ExtraBold"/>
              <a:sym typeface="Manrope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nrope Medium"/>
                <a:sym typeface="Manrope Medium"/>
              </a:rPr>
              <a:t>2024.11.05</a:t>
            </a:r>
            <a:endParaRPr sz="16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nrope Medium"/>
              <a:sym typeface="Manrop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nrope Medium"/>
              <a:sym typeface="Manrop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nrope Medium"/>
              <a:sym typeface="Manrop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nrope Medium"/>
                <a:sym typeface="Manrope Medium"/>
              </a:rPr>
              <a:t>발표자: </a:t>
            </a:r>
            <a:r>
              <a:rPr lang="ko-KR" altLang="en-US" sz="16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nrope Medium"/>
                <a:sym typeface="Manrope Medium"/>
              </a:rPr>
              <a:t>김지호</a:t>
            </a:r>
            <a:endParaRPr sz="30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nrope ExtraBold"/>
              <a:sym typeface="Manrope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/>
        </p:nvSpPr>
        <p:spPr>
          <a:xfrm>
            <a:off x="1751675" y="1122757"/>
            <a:ext cx="5997600" cy="2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1500"/>
              <a:buFont typeface="Noto Sans SemiBold"/>
              <a:buChar char="-"/>
            </a:pPr>
            <a:r>
              <a:rPr lang="ko" sz="16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SemiBold"/>
                <a:sym typeface="Noto Sans SemiBold"/>
              </a:rPr>
              <a:t>결론 : AI 기술의 올바른 도입 필요성</a:t>
            </a:r>
            <a:endParaRPr sz="16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SemiBold"/>
              <a:sym typeface="Noto Sans SemiBold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1500"/>
              <a:buFont typeface="Noto Sans SemiBold"/>
              <a:buChar char="-"/>
            </a:pPr>
            <a:r>
              <a:rPr lang="ko" sz="16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SemiBold"/>
                <a:sym typeface="Noto Sans SemiBold"/>
              </a:rPr>
              <a:t>제언 : 기업과 소비자간의 협력, 법적, 윤리적 해결책 마련</a:t>
            </a:r>
            <a:endParaRPr sz="16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SemiBold"/>
              <a:sym typeface="Noto Sans SemiBold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1500"/>
              <a:buFont typeface="Noto Sans SemiBold"/>
              <a:buChar char="-"/>
            </a:pPr>
            <a:r>
              <a:rPr lang="ko" sz="16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SemiBold"/>
                <a:sym typeface="Noto Sans SemiBold"/>
              </a:rPr>
              <a:t>향후 연구 : 다양한 장르 사례 및 지원 방안 탐색</a:t>
            </a:r>
            <a:endParaRPr sz="16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SemiBold"/>
              <a:sym typeface="Noto Sans SemiBold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1500"/>
              <a:buFont typeface="Noto Sans SemiBold"/>
              <a:buChar char="-"/>
            </a:pPr>
            <a:r>
              <a:rPr lang="ko" sz="16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SemiBold"/>
                <a:sym typeface="Noto Sans SemiBold"/>
              </a:rPr>
              <a:t>게임, 일러스트 등 다른 그림 장르의 AI 동향 탐색</a:t>
            </a:r>
            <a:endParaRPr sz="16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SemiBold"/>
              <a:sym typeface="Noto Sans SemiBold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1500"/>
              <a:buFont typeface="Noto Sans SemiBold"/>
              <a:buChar char="-"/>
            </a:pPr>
            <a:r>
              <a:rPr lang="ko" sz="16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SemiBold"/>
                <a:sym typeface="Noto Sans SemiBold"/>
              </a:rPr>
              <a:t>웹툰 공정 과정별 AI 도입 방안 탐색</a:t>
            </a:r>
            <a:endParaRPr sz="16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SemiBold"/>
              <a:sym typeface="Noto Sans SemiBold"/>
            </a:endParaRPr>
          </a:p>
          <a:p>
            <a:pPr marL="137160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1500"/>
              <a:buFont typeface="Noto Sans SemiBold"/>
              <a:buChar char="-"/>
            </a:pPr>
            <a:r>
              <a:rPr lang="ko" sz="16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SemiBold"/>
                <a:sym typeface="Noto Sans SemiBold"/>
              </a:rPr>
              <a:t>콘티, 선화, 채색, 후보정</a:t>
            </a:r>
            <a:endParaRPr sz="16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SemiBold"/>
              <a:sym typeface="Noto Sans SemiBold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0" y="-15450"/>
            <a:ext cx="1253400" cy="5143500"/>
          </a:xfrm>
          <a:prstGeom prst="rect">
            <a:avLst/>
          </a:prstGeom>
          <a:solidFill>
            <a:srgbClr val="19264B"/>
          </a:solidFill>
          <a:ln w="9525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0" y="2067175"/>
            <a:ext cx="1113050" cy="30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/>
          <p:nvPr/>
        </p:nvSpPr>
        <p:spPr>
          <a:xfrm>
            <a:off x="124300" y="-15450"/>
            <a:ext cx="68100" cy="19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1751675" y="336750"/>
            <a:ext cx="55068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nrope ExtraBold"/>
                <a:sym typeface="Manrope ExtraBold"/>
              </a:rPr>
              <a:t>결론 및 제언</a:t>
            </a:r>
            <a:endParaRPr sz="27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nrope ExtraBold"/>
              <a:sym typeface="Manrope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/>
          <p:nvPr/>
        </p:nvSpPr>
        <p:spPr>
          <a:xfrm>
            <a:off x="0" y="-15450"/>
            <a:ext cx="1253400" cy="5236500"/>
          </a:xfrm>
          <a:prstGeom prst="rect">
            <a:avLst/>
          </a:prstGeom>
          <a:solidFill>
            <a:srgbClr val="19264B"/>
          </a:solidFill>
          <a:ln w="9525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  <p:pic>
        <p:nvPicPr>
          <p:cNvPr id="258" name="Google Shape;2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0" y="2067175"/>
            <a:ext cx="1113050" cy="30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1"/>
          <p:cNvSpPr/>
          <p:nvPr/>
        </p:nvSpPr>
        <p:spPr>
          <a:xfrm>
            <a:off x="124300" y="15450"/>
            <a:ext cx="68100" cy="19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1751675" y="2812900"/>
            <a:ext cx="5506800" cy="20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nrope ExtraBold"/>
                <a:sym typeface="Manrope ExtraBold"/>
              </a:rPr>
              <a:t>감사합니다</a:t>
            </a:r>
            <a:endParaRPr sz="30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nrope ExtraBold"/>
              <a:sym typeface="Manrope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15450"/>
            <a:ext cx="1253400" cy="5159100"/>
          </a:xfrm>
          <a:prstGeom prst="rect">
            <a:avLst/>
          </a:prstGeom>
          <a:solidFill>
            <a:srgbClr val="19264B"/>
          </a:solidFill>
          <a:ln w="9525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0" y="2067175"/>
            <a:ext cx="1113050" cy="30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124300" y="15450"/>
            <a:ext cx="68100" cy="19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751675" y="336750"/>
            <a:ext cx="55068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nrope ExtraBold"/>
                <a:sym typeface="Manrope ExtraBold"/>
              </a:rPr>
              <a:t>팀원 소개</a:t>
            </a:r>
            <a:endParaRPr sz="27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nrope ExtraBold"/>
              <a:sym typeface="Manrope ExtraBold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390000" y="1962150"/>
            <a:ext cx="2206200" cy="23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nrope Medium"/>
                <a:sym typeface="Manrope Medium"/>
              </a:rPr>
              <a:t>권하연</a:t>
            </a:r>
            <a:endParaRPr sz="17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nrope Medium"/>
              <a:sym typeface="Manrop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nrope Medium"/>
                <a:sym typeface="Manrope Medium"/>
              </a:rPr>
              <a:t>김지호</a:t>
            </a:r>
            <a:endParaRPr sz="17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nrope Medium"/>
              <a:sym typeface="Manrop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nrope Medium"/>
                <a:sym typeface="Manrope Medium"/>
              </a:rPr>
              <a:t>박지후</a:t>
            </a:r>
            <a:endParaRPr sz="17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nrope Medium"/>
              <a:sym typeface="Manrop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nrope Medium"/>
                <a:sym typeface="Manrope Medium"/>
              </a:rPr>
              <a:t>오재환</a:t>
            </a:r>
            <a:endParaRPr sz="17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nrope Medium"/>
              <a:sym typeface="Manrop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nrope Medium"/>
              <a:sym typeface="Manrope Medium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5800" y="1196550"/>
            <a:ext cx="5831800" cy="3025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15450"/>
            <a:ext cx="1253400" cy="5143500"/>
          </a:xfrm>
          <a:prstGeom prst="rect">
            <a:avLst/>
          </a:prstGeom>
          <a:solidFill>
            <a:srgbClr val="19264B"/>
          </a:solidFill>
          <a:ln w="9525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0" y="2067175"/>
            <a:ext cx="1113050" cy="30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124300" y="-15450"/>
            <a:ext cx="68100" cy="19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751675" y="336750"/>
            <a:ext cx="55068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nrope ExtraBold"/>
                <a:sym typeface="Manrope ExtraBold"/>
              </a:rPr>
              <a:t>프로젝트 주제</a:t>
            </a:r>
            <a:endParaRPr sz="27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nrope ExtraBold"/>
              <a:sym typeface="Manrope ExtraBold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817300" y="1044150"/>
            <a:ext cx="63675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solidFill>
                  <a:schemeClr val="dk1"/>
                </a:solidFill>
                <a:latin typeface="Abadi" panose="020B0604020104020204" pitchFamily="34" charset="0"/>
              </a:rPr>
              <a:t>AI 기술이 웹툰 산업에 미치는 영향과 상생 방안 모색</a:t>
            </a:r>
            <a:endParaRPr sz="1500" dirty="0">
              <a:solidFill>
                <a:schemeClr val="dk1"/>
              </a:solidFill>
              <a:latin typeface="Abadi" panose="020B060402010402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 dirty="0">
                <a:solidFill>
                  <a:schemeClr val="dk1"/>
                </a:solidFill>
                <a:latin typeface="Abadi" panose="020B0604020104020204" pitchFamily="34" charset="0"/>
              </a:rPr>
              <a:t>: 네이버 웹툰 댓글 분석을 중심으로</a:t>
            </a:r>
            <a:endParaRPr sz="1500" dirty="0">
              <a:solidFill>
                <a:schemeClr val="dk1"/>
              </a:solidFill>
              <a:latin typeface="Abadi" panose="020B060402010402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SemiBold"/>
              <a:sym typeface="Noto Sans SemiBold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200" y="1873425"/>
            <a:ext cx="2145998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5648" y="1873425"/>
            <a:ext cx="215178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0" y="-15450"/>
            <a:ext cx="1253400" cy="5143500"/>
          </a:xfrm>
          <a:prstGeom prst="rect">
            <a:avLst/>
          </a:prstGeom>
          <a:solidFill>
            <a:srgbClr val="19264B"/>
          </a:solidFill>
          <a:ln w="9525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0" y="2067175"/>
            <a:ext cx="1113050" cy="30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124300" y="-15450"/>
            <a:ext cx="68100" cy="19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751675" y="336750"/>
            <a:ext cx="55068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nrope ExtraBold"/>
                <a:sym typeface="Manrope ExtraBold"/>
              </a:rPr>
              <a:t>연구 배경</a:t>
            </a:r>
            <a:endParaRPr sz="27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nrope ExtraBold"/>
              <a:sym typeface="Manrope ExtraBold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1751675" y="891750"/>
            <a:ext cx="5997600" cy="2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1500"/>
              <a:buFont typeface="Noto Sans SemiBold"/>
              <a:buChar char="-"/>
            </a:pPr>
            <a:r>
              <a:rPr lang="ko" sz="15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SemiBold"/>
                <a:sym typeface="Noto Sans SemiBold"/>
              </a:rPr>
              <a:t>웹툰 제작 현황 : 작업량 증가에 따른 노동 강도 문제</a:t>
            </a:r>
            <a:endParaRPr sz="15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SemiBold"/>
              <a:sym typeface="Noto Sans SemiBold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1500"/>
              <a:buFont typeface="Noto Sans SemiBold"/>
              <a:buChar char="-"/>
            </a:pPr>
            <a:r>
              <a:rPr lang="ko" sz="15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SemiBold"/>
                <a:sym typeface="Noto Sans SemiBold"/>
              </a:rPr>
              <a:t>늘어난 분량과 퀄리티를 맞추기 위해 작업량이 늘어나고 작업 공정이 세분화되어 한 작품에 2~3명의 작가들이 투입됨</a:t>
            </a:r>
            <a:endParaRPr sz="15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SemiBold"/>
              <a:sym typeface="Noto Sans SemiBold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1500"/>
              <a:buFont typeface="Noto Sans SemiBold"/>
              <a:buChar char="-"/>
            </a:pPr>
            <a:r>
              <a:rPr lang="ko" sz="15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SemiBold"/>
                <a:sym typeface="Noto Sans SemiBold"/>
              </a:rPr>
              <a:t>이런 상황을 빗대어  ‘웹툰 차력쇼’라는 단어까지 출현</a:t>
            </a:r>
            <a:endParaRPr sz="15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SemiBold"/>
              <a:sym typeface="Noto Sans SemiBold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1500"/>
              <a:buFont typeface="Noto Sans SemiBold"/>
              <a:buChar char="-"/>
            </a:pPr>
            <a:r>
              <a:rPr lang="ko" sz="15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SemiBold"/>
                <a:sym typeface="Noto Sans SemiBold"/>
              </a:rPr>
              <a:t>AI 의 등장 : 효율성을 높일 수 있는 기술로 주목</a:t>
            </a:r>
            <a:endParaRPr sz="15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SemiBold"/>
              <a:sym typeface="Noto Sans SemiBold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1500"/>
              <a:buFont typeface="Noto Sans SemiBold"/>
              <a:buChar char="-"/>
            </a:pPr>
            <a:r>
              <a:rPr lang="ko" sz="15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SemiBold"/>
                <a:sym typeface="Noto Sans SemiBold"/>
              </a:rPr>
              <a:t>논란 : AI 작화의 어색함 및 저작권 문제</a:t>
            </a:r>
            <a:endParaRPr sz="15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SemiBold"/>
              <a:sym typeface="Noto Sans SemiBold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0012" y="2905779"/>
            <a:ext cx="5319651" cy="17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1751675" y="891750"/>
            <a:ext cx="5997600" cy="2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1500"/>
              <a:buFont typeface="Noto Sans SemiBold"/>
              <a:buChar char="-"/>
            </a:pPr>
            <a:r>
              <a:rPr lang="ko" sz="15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SemiBold"/>
                <a:sym typeface="Noto Sans SemiBold"/>
              </a:rPr>
              <a:t>데이터 수집 :  1회차부터 70회차까지 댓글 19,303개</a:t>
            </a:r>
            <a:endParaRPr sz="15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SemiBold"/>
              <a:sym typeface="Noto Sans SemiBold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1500"/>
              <a:buFont typeface="Noto Sans SemiBold"/>
              <a:buChar char="-"/>
            </a:pPr>
            <a:r>
              <a:rPr lang="ko" sz="15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SemiBold"/>
                <a:sym typeface="Noto Sans SemiBold"/>
              </a:rPr>
              <a:t>대댓글 미포함</a:t>
            </a:r>
            <a:endParaRPr sz="15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SemiBold"/>
              <a:sym typeface="Noto Sans SemiBold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1500"/>
              <a:buFont typeface="Noto Sans SemiBold"/>
              <a:buChar char="-"/>
            </a:pPr>
            <a:r>
              <a:rPr lang="ko" sz="15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SemiBold"/>
                <a:sym typeface="Noto Sans SemiBold"/>
              </a:rPr>
              <a:t>구간 분리 : AI 관련 댓글 빈도에 따른 세 구간 설정</a:t>
            </a:r>
            <a:endParaRPr sz="15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SemiBold"/>
              <a:sym typeface="Noto Sans SemiBold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1500"/>
              <a:buFont typeface="Noto Sans SemiBold"/>
              <a:buChar char="-"/>
            </a:pPr>
            <a:r>
              <a:rPr lang="ko" sz="15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SemiBold"/>
                <a:sym typeface="Noto Sans SemiBold"/>
              </a:rPr>
              <a:t>분석 기법 : 감성 분석, 연관어 분석, LDA 토픽 모델링</a:t>
            </a:r>
            <a:endParaRPr sz="15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SemiBold"/>
              <a:sym typeface="Noto Sans SemiBold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0" y="-15450"/>
            <a:ext cx="1253400" cy="5143500"/>
          </a:xfrm>
          <a:prstGeom prst="rect">
            <a:avLst/>
          </a:prstGeom>
          <a:solidFill>
            <a:srgbClr val="19264B"/>
          </a:solidFill>
          <a:ln w="9525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0" y="2067175"/>
            <a:ext cx="1113050" cy="30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124300" y="-15450"/>
            <a:ext cx="68100" cy="19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1751675" y="336750"/>
            <a:ext cx="55068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nrope ExtraBold"/>
                <a:sym typeface="Manrope ExtraBold"/>
              </a:rPr>
              <a:t>연구 방법</a:t>
            </a:r>
            <a:endParaRPr sz="27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nrope ExtraBold"/>
              <a:sym typeface="Manrope ExtraBold"/>
            </a:endParaRPr>
          </a:p>
        </p:txBody>
      </p:sp>
      <p:grpSp>
        <p:nvGrpSpPr>
          <p:cNvPr id="98" name="Google Shape;98;p17"/>
          <p:cNvGrpSpPr/>
          <p:nvPr/>
        </p:nvGrpSpPr>
        <p:grpSpPr>
          <a:xfrm>
            <a:off x="2376929" y="2878158"/>
            <a:ext cx="4433879" cy="1857525"/>
            <a:chOff x="2240750" y="936575"/>
            <a:chExt cx="6177900" cy="3003274"/>
          </a:xfrm>
        </p:grpSpPr>
        <p:pic>
          <p:nvPicPr>
            <p:cNvPr id="99" name="Google Shape;99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40750" y="936575"/>
              <a:ext cx="6177900" cy="30032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0" name="Google Shape;100;p17"/>
            <p:cNvCxnSpPr/>
            <p:nvPr/>
          </p:nvCxnSpPr>
          <p:spPr>
            <a:xfrm>
              <a:off x="2815475" y="1302675"/>
              <a:ext cx="1714200" cy="0"/>
            </a:xfrm>
            <a:prstGeom prst="straightConnector1">
              <a:avLst/>
            </a:prstGeom>
            <a:noFill/>
            <a:ln w="9525" cap="flat" cmpd="sng">
              <a:solidFill>
                <a:srgbClr val="19264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1" name="Google Shape;101;p17"/>
            <p:cNvSpPr/>
            <p:nvPr/>
          </p:nvSpPr>
          <p:spPr>
            <a:xfrm>
              <a:off x="3141347" y="1193434"/>
              <a:ext cx="724800" cy="260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latin typeface="Abadi" panose="020B0604020104020204" pitchFamily="34" charset="0"/>
                </a:rPr>
                <a:t>1구간</a:t>
              </a:r>
              <a:endParaRPr sz="1000" dirty="0">
                <a:latin typeface="Abadi" panose="020B0604020104020204" pitchFamily="34" charset="0"/>
              </a:endParaRPr>
            </a:p>
          </p:txBody>
        </p:sp>
        <p:cxnSp>
          <p:nvCxnSpPr>
            <p:cNvPr id="102" name="Google Shape;102;p17"/>
            <p:cNvCxnSpPr/>
            <p:nvPr/>
          </p:nvCxnSpPr>
          <p:spPr>
            <a:xfrm>
              <a:off x="2819175" y="1197250"/>
              <a:ext cx="0" cy="206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17"/>
            <p:cNvCxnSpPr/>
            <p:nvPr/>
          </p:nvCxnSpPr>
          <p:spPr>
            <a:xfrm>
              <a:off x="4529950" y="1154900"/>
              <a:ext cx="0" cy="1899000"/>
            </a:xfrm>
            <a:prstGeom prst="straightConnector1">
              <a:avLst/>
            </a:prstGeom>
            <a:noFill/>
            <a:ln w="9525" cap="flat" cmpd="sng">
              <a:solidFill>
                <a:srgbClr val="19264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17"/>
            <p:cNvCxnSpPr/>
            <p:nvPr/>
          </p:nvCxnSpPr>
          <p:spPr>
            <a:xfrm>
              <a:off x="4526475" y="1302675"/>
              <a:ext cx="1980300" cy="0"/>
            </a:xfrm>
            <a:prstGeom prst="straightConnector1">
              <a:avLst/>
            </a:prstGeom>
            <a:noFill/>
            <a:ln w="9525" cap="flat" cmpd="sng">
              <a:solidFill>
                <a:srgbClr val="19264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17"/>
            <p:cNvSpPr/>
            <p:nvPr/>
          </p:nvSpPr>
          <p:spPr>
            <a:xfrm>
              <a:off x="5171046" y="1193434"/>
              <a:ext cx="724800" cy="260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latin typeface="Abadi" panose="020B0604020104020204" pitchFamily="34" charset="0"/>
                </a:rPr>
                <a:t>2구간</a:t>
              </a:r>
              <a:endParaRPr sz="1000" dirty="0">
                <a:latin typeface="Abadi" panose="020B0604020104020204" pitchFamily="34" charset="0"/>
              </a:endParaRPr>
            </a:p>
          </p:txBody>
        </p:sp>
        <p:cxnSp>
          <p:nvCxnSpPr>
            <p:cNvPr id="106" name="Google Shape;106;p17"/>
            <p:cNvCxnSpPr/>
            <p:nvPr/>
          </p:nvCxnSpPr>
          <p:spPr>
            <a:xfrm>
              <a:off x="6458450" y="1154900"/>
              <a:ext cx="0" cy="2244300"/>
            </a:xfrm>
            <a:prstGeom prst="straightConnector1">
              <a:avLst/>
            </a:prstGeom>
            <a:noFill/>
            <a:ln w="9525" cap="flat" cmpd="sng">
              <a:solidFill>
                <a:srgbClr val="19264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17"/>
            <p:cNvCxnSpPr/>
            <p:nvPr/>
          </p:nvCxnSpPr>
          <p:spPr>
            <a:xfrm>
              <a:off x="6453200" y="1302675"/>
              <a:ext cx="1838700" cy="0"/>
            </a:xfrm>
            <a:prstGeom prst="straightConnector1">
              <a:avLst/>
            </a:prstGeom>
            <a:noFill/>
            <a:ln w="9525" cap="flat" cmpd="sng">
              <a:solidFill>
                <a:srgbClr val="19264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8" name="Google Shape;108;p17"/>
            <p:cNvSpPr/>
            <p:nvPr/>
          </p:nvSpPr>
          <p:spPr>
            <a:xfrm>
              <a:off x="6903666" y="1193434"/>
              <a:ext cx="724800" cy="260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latin typeface="Abadi" panose="020B0604020104020204" pitchFamily="34" charset="0"/>
                </a:rPr>
                <a:t>3구간</a:t>
              </a:r>
              <a:endParaRPr sz="1000" dirty="0">
                <a:latin typeface="Abadi" panose="020B060402010402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1751675" y="891750"/>
            <a:ext cx="5997600" cy="2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1500"/>
              <a:buFont typeface="Noto Sans SemiBold"/>
              <a:buChar char="-"/>
            </a:pPr>
            <a:r>
              <a:rPr lang="ko" sz="15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SemiBold"/>
                <a:sym typeface="Noto Sans SemiBold"/>
              </a:rPr>
              <a:t>초기반응 : 1~4화, AI에 대한 거부감과 혼란</a:t>
            </a:r>
            <a:endParaRPr sz="15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SemiBold"/>
              <a:sym typeface="Noto Sans SemiBold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1500"/>
              <a:buFont typeface="Noto Sans SemiBold"/>
              <a:buChar char="-"/>
            </a:pPr>
            <a:r>
              <a:rPr lang="ko" sz="15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SemiBold"/>
                <a:sym typeface="Noto Sans SemiBold"/>
              </a:rPr>
              <a:t>중기 반응 : 5~12화, 긍정적 반응 증가</a:t>
            </a:r>
            <a:endParaRPr sz="15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SemiBold"/>
              <a:sym typeface="Noto Sans SemiBold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1500"/>
              <a:buFont typeface="Noto Sans SemiBold"/>
              <a:buChar char="-"/>
            </a:pPr>
            <a:r>
              <a:rPr lang="ko" sz="15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SemiBold"/>
                <a:sym typeface="Noto Sans SemiBold"/>
              </a:rPr>
              <a:t>후기 반응 : 댓글과 별점 상승 연관성</a:t>
            </a:r>
            <a:endParaRPr sz="15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SemiBold"/>
              <a:sym typeface="Noto Sans SemiBold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0" y="-15450"/>
            <a:ext cx="1253400" cy="5143500"/>
          </a:xfrm>
          <a:prstGeom prst="rect">
            <a:avLst/>
          </a:prstGeom>
          <a:solidFill>
            <a:srgbClr val="19264B"/>
          </a:solidFill>
          <a:ln w="9525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0" y="2067175"/>
            <a:ext cx="1113050" cy="30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/>
          <p:nvPr/>
        </p:nvSpPr>
        <p:spPr>
          <a:xfrm>
            <a:off x="124300" y="-15450"/>
            <a:ext cx="68100" cy="19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1751675" y="336750"/>
            <a:ext cx="55068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nrope ExtraBold"/>
                <a:sym typeface="Manrope ExtraBold"/>
              </a:rPr>
              <a:t>감정 분석 결과</a:t>
            </a:r>
            <a:endParaRPr sz="27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nrope ExtraBold"/>
              <a:sym typeface="Manrope ExtraBold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9928" y="1971025"/>
            <a:ext cx="4102174" cy="24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1751675" y="891750"/>
            <a:ext cx="5997600" cy="2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1500"/>
              <a:buFont typeface="Noto Sans SemiBold"/>
              <a:buChar char="-"/>
            </a:pPr>
            <a:r>
              <a:rPr lang="ko" sz="15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SemiBold"/>
                <a:sym typeface="Noto Sans SemiBold"/>
              </a:rPr>
              <a:t>‘작화’,’저작권’,’표절’ 등 빈도 높음</a:t>
            </a:r>
            <a:endParaRPr sz="15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SemiBold"/>
              <a:sym typeface="Noto Sans SemiBold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1500"/>
              <a:buFont typeface="Noto Sans SemiBold"/>
              <a:buChar char="-"/>
            </a:pPr>
            <a:r>
              <a:rPr lang="ko" sz="15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SemiBold"/>
                <a:sym typeface="Noto Sans SemiBold"/>
              </a:rPr>
              <a:t>AI 학습 과정의 표절 문제에 대한 소비자 우려가 가장 우세</a:t>
            </a:r>
            <a:endParaRPr sz="15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SemiBold"/>
              <a:sym typeface="Noto Sans SemiBold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0" y="-15450"/>
            <a:ext cx="1253400" cy="5143500"/>
          </a:xfrm>
          <a:prstGeom prst="rect">
            <a:avLst/>
          </a:prstGeom>
          <a:solidFill>
            <a:srgbClr val="19264B"/>
          </a:solidFill>
          <a:ln w="9525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0" y="2067175"/>
            <a:ext cx="1113050" cy="30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/>
          <p:nvPr/>
        </p:nvSpPr>
        <p:spPr>
          <a:xfrm>
            <a:off x="124300" y="-15450"/>
            <a:ext cx="68100" cy="19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1751675" y="336750"/>
            <a:ext cx="55068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nrope ExtraBold"/>
                <a:sym typeface="Manrope ExtraBold"/>
              </a:rPr>
              <a:t>연관어 분석</a:t>
            </a:r>
            <a:endParaRPr sz="27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nrope ExtraBold"/>
              <a:sym typeface="Manrope ExtraBold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5925" y="1686175"/>
            <a:ext cx="3651348" cy="22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/>
        </p:nvSpPr>
        <p:spPr>
          <a:xfrm>
            <a:off x="1606285" y="949825"/>
            <a:ext cx="6477925" cy="2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1500"/>
              <a:buFont typeface="Noto Sans SemiBold"/>
              <a:buChar char="-"/>
            </a:pPr>
            <a:r>
              <a:rPr lang="ko" sz="15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SemiBold"/>
                <a:sym typeface="Noto Sans SemiBold"/>
              </a:rPr>
              <a:t>LDA 기법 적용 : 10개 주요 토픽 추출</a:t>
            </a:r>
            <a:endParaRPr sz="15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SemiBold"/>
              <a:sym typeface="Noto Sans SemiBold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1500"/>
              <a:buFont typeface="Noto Sans SemiBold"/>
              <a:buChar char="-"/>
            </a:pPr>
            <a:r>
              <a:rPr lang="ko" sz="15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SemiBold"/>
                <a:sym typeface="Noto Sans SemiBold"/>
              </a:rPr>
              <a:t>10가지 토픽에서 공통적으로 등장 단어 : AI, 작화, 저작권</a:t>
            </a:r>
            <a:endParaRPr sz="15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SemiBold"/>
              <a:sym typeface="Noto Sans SemiBold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1500"/>
              <a:buFont typeface="Noto Sans SemiBold"/>
              <a:buChar char="-"/>
            </a:pPr>
            <a:r>
              <a:rPr lang="ko" sz="15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SemiBold"/>
                <a:sym typeface="Noto Sans SemiBold"/>
              </a:rPr>
              <a:t>해당 단어를 중심으로 가장 높은 확률로 할당된 문서 추출</a:t>
            </a:r>
            <a:endParaRPr sz="15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SemiBold"/>
              <a:sym typeface="Noto Sans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SemiBold"/>
              <a:sym typeface="Noto Sans SemiBold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0" y="-15450"/>
            <a:ext cx="1253400" cy="5143500"/>
          </a:xfrm>
          <a:prstGeom prst="rect">
            <a:avLst/>
          </a:prstGeom>
          <a:solidFill>
            <a:srgbClr val="19264B"/>
          </a:solidFill>
          <a:ln w="9525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0" y="2067175"/>
            <a:ext cx="1113050" cy="30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/>
          <p:nvPr/>
        </p:nvSpPr>
        <p:spPr>
          <a:xfrm>
            <a:off x="124300" y="-15450"/>
            <a:ext cx="68100" cy="19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1751675" y="336750"/>
            <a:ext cx="55068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nrope ExtraBold"/>
                <a:sym typeface="Manrope ExtraBold"/>
              </a:rPr>
              <a:t>토픽 모델링</a:t>
            </a:r>
            <a:endParaRPr sz="27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nrope ExtraBold"/>
              <a:sym typeface="Manrope ExtraBold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4536" y="2165400"/>
            <a:ext cx="5721424" cy="20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/>
        </p:nvSpPr>
        <p:spPr>
          <a:xfrm>
            <a:off x="1751675" y="891750"/>
            <a:ext cx="5997600" cy="2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1500"/>
              <a:buFont typeface="Noto Sans SemiBold"/>
              <a:buChar char="-"/>
            </a:pPr>
            <a:r>
              <a:rPr lang="ko" sz="15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SemiBold"/>
                <a:sym typeface="Noto Sans SemiBold"/>
              </a:rPr>
              <a:t>긍정적 변화 : AI에 대한 수용 가능성 증가</a:t>
            </a:r>
            <a:endParaRPr sz="15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SemiBold"/>
              <a:sym typeface="Noto Sans SemiBold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1500"/>
              <a:buFont typeface="Noto Sans SemiBold"/>
              <a:buChar char="-"/>
            </a:pPr>
            <a:r>
              <a:rPr lang="ko" sz="15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SemiBold"/>
                <a:sym typeface="Noto Sans SemiBold"/>
              </a:rPr>
              <a:t>지속적인 문제 : 작화 품질과 저작권에 대한 이슈</a:t>
            </a:r>
            <a:endParaRPr sz="15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SemiBold"/>
              <a:sym typeface="Noto Sans SemiBold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1500"/>
              <a:buFont typeface="Noto Sans SemiBold"/>
              <a:buChar char="-"/>
            </a:pPr>
            <a:r>
              <a:rPr lang="ko" sz="15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SemiBold"/>
                <a:sym typeface="Noto Sans SemiBold"/>
              </a:rPr>
              <a:t>결론 : 책임감 있는 AI 사용과 투명한 커뮤니케이션</a:t>
            </a:r>
            <a:endParaRPr sz="15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SemiBold"/>
              <a:sym typeface="Noto Sans SemiBold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0" y="-15450"/>
            <a:ext cx="1253400" cy="5143500"/>
          </a:xfrm>
          <a:prstGeom prst="rect">
            <a:avLst/>
          </a:prstGeom>
          <a:solidFill>
            <a:srgbClr val="19264B"/>
          </a:solidFill>
          <a:ln w="9525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0" y="2067175"/>
            <a:ext cx="1113050" cy="30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/>
          <p:nvPr/>
        </p:nvSpPr>
        <p:spPr>
          <a:xfrm>
            <a:off x="124300" y="-15450"/>
            <a:ext cx="68100" cy="19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1751675" y="336750"/>
            <a:ext cx="55068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nrope ExtraBold"/>
                <a:sym typeface="Manrope ExtraBold"/>
              </a:rPr>
              <a:t>분석 결과</a:t>
            </a:r>
            <a:endParaRPr sz="27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nrope ExtraBold"/>
              <a:sym typeface="Manrope ExtraBold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7850" y="1962150"/>
            <a:ext cx="5721424" cy="20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304</Words>
  <Application>Microsoft Office PowerPoint</Application>
  <PresentationFormat>화면 슬라이드 쇼(16:9)</PresentationFormat>
  <Paragraphs>51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Abadi</vt:lpstr>
      <vt:lpstr>Arial</vt:lpstr>
      <vt:lpstr>맑은 고딕</vt:lpstr>
      <vt:lpstr>Noto Sans SemiBold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Hyun-Taek Kim</dc:creator>
  <cp:lastModifiedBy>Hyun-Taek Kim</cp:lastModifiedBy>
  <cp:revision>7</cp:revision>
  <dcterms:modified xsi:type="dcterms:W3CDTF">2024-11-04T16:53:52Z</dcterms:modified>
</cp:coreProperties>
</file>