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8" r:id="rId4"/>
    <p:sldId id="276" r:id="rId5"/>
    <p:sldId id="287" r:id="rId6"/>
    <p:sldId id="278" r:id="rId7"/>
    <p:sldId id="282" r:id="rId8"/>
    <p:sldId id="288" r:id="rId9"/>
    <p:sldId id="289" r:id="rId10"/>
    <p:sldId id="290" r:id="rId11"/>
    <p:sldId id="291" r:id="rId12"/>
    <p:sldId id="292" r:id="rId13"/>
    <p:sldId id="293" r:id="rId14"/>
    <p:sldId id="279" r:id="rId15"/>
    <p:sldId id="284" r:id="rId16"/>
    <p:sldId id="294" r:id="rId17"/>
    <p:sldId id="285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277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8600"/>
    <a:srgbClr val="F2C0E5"/>
    <a:srgbClr val="F399D9"/>
    <a:srgbClr val="FF0000"/>
    <a:srgbClr val="FFFFFF"/>
    <a:srgbClr val="E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31" autoAdjust="0"/>
    <p:restoredTop sz="84646" autoAdjust="0"/>
  </p:normalViewPr>
  <p:slideViewPr>
    <p:cSldViewPr snapToGrid="0">
      <p:cViewPr>
        <p:scale>
          <a:sx n="75" d="100"/>
          <a:sy n="75" d="100"/>
        </p:scale>
        <p:origin x="187" y="3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나눔고딕" panose="020D0604000000000000" pitchFamily="50" charset="-127"/>
        <a:ea typeface="나눔고딕" panose="020D0604000000000000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3D802AA8-0031-151E-B992-4E8C83DA2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6131366F-1436-C910-9B5D-60CEDBC2DB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86457B33-7C03-9A9E-84FD-272080E1DF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3984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1FE86A78-83C6-3788-7661-370D56D27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5FF2A1CF-029A-8A9F-9EFE-884D453DD0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97513B09-3C63-7140-57B7-A4890791AC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1984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96ED55D1-9876-309B-7F28-BA0723A87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A8909C94-EEE2-9A42-424D-3C51105D14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6CFE7DEC-27E6-CFA2-8B4F-352E54DCDB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652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FF58CB84-0A15-0DAE-9F8D-A94F92A2E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E3ED4A8B-527D-64F1-02F3-EDA29F2C62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D8EFE726-83DC-D69C-9474-F3575E80FB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81157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35A766C1-F9F7-2B45-FBBC-1B496651F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A0215238-5AFA-14C4-7C2F-7FA3A703FE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6ED58AD1-03EE-B045-5719-173FF4E599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91237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CB1C60D1-683C-061B-ADF6-77F23AADE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5EB3B1D4-4C40-61E1-4BF3-85C54CB9AC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F1046DBF-952F-611F-0C6B-787B5921B1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81108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5617AD1F-C099-B4E3-EFA7-1A1B28BA2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F8E786C5-6A30-43D7-05C6-50A3727E95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6E858C75-E851-B2DE-B256-559C16C427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41452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338D78E0-38D6-877B-5949-51EFD992A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9E3B5175-4BCF-250E-92F1-05404E2305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3427B51E-92C2-561F-E497-5280195959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61458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45C70E2C-0B78-07BE-2CC7-A917BB284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25F8B9CC-1AD2-711E-F457-3B77357E14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FE362468-0D3E-9DA8-61FB-4D23AE9769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15079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B1D8BA74-7A79-9AE6-722C-B1A97C05A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DC16E8A9-60B2-37BB-38D7-4543D3D238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7AA556DE-0438-9B31-AAEC-D7A2117350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6750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8C71B128-B624-8025-B6EF-3F6698D2E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EA145ED0-B3D2-957A-53EF-10A7DAA4C7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5EC6EF97-A7D7-0D87-145D-63D2CF3504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12486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49490D69-43E3-CD1A-A9F2-710D4017D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82D9513F-37CF-CCBE-6A9F-2C5939B42B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3FA03D67-9EB8-24E6-D4B5-DCA304BEF7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39391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CE27EE8C-FAC2-6816-F58C-D42044EA9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D3D9EDBF-EE0E-75EA-1EDA-ECACC9A8F8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2DE0854B-CBB3-3C8A-3CDB-458F8058A7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01662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CA84A48C-71F2-7437-2C77-38D6ABAE6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CACB457A-4203-287B-B8AE-DFF6251D83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ADEA0BB4-BF29-9C27-FD26-0F21464B1F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26322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1D46208D-FF71-B05B-D3FD-4C0ED6FF6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146EC662-2034-0330-930D-251F461B19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9E1A4276-E1E8-A288-B638-4BD03B098C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94644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E2A2EFC9-5E83-FF03-F7AF-F4483F2AD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F98E52D1-0ECA-7353-6F6B-F4A9179A9E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522F3B52-1F83-4C2D-C2FA-9F7696E76F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52837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10722103-B722-397C-8E25-84B8611D3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E920DC4C-9DB5-2F5B-62DE-DE00272AB2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69B09C86-B853-B246-90CD-7115008A71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02428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5C83CFAF-3695-76B2-AB93-E839ABE948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A97C75F0-BDB1-B91F-CB84-093EBAF19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8FD112A3-E3DE-9298-1A67-883A4A4A2C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27928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84FA0791-2B7A-4CF3-F8C0-31FDDFCB0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1EC55077-66E5-DAF5-C967-7EA67563B0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743552C2-477A-2798-A379-95145811EC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1015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813BCD61-3D87-AED9-3A70-B30C52162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CB6C8612-940A-29E2-6A87-AFF66BEBE9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5B68D087-158F-C1DA-8E14-9827BF7913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550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9D7BADC4-B7F6-14EA-1F9D-0B5C6CFCC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29F1B837-A29E-CDC6-A5B3-04E62FAFF5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66A85036-F269-D904-7B9A-AA7B6BC21F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23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F551B609-F035-7AD1-FEBB-E9CA19292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659701BD-BEE4-BE3C-09E1-A4944C5612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01AA77FA-BF62-CF2C-012D-0691FDAA6B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3477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C7B2415E-668C-5E99-BC49-EDB65BF13E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589DDEA7-9768-7155-2F11-5BE4C3783F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59B9DA42-DE62-02D3-6E81-AFD5619702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7679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0A8B4BA4-8873-3E33-9824-7A8213808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B072267F-2AA2-AA3F-70E4-89A3B35A52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404F3B36-6B12-3547-368A-981A01894F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2031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51193DC0-CE93-F729-6688-13CFA08D4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4786DF82-A4DB-72F1-AB5B-9FD725CC8B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9F85853E-781C-0CD5-C1EF-E6C85FAB4B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6286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 dirty="0"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6538976" cy="1511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CUAI </a:t>
            </a:r>
            <a:r>
              <a:rPr lang="en-US" altLang="ko-KR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Stanford Univ. CS224n  </a:t>
            </a:r>
            <a:r>
              <a:rPr lang="ko-KR" altLang="en-US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스터디</a:t>
            </a:r>
            <a:r>
              <a:rPr lang="en-US" altLang="ko-KR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(NLP)</a:t>
            </a:r>
            <a:endParaRPr sz="2500" b="1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Lecture</a:t>
            </a:r>
            <a:r>
              <a:rPr lang="ko-KR" altLang="en-US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06 – Language Models and Recurrent Neural Networks</a:t>
            </a:r>
            <a:endParaRPr lang="en-US" altLang="ko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</a:t>
            </a:r>
            <a:r>
              <a:rPr lang="en-US" altLang="ko" sz="11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" sz="11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" sz="11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" sz="11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" sz="11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05.</a:t>
            </a:r>
            <a:endParaRPr sz="1100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발표자 :</a:t>
            </a:r>
            <a:r>
              <a:rPr lang="en-US" altLang="ko" sz="11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조민지</a:t>
            </a:r>
            <a:endParaRPr sz="1100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6141C1B1-E997-D346-D2C5-604504952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00BCC5ED-5DC3-00E5-18C7-4887E1AEA947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C5542FFA-0124-755F-1680-3E5A523BDA8A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05C145BB-4448-FB4B-7EE3-2E8157B5EE6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2D4F78C-CC2D-9507-BE5D-882AC2E34A09}"/>
              </a:ext>
            </a:extLst>
          </p:cNvPr>
          <p:cNvSpPr txBox="1"/>
          <p:nvPr/>
        </p:nvSpPr>
        <p:spPr>
          <a:xfrm>
            <a:off x="4397006" y="3500467"/>
            <a:ext cx="1478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MFCC </a:t>
            </a:r>
            <a:r>
              <a:rPr lang="ko-KR" altLang="en-US" sz="2000" b="1">
                <a:solidFill>
                  <a:schemeClr val="bg1"/>
                </a:solidFill>
              </a:rPr>
              <a:t>특징 생성</a:t>
            </a:r>
          </a:p>
        </p:txBody>
      </p:sp>
      <p:sp>
        <p:nvSpPr>
          <p:cNvPr id="18" name="Google Shape;75;p15">
            <a:extLst>
              <a:ext uri="{FF2B5EF4-FFF2-40B4-BE49-F238E27FC236}">
                <a16:creationId xmlns:a16="http://schemas.microsoft.com/office/drawing/2014/main" id="{AC06B39B-5835-EC26-4091-532FB94CEB6D}"/>
              </a:ext>
            </a:extLst>
          </p:cNvPr>
          <p:cNvSpPr txBox="1"/>
          <p:nvPr/>
        </p:nvSpPr>
        <p:spPr>
          <a:xfrm>
            <a:off x="1483153" y="228643"/>
            <a:ext cx="5827706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Sparsity Problems with n-gram LM</a:t>
            </a:r>
          </a:p>
        </p:txBody>
      </p:sp>
      <p:sp>
        <p:nvSpPr>
          <p:cNvPr id="2" name="텍스트 개체 틀 2">
            <a:extLst>
              <a:ext uri="{FF2B5EF4-FFF2-40B4-BE49-F238E27FC236}">
                <a16:creationId xmlns:a16="http://schemas.microsoft.com/office/drawing/2014/main" id="{1B06BD48-4631-7FA7-D74A-223D13B5F538}"/>
              </a:ext>
            </a:extLst>
          </p:cNvPr>
          <p:cNvSpPr txBox="1">
            <a:spLocks/>
          </p:cNvSpPr>
          <p:nvPr/>
        </p:nvSpPr>
        <p:spPr>
          <a:xfrm>
            <a:off x="3211033" y="1680960"/>
            <a:ext cx="5607698" cy="3114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just"/>
            <a:r>
              <a:rPr lang="ko-KR" altLang="en-US" sz="1600" dirty="0">
                <a:solidFill>
                  <a:schemeClr val="tx1"/>
                </a:solidFill>
              </a:rPr>
              <a:t>분자 </a:t>
            </a:r>
            <a:r>
              <a:rPr lang="en-US" altLang="ko-KR" sz="1600" dirty="0">
                <a:solidFill>
                  <a:schemeClr val="tx1"/>
                </a:solidFill>
              </a:rPr>
              <a:t>= 0</a:t>
            </a:r>
            <a:r>
              <a:rPr lang="ko-KR" altLang="en-US" sz="1600" dirty="0">
                <a:solidFill>
                  <a:schemeClr val="tx1"/>
                </a:solidFill>
              </a:rPr>
              <a:t>인 경우</a:t>
            </a:r>
            <a:r>
              <a:rPr lang="en-US" altLang="ko-KR" sz="1600" dirty="0">
                <a:solidFill>
                  <a:schemeClr val="tx1"/>
                </a:solidFill>
              </a:rPr>
              <a:t> train data</a:t>
            </a:r>
            <a:r>
              <a:rPr lang="ko-KR" altLang="en-US" sz="1600" dirty="0">
                <a:solidFill>
                  <a:schemeClr val="tx1"/>
                </a:solidFill>
              </a:rPr>
              <a:t>에 나타난 적 없는 단어는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114300" indent="0" algn="just"/>
            <a:r>
              <a:rPr lang="ko-KR" altLang="en-US" sz="1600" dirty="0">
                <a:solidFill>
                  <a:schemeClr val="tx1"/>
                </a:solidFill>
              </a:rPr>
              <a:t>합리적이더라도 확률을 </a:t>
            </a:r>
            <a:r>
              <a:rPr lang="en-US" altLang="ko-KR" sz="1600" dirty="0">
                <a:solidFill>
                  <a:schemeClr val="tx1"/>
                </a:solidFill>
              </a:rPr>
              <a:t>0</a:t>
            </a:r>
            <a:r>
              <a:rPr lang="ko-KR" altLang="en-US" sz="1600" dirty="0">
                <a:solidFill>
                  <a:schemeClr val="tx1"/>
                </a:solidFill>
              </a:rPr>
              <a:t>이라 계산함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</a:p>
          <a:p>
            <a:pPr marL="114300" indent="0" algn="just"/>
            <a:endParaRPr lang="en-US" altLang="ko-KR" sz="1600" dirty="0">
              <a:solidFill>
                <a:schemeClr val="tx1"/>
              </a:solidFill>
            </a:endParaRPr>
          </a:p>
          <a:p>
            <a:pPr marL="114300" indent="0" algn="just"/>
            <a:r>
              <a:rPr lang="en-US" altLang="ko-KR" sz="1600" dirty="0">
                <a:solidFill>
                  <a:schemeClr val="tx1"/>
                </a:solidFill>
              </a:rPr>
              <a:t>Vocabulary V</a:t>
            </a:r>
            <a:r>
              <a:rPr lang="ko-KR" altLang="en-US" sz="1600" dirty="0">
                <a:solidFill>
                  <a:schemeClr val="tx1"/>
                </a:solidFill>
              </a:rPr>
              <a:t>의 모든 단어 </a:t>
            </a:r>
            <a:r>
              <a:rPr lang="en-US" altLang="ko-KR" sz="1600" dirty="0">
                <a:solidFill>
                  <a:schemeClr val="tx1"/>
                </a:solidFill>
              </a:rPr>
              <a:t>w</a:t>
            </a:r>
            <a:r>
              <a:rPr lang="ko-KR" altLang="en-US" sz="1600" dirty="0">
                <a:solidFill>
                  <a:schemeClr val="tx1"/>
                </a:solidFill>
              </a:rPr>
              <a:t>의 </a:t>
            </a:r>
            <a:r>
              <a:rPr lang="en-US" altLang="ko-KR" sz="1600" dirty="0">
                <a:solidFill>
                  <a:schemeClr val="tx1"/>
                </a:solidFill>
              </a:rPr>
              <a:t>count</a:t>
            </a:r>
            <a:r>
              <a:rPr lang="ko-KR" altLang="en-US" sz="1600" dirty="0">
                <a:solidFill>
                  <a:schemeClr val="tx1"/>
                </a:solidFill>
              </a:rPr>
              <a:t>에 아주 작은 </a:t>
            </a:r>
            <a:r>
              <a:rPr lang="en-US" altLang="ko-KR" sz="1600" dirty="0">
                <a:solidFill>
                  <a:schemeClr val="tx1"/>
                </a:solidFill>
              </a:rPr>
              <a:t>delta</a:t>
            </a:r>
            <a:r>
              <a:rPr lang="ko-KR" altLang="en-US" sz="1600" dirty="0">
                <a:solidFill>
                  <a:schemeClr val="tx1"/>
                </a:solidFill>
              </a:rPr>
              <a:t>를 더함 </a:t>
            </a:r>
            <a:r>
              <a:rPr lang="en-US" altLang="ko-KR" sz="1600" dirty="0">
                <a:solidFill>
                  <a:schemeClr val="tx1"/>
                </a:solidFill>
              </a:rPr>
              <a:t>(smoothing : sparce prob </a:t>
            </a:r>
            <a:r>
              <a:rPr lang="en-US" altLang="ko-KR" sz="1600" dirty="0" err="1">
                <a:solidFill>
                  <a:schemeClr val="tx1"/>
                </a:solidFill>
              </a:rPr>
              <a:t>dist</a:t>
            </a:r>
            <a:r>
              <a:rPr lang="ko-KR" altLang="en-US" sz="1600" dirty="0">
                <a:solidFill>
                  <a:schemeClr val="tx1"/>
                </a:solidFill>
              </a:rPr>
              <a:t>를 </a:t>
            </a:r>
            <a:r>
              <a:rPr lang="en-US" altLang="ko-KR" sz="1600" dirty="0">
                <a:solidFill>
                  <a:schemeClr val="tx1"/>
                </a:solidFill>
              </a:rPr>
              <a:t>smooth prob </a:t>
            </a:r>
            <a:r>
              <a:rPr lang="en-US" altLang="ko-KR" sz="1600" dirty="0" err="1">
                <a:solidFill>
                  <a:schemeClr val="tx1"/>
                </a:solidFill>
              </a:rPr>
              <a:t>dist</a:t>
            </a:r>
            <a:r>
              <a:rPr lang="ko-KR" altLang="en-US" sz="1600" dirty="0">
                <a:solidFill>
                  <a:schemeClr val="tx1"/>
                </a:solidFill>
              </a:rPr>
              <a:t>로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pPr marL="114300" indent="0" algn="just"/>
            <a:endParaRPr lang="en-US" altLang="ko-KR" sz="1600" dirty="0">
              <a:solidFill>
                <a:schemeClr val="tx1"/>
              </a:solidFill>
            </a:endParaRPr>
          </a:p>
          <a:p>
            <a:pPr marL="114300" indent="0" algn="just"/>
            <a:r>
              <a:rPr lang="ko-KR" altLang="en-US" sz="1600" dirty="0">
                <a:solidFill>
                  <a:schemeClr val="tx1"/>
                </a:solidFill>
              </a:rPr>
              <a:t>분모 </a:t>
            </a:r>
            <a:r>
              <a:rPr lang="en-US" altLang="ko-KR" sz="1600" dirty="0">
                <a:solidFill>
                  <a:schemeClr val="tx1"/>
                </a:solidFill>
              </a:rPr>
              <a:t>= 0</a:t>
            </a:r>
            <a:r>
              <a:rPr lang="ko-KR" altLang="en-US" sz="1600" dirty="0">
                <a:solidFill>
                  <a:schemeClr val="tx1"/>
                </a:solidFill>
              </a:rPr>
              <a:t>인 경우 아예 확률을 계산할 수 없음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114300" indent="0" algn="just"/>
            <a:endParaRPr lang="en-US" altLang="ko-KR" sz="1600" dirty="0">
              <a:solidFill>
                <a:schemeClr val="tx1"/>
              </a:solidFill>
            </a:endParaRPr>
          </a:p>
          <a:p>
            <a:pPr marL="114300" indent="0" algn="just"/>
            <a:r>
              <a:rPr lang="en-US" altLang="ko-KR" sz="1600" dirty="0">
                <a:solidFill>
                  <a:schemeClr val="tx1"/>
                </a:solidFill>
              </a:rPr>
              <a:t>N</a:t>
            </a:r>
            <a:r>
              <a:rPr lang="ko-KR" altLang="en-US" sz="1600" dirty="0">
                <a:solidFill>
                  <a:schemeClr val="tx1"/>
                </a:solidFill>
              </a:rPr>
              <a:t>의 크기를 줄여서 </a:t>
            </a:r>
            <a:r>
              <a:rPr lang="en-US" altLang="ko-KR" sz="1600" dirty="0">
                <a:solidFill>
                  <a:schemeClr val="tx1"/>
                </a:solidFill>
              </a:rPr>
              <a:t>n-gram</a:t>
            </a:r>
            <a:r>
              <a:rPr lang="ko-KR" altLang="en-US" sz="1600" dirty="0">
                <a:solidFill>
                  <a:schemeClr val="tx1"/>
                </a:solidFill>
              </a:rPr>
              <a:t>이 </a:t>
            </a:r>
            <a:r>
              <a:rPr lang="en-US" altLang="ko-KR" sz="1600" dirty="0">
                <a:solidFill>
                  <a:schemeClr val="tx1"/>
                </a:solidFill>
              </a:rPr>
              <a:t>train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corpus</a:t>
            </a:r>
            <a:r>
              <a:rPr lang="ko-KR" altLang="en-US" sz="1600" dirty="0">
                <a:solidFill>
                  <a:schemeClr val="tx1"/>
                </a:solidFill>
              </a:rPr>
              <a:t>에 등장하기를 기대함 </a:t>
            </a:r>
            <a:r>
              <a:rPr lang="en-US" altLang="ko-KR" sz="1600" dirty="0">
                <a:solidFill>
                  <a:schemeClr val="tx1"/>
                </a:solidFill>
              </a:rPr>
              <a:t>(backoff)</a:t>
            </a:r>
          </a:p>
          <a:p>
            <a:pPr marL="114300" indent="0" algn="just"/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67FBE6-1836-5BB9-3B48-FC8A713F9A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4945" y="1023651"/>
            <a:ext cx="4473328" cy="472481"/>
          </a:xfrm>
          <a:prstGeom prst="rect">
            <a:avLst/>
          </a:prstGeom>
        </p:spPr>
      </p:pic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C50EC19D-D524-C8B4-DB8B-A30CCC80EB3D}"/>
              </a:ext>
            </a:extLst>
          </p:cNvPr>
          <p:cNvSpPr txBox="1">
            <a:spLocks/>
          </p:cNvSpPr>
          <p:nvPr/>
        </p:nvSpPr>
        <p:spPr>
          <a:xfrm>
            <a:off x="1353964" y="1680961"/>
            <a:ext cx="1984660" cy="2845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r"/>
            <a:r>
              <a:rPr lang="en-US" altLang="ko-KR" sz="1600" b="1" dirty="0">
                <a:solidFill>
                  <a:schemeClr val="tx1"/>
                </a:solidFill>
              </a:rPr>
              <a:t>Problem1 :</a:t>
            </a:r>
          </a:p>
          <a:p>
            <a:pPr marL="114300" indent="0" algn="r"/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</a:p>
          <a:p>
            <a:pPr marL="114300" indent="0" algn="r"/>
            <a:endParaRPr lang="en-US" altLang="ko-KR" sz="1600" b="1" dirty="0">
              <a:solidFill>
                <a:schemeClr val="tx1"/>
              </a:solidFill>
            </a:endParaRPr>
          </a:p>
          <a:p>
            <a:pPr marL="114300" indent="0" algn="r"/>
            <a:r>
              <a:rPr lang="en-US" altLang="ko-KR" sz="1600" b="1" dirty="0">
                <a:solidFill>
                  <a:schemeClr val="tx1"/>
                </a:solidFill>
              </a:rPr>
              <a:t>(Partial) Solution :</a:t>
            </a:r>
          </a:p>
          <a:p>
            <a:pPr marL="114300" indent="0" algn="r"/>
            <a:endParaRPr lang="en-US" altLang="ko-KR" sz="1600" b="1" dirty="0">
              <a:solidFill>
                <a:schemeClr val="tx1"/>
              </a:solidFill>
            </a:endParaRPr>
          </a:p>
          <a:p>
            <a:pPr marL="114300" indent="0" algn="r"/>
            <a:endParaRPr lang="en-US" altLang="ko-KR" sz="1600" b="1" dirty="0">
              <a:solidFill>
                <a:schemeClr val="tx1"/>
              </a:solidFill>
            </a:endParaRPr>
          </a:p>
          <a:p>
            <a:pPr marL="114300" indent="0" algn="r"/>
            <a:r>
              <a:rPr lang="en-US" altLang="ko-KR" sz="1600" b="1" dirty="0">
                <a:solidFill>
                  <a:schemeClr val="tx1"/>
                </a:solidFill>
              </a:rPr>
              <a:t>Problem2 :</a:t>
            </a:r>
          </a:p>
          <a:p>
            <a:pPr marL="114300" indent="0" algn="r"/>
            <a:endParaRPr lang="en-US" altLang="ko-KR" sz="1600" b="1" dirty="0">
              <a:solidFill>
                <a:schemeClr val="tx1"/>
              </a:solidFill>
            </a:endParaRPr>
          </a:p>
          <a:p>
            <a:pPr marL="114300" indent="0" algn="r"/>
            <a:r>
              <a:rPr lang="en-US" altLang="ko-KR" sz="1600" b="1" dirty="0">
                <a:solidFill>
                  <a:schemeClr val="tx1"/>
                </a:solidFill>
              </a:rPr>
              <a:t>(Partial) Solution :</a:t>
            </a: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32BBA588-53EA-1384-987B-B8D95BC384DF}"/>
              </a:ext>
            </a:extLst>
          </p:cNvPr>
          <p:cNvSpPr txBox="1">
            <a:spLocks/>
          </p:cNvSpPr>
          <p:nvPr/>
        </p:nvSpPr>
        <p:spPr>
          <a:xfrm>
            <a:off x="1279225" y="4563299"/>
            <a:ext cx="7799070" cy="52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just"/>
            <a:r>
              <a:rPr lang="en-US" altLang="ko-KR" sz="1400" dirty="0">
                <a:solidFill>
                  <a:schemeClr val="tx1"/>
                </a:solidFill>
              </a:rPr>
              <a:t>N</a:t>
            </a:r>
            <a:r>
              <a:rPr lang="ko-KR" altLang="en-US" sz="1400" dirty="0">
                <a:solidFill>
                  <a:schemeClr val="tx1"/>
                </a:solidFill>
              </a:rPr>
              <a:t>을 크게 하는 것 </a:t>
            </a:r>
            <a:r>
              <a:rPr lang="en-US" altLang="ko-KR" sz="1400" dirty="0">
                <a:solidFill>
                  <a:schemeClr val="tx1"/>
                </a:solidFill>
              </a:rPr>
              <a:t>-&gt; sparsity problem</a:t>
            </a:r>
            <a:r>
              <a:rPr lang="ko-KR" altLang="en-US" sz="1400" dirty="0">
                <a:solidFill>
                  <a:schemeClr val="tx1"/>
                </a:solidFill>
              </a:rPr>
              <a:t>을 악화시킴 </a:t>
            </a:r>
            <a:r>
              <a:rPr lang="en-US" altLang="ko-KR" sz="1400" dirty="0">
                <a:solidFill>
                  <a:schemeClr val="tx1"/>
                </a:solidFill>
              </a:rPr>
              <a:t>(n-gram</a:t>
            </a:r>
            <a:r>
              <a:rPr lang="ko-KR" altLang="en-US" sz="1400" dirty="0">
                <a:solidFill>
                  <a:schemeClr val="tx1"/>
                </a:solidFill>
              </a:rPr>
              <a:t>이 </a:t>
            </a:r>
            <a:r>
              <a:rPr lang="en-US" altLang="ko-KR" sz="1400" dirty="0">
                <a:solidFill>
                  <a:schemeClr val="tx1"/>
                </a:solidFill>
              </a:rPr>
              <a:t>Train corpus</a:t>
            </a:r>
            <a:r>
              <a:rPr lang="ko-KR" altLang="en-US" sz="1400" dirty="0">
                <a:solidFill>
                  <a:schemeClr val="tx1"/>
                </a:solidFill>
              </a:rPr>
              <a:t>에 나타나기 더 어려워지므로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637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D7D06EB0-8BF6-7310-F3F4-D16F93BA8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B7E64EC6-D5FB-1B3A-0A69-92E6F51065EC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D91A5EE3-1E6E-0637-48B6-965D8299E490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FED9450E-CFA5-3442-B02B-04562E5A58B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A3B532B-565F-A6D0-6BC4-1ABA03866F60}"/>
              </a:ext>
            </a:extLst>
          </p:cNvPr>
          <p:cNvSpPr txBox="1"/>
          <p:nvPr/>
        </p:nvSpPr>
        <p:spPr>
          <a:xfrm>
            <a:off x="4397006" y="3500467"/>
            <a:ext cx="1478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MFCC </a:t>
            </a:r>
            <a:r>
              <a:rPr lang="ko-KR" altLang="en-US" sz="2000" b="1">
                <a:solidFill>
                  <a:schemeClr val="bg1"/>
                </a:solidFill>
              </a:rPr>
              <a:t>특징 생성</a:t>
            </a:r>
          </a:p>
        </p:txBody>
      </p:sp>
      <p:sp>
        <p:nvSpPr>
          <p:cNvPr id="18" name="Google Shape;75;p15">
            <a:extLst>
              <a:ext uri="{FF2B5EF4-FFF2-40B4-BE49-F238E27FC236}">
                <a16:creationId xmlns:a16="http://schemas.microsoft.com/office/drawing/2014/main" id="{135EA833-0FAA-0BB8-33ED-F166D0331FEA}"/>
              </a:ext>
            </a:extLst>
          </p:cNvPr>
          <p:cNvSpPr txBox="1"/>
          <p:nvPr/>
        </p:nvSpPr>
        <p:spPr>
          <a:xfrm>
            <a:off x="1483153" y="228643"/>
            <a:ext cx="5827706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Storage Problems with n-gram LM</a:t>
            </a:r>
          </a:p>
        </p:txBody>
      </p:sp>
      <p:sp>
        <p:nvSpPr>
          <p:cNvPr id="2" name="텍스트 개체 틀 2">
            <a:extLst>
              <a:ext uri="{FF2B5EF4-FFF2-40B4-BE49-F238E27FC236}">
                <a16:creationId xmlns:a16="http://schemas.microsoft.com/office/drawing/2014/main" id="{A4B00873-9D41-DFCF-7346-364ED5A4545B}"/>
              </a:ext>
            </a:extLst>
          </p:cNvPr>
          <p:cNvSpPr txBox="1">
            <a:spLocks/>
          </p:cNvSpPr>
          <p:nvPr/>
        </p:nvSpPr>
        <p:spPr>
          <a:xfrm>
            <a:off x="1483153" y="3083442"/>
            <a:ext cx="7335578" cy="1479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just"/>
            <a:r>
              <a:rPr lang="en-US" altLang="ko-KR" sz="1600" dirty="0">
                <a:solidFill>
                  <a:schemeClr val="tx1"/>
                </a:solidFill>
              </a:rPr>
              <a:t>N-gram</a:t>
            </a:r>
            <a:r>
              <a:rPr lang="ko-KR" altLang="en-US" sz="1600" dirty="0">
                <a:solidFill>
                  <a:schemeClr val="tx1"/>
                </a:solidFill>
              </a:rPr>
              <a:t>이 등장하는 횟수를 저장할 공간이 필요함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37AABE-DEA5-F803-EE87-76A5C5B9B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7531" y="1871032"/>
            <a:ext cx="4473328" cy="472481"/>
          </a:xfrm>
          <a:prstGeom prst="rect">
            <a:avLst/>
          </a:prstGeom>
        </p:spPr>
      </p:pic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46ED23A6-BDE7-226C-B058-249F9DCDAA1F}"/>
              </a:ext>
            </a:extLst>
          </p:cNvPr>
          <p:cNvSpPr txBox="1">
            <a:spLocks/>
          </p:cNvSpPr>
          <p:nvPr/>
        </p:nvSpPr>
        <p:spPr>
          <a:xfrm>
            <a:off x="1483153" y="4408633"/>
            <a:ext cx="7799070" cy="52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just"/>
            <a:r>
              <a:rPr lang="en-US" altLang="ko-KR" sz="1400" dirty="0">
                <a:solidFill>
                  <a:schemeClr val="tx1"/>
                </a:solidFill>
              </a:rPr>
              <a:t>N</a:t>
            </a:r>
            <a:r>
              <a:rPr lang="ko-KR" altLang="en-US" sz="1400" dirty="0">
                <a:solidFill>
                  <a:schemeClr val="tx1"/>
                </a:solidFill>
              </a:rPr>
              <a:t>을 크게 하는 것 </a:t>
            </a:r>
            <a:r>
              <a:rPr lang="en-US" altLang="ko-KR" sz="1400" dirty="0">
                <a:solidFill>
                  <a:schemeClr val="tx1"/>
                </a:solidFill>
              </a:rPr>
              <a:t>-&gt; model size</a:t>
            </a:r>
            <a:r>
              <a:rPr lang="ko-KR" altLang="en-US" sz="1400" dirty="0">
                <a:solidFill>
                  <a:schemeClr val="tx1"/>
                </a:solidFill>
              </a:rPr>
              <a:t>를 늘림</a:t>
            </a:r>
          </a:p>
        </p:txBody>
      </p:sp>
    </p:spTree>
    <p:extLst>
      <p:ext uri="{BB962C8B-B14F-4D97-AF65-F5344CB8AC3E}">
        <p14:creationId xmlns:p14="http://schemas.microsoft.com/office/powerpoint/2010/main" val="1120388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0AACB0BE-20E7-E88C-3E33-4A3AA4978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32A49EC9-BEC7-6C6C-F03B-B6B2DC109530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BB6BF7CA-D1A3-5E82-04C0-8E439E1EA909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30EDDC0A-8A35-F1BE-4C35-B4B7E068A16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251F694-A1E7-8923-674D-2FFDD8A9AAC6}"/>
              </a:ext>
            </a:extLst>
          </p:cNvPr>
          <p:cNvSpPr txBox="1"/>
          <p:nvPr/>
        </p:nvSpPr>
        <p:spPr>
          <a:xfrm>
            <a:off x="4397006" y="3500467"/>
            <a:ext cx="1478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MFCC </a:t>
            </a:r>
            <a:r>
              <a:rPr lang="ko-KR" altLang="en-US" sz="2000" b="1">
                <a:solidFill>
                  <a:schemeClr val="bg1"/>
                </a:solidFill>
              </a:rPr>
              <a:t>특징 생성</a:t>
            </a:r>
          </a:p>
        </p:txBody>
      </p:sp>
      <p:sp>
        <p:nvSpPr>
          <p:cNvPr id="18" name="Google Shape;75;p15">
            <a:extLst>
              <a:ext uri="{FF2B5EF4-FFF2-40B4-BE49-F238E27FC236}">
                <a16:creationId xmlns:a16="http://schemas.microsoft.com/office/drawing/2014/main" id="{91A11C13-63EB-933B-B20B-BF2D68C65B79}"/>
              </a:ext>
            </a:extLst>
          </p:cNvPr>
          <p:cNvSpPr txBox="1"/>
          <p:nvPr/>
        </p:nvSpPr>
        <p:spPr>
          <a:xfrm>
            <a:off x="1483153" y="228643"/>
            <a:ext cx="5827706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Generate text with n-gram LM</a:t>
            </a:r>
          </a:p>
        </p:txBody>
      </p:sp>
      <p:sp>
        <p:nvSpPr>
          <p:cNvPr id="2" name="텍스트 개체 틀 2">
            <a:extLst>
              <a:ext uri="{FF2B5EF4-FFF2-40B4-BE49-F238E27FC236}">
                <a16:creationId xmlns:a16="http://schemas.microsoft.com/office/drawing/2014/main" id="{C51593DB-F007-0E6D-DBC6-34C4688C4CB7}"/>
              </a:ext>
            </a:extLst>
          </p:cNvPr>
          <p:cNvSpPr txBox="1">
            <a:spLocks/>
          </p:cNvSpPr>
          <p:nvPr/>
        </p:nvSpPr>
        <p:spPr>
          <a:xfrm>
            <a:off x="1483153" y="4038059"/>
            <a:ext cx="7335578" cy="952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ko-KR" altLang="en-US" sz="1600" dirty="0">
                <a:solidFill>
                  <a:schemeClr val="tx1"/>
                </a:solidFill>
              </a:rPr>
              <a:t>사실 가장 그럴듯한 </a:t>
            </a:r>
            <a:r>
              <a:rPr lang="en-US" altLang="ko-KR" sz="1600" dirty="0">
                <a:solidFill>
                  <a:schemeClr val="tx1"/>
                </a:solidFill>
              </a:rPr>
              <a:t>company, bank</a:t>
            </a:r>
            <a:r>
              <a:rPr lang="ko-KR" altLang="en-US" sz="1600" dirty="0">
                <a:solidFill>
                  <a:schemeClr val="tx1"/>
                </a:solidFill>
              </a:rPr>
              <a:t>의 확률은 </a:t>
            </a:r>
            <a:r>
              <a:rPr lang="en-US" altLang="ko-KR" sz="1600" dirty="0">
                <a:solidFill>
                  <a:schemeClr val="tx1"/>
                </a:solidFill>
              </a:rPr>
              <a:t>4/26</a:t>
            </a:r>
            <a:r>
              <a:rPr lang="ko-KR" altLang="en-US" sz="1600" dirty="0">
                <a:solidFill>
                  <a:schemeClr val="tx1"/>
                </a:solidFill>
              </a:rPr>
              <a:t> 정도</a:t>
            </a:r>
            <a:r>
              <a:rPr lang="en-US" altLang="ko-KR" sz="1600" dirty="0">
                <a:solidFill>
                  <a:schemeClr val="tx1"/>
                </a:solidFill>
              </a:rPr>
              <a:t>..</a:t>
            </a:r>
          </a:p>
          <a:p>
            <a:pPr algn="just"/>
            <a:r>
              <a:rPr lang="en-US" altLang="ko-KR" sz="1600" dirty="0">
                <a:solidFill>
                  <a:schemeClr val="tx1"/>
                </a:solidFill>
              </a:rPr>
              <a:t>Sparsity problem : prob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dist</a:t>
            </a:r>
            <a:r>
              <a:rPr lang="ko-KR" altLang="en-US" sz="1600" dirty="0">
                <a:solidFill>
                  <a:schemeClr val="tx1"/>
                </a:solidFill>
              </a:rPr>
              <a:t>에서 </a:t>
            </a:r>
            <a:r>
              <a:rPr lang="en-US" altLang="ko-KR" sz="1600" dirty="0">
                <a:solidFill>
                  <a:schemeClr val="tx1"/>
                </a:solidFill>
              </a:rPr>
              <a:t>granularity prob</a:t>
            </a:r>
            <a:r>
              <a:rPr lang="ko-KR" altLang="en-US" sz="1600" dirty="0">
                <a:solidFill>
                  <a:schemeClr val="tx1"/>
                </a:solidFill>
              </a:rPr>
              <a:t>이 크지 않음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EC0E3D-019C-FE65-6CF7-1411D88B2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5654" y="1397789"/>
            <a:ext cx="2491956" cy="249195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607F7BE-04A0-D49A-07E1-557CF28581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7622" y="1393908"/>
            <a:ext cx="2911092" cy="2453853"/>
          </a:xfrm>
          <a:prstGeom prst="rect">
            <a:avLst/>
          </a:prstGeom>
        </p:spPr>
      </p:pic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87868EEF-E08B-F088-0775-44271957E9AA}"/>
              </a:ext>
            </a:extLst>
          </p:cNvPr>
          <p:cNvSpPr txBox="1">
            <a:spLocks/>
          </p:cNvSpPr>
          <p:nvPr/>
        </p:nvSpPr>
        <p:spPr>
          <a:xfrm>
            <a:off x="5550240" y="1166619"/>
            <a:ext cx="3521238" cy="952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altLang="ko-KR" sz="1600" dirty="0">
                <a:solidFill>
                  <a:schemeClr val="tx1"/>
                </a:solidFill>
              </a:rPr>
              <a:t>Sample</a:t>
            </a:r>
            <a:r>
              <a:rPr lang="ko-KR" altLang="en-US" sz="1600" dirty="0">
                <a:solidFill>
                  <a:schemeClr val="tx1"/>
                </a:solidFill>
              </a:rPr>
              <a:t>해온 단어를 포함하는 새로운 </a:t>
            </a:r>
            <a:r>
              <a:rPr lang="en-US" altLang="ko-KR" sz="1600" dirty="0">
                <a:solidFill>
                  <a:schemeClr val="tx1"/>
                </a:solidFill>
              </a:rPr>
              <a:t>n-gram</a:t>
            </a:r>
            <a:r>
              <a:rPr lang="ko-KR" altLang="en-US" sz="1600" dirty="0">
                <a:solidFill>
                  <a:schemeClr val="tx1"/>
                </a:solidFill>
              </a:rPr>
              <a:t>으로 다음 단어를 예측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262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44884D4F-FCEF-7C06-4320-9169E232C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EB8D219E-D8C4-35BC-27D1-0626E39E348A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536E0BAC-D3A5-CDDA-C9D6-60055D307592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048F0B7F-C7C2-2680-C23D-E0A03A7D063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072BBAF-A766-C279-06EF-14677243C1C7}"/>
              </a:ext>
            </a:extLst>
          </p:cNvPr>
          <p:cNvSpPr txBox="1"/>
          <p:nvPr/>
        </p:nvSpPr>
        <p:spPr>
          <a:xfrm>
            <a:off x="4397006" y="3500467"/>
            <a:ext cx="1478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MFCC </a:t>
            </a:r>
            <a:r>
              <a:rPr lang="ko-KR" altLang="en-US" sz="2000" b="1">
                <a:solidFill>
                  <a:schemeClr val="bg1"/>
                </a:solidFill>
              </a:rPr>
              <a:t>특징 생성</a:t>
            </a:r>
          </a:p>
        </p:txBody>
      </p:sp>
      <p:sp>
        <p:nvSpPr>
          <p:cNvPr id="18" name="Google Shape;75;p15">
            <a:extLst>
              <a:ext uri="{FF2B5EF4-FFF2-40B4-BE49-F238E27FC236}">
                <a16:creationId xmlns:a16="http://schemas.microsoft.com/office/drawing/2014/main" id="{EA8CF95D-B778-3CDB-A1DD-73B2A3F5D8F5}"/>
              </a:ext>
            </a:extLst>
          </p:cNvPr>
          <p:cNvSpPr txBox="1"/>
          <p:nvPr/>
        </p:nvSpPr>
        <p:spPr>
          <a:xfrm>
            <a:off x="1483153" y="228643"/>
            <a:ext cx="5827706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Generate text with n-gram LM</a:t>
            </a:r>
          </a:p>
        </p:txBody>
      </p:sp>
      <p:sp>
        <p:nvSpPr>
          <p:cNvPr id="2" name="텍스트 개체 틀 2">
            <a:extLst>
              <a:ext uri="{FF2B5EF4-FFF2-40B4-BE49-F238E27FC236}">
                <a16:creationId xmlns:a16="http://schemas.microsoft.com/office/drawing/2014/main" id="{EA733EF4-59C2-8367-CA3F-C53A2CEE532F}"/>
              </a:ext>
            </a:extLst>
          </p:cNvPr>
          <p:cNvSpPr txBox="1">
            <a:spLocks/>
          </p:cNvSpPr>
          <p:nvPr/>
        </p:nvSpPr>
        <p:spPr>
          <a:xfrm>
            <a:off x="1483153" y="2778536"/>
            <a:ext cx="7335578" cy="1960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ko-KR" altLang="en-US" sz="1600" dirty="0">
                <a:solidFill>
                  <a:schemeClr val="tx1"/>
                </a:solidFill>
              </a:rPr>
              <a:t>꽤 문법적인 결과물을 얻을 수 있음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r>
              <a:rPr lang="ko-KR" altLang="en-US" sz="1600" dirty="0">
                <a:solidFill>
                  <a:schemeClr val="tx1"/>
                </a:solidFill>
              </a:rPr>
              <a:t>하지만 세 단어만 고려하며 문장을 생성하므로 문맥이 맞지 않음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/>
                </a:solidFill>
              </a:rPr>
              <a:t>N</a:t>
            </a:r>
            <a:r>
              <a:rPr lang="ko-KR" altLang="en-US" sz="1600" dirty="0">
                <a:solidFill>
                  <a:schemeClr val="tx1"/>
                </a:solidFill>
              </a:rPr>
              <a:t>을 키우면 모델 사이즈도 같이 커짐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endParaRPr lang="en-US" altLang="ko-KR" sz="1600" dirty="0">
              <a:solidFill>
                <a:schemeClr val="tx1"/>
              </a:solidFill>
            </a:endParaRPr>
          </a:p>
          <a:p>
            <a:pPr marL="114300" indent="0" algn="just"/>
            <a:r>
              <a:rPr lang="en-US" altLang="ko-KR" sz="1600" dirty="0">
                <a:solidFill>
                  <a:schemeClr val="tx1"/>
                </a:solidFill>
              </a:rPr>
              <a:t>-&gt; Neural Language Model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DCFFDD-6D90-00DC-D347-F96632FC0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1926" y="1397140"/>
            <a:ext cx="4648603" cy="9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52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3D399217-07C2-EE49-B6E2-2638BD775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B5E33647-5FEF-D120-99C6-F13E98A45FA3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C16050EC-63C9-D9F1-DEDC-737048B24F3E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11375E27-1040-524B-2CDF-34B8C0124DE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43204637-86F2-F1A9-316E-E2F952B57F04}"/>
              </a:ext>
            </a:extLst>
          </p:cNvPr>
          <p:cNvSpPr txBox="1"/>
          <p:nvPr/>
        </p:nvSpPr>
        <p:spPr>
          <a:xfrm>
            <a:off x="1616150" y="2054700"/>
            <a:ext cx="7155711" cy="103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Recurrent Neural Language Networks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(RNN)</a:t>
            </a:r>
          </a:p>
        </p:txBody>
      </p:sp>
    </p:spTree>
    <p:extLst>
      <p:ext uri="{BB962C8B-B14F-4D97-AF65-F5344CB8AC3E}">
        <p14:creationId xmlns:p14="http://schemas.microsoft.com/office/powerpoint/2010/main" val="1933242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33739380-70F2-7B7E-2C9C-EC5013EEC9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14076569-D02D-BFEF-10F7-2392CFBD6006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D6870FDF-7D0A-9506-5626-A74049F25F74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1EF20CB8-44C0-D718-E2C8-E9BFCB7774C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58F32A2-2815-1E8D-D435-CD500A4BC392}"/>
              </a:ext>
            </a:extLst>
          </p:cNvPr>
          <p:cNvSpPr txBox="1"/>
          <p:nvPr/>
        </p:nvSpPr>
        <p:spPr>
          <a:xfrm>
            <a:off x="4397006" y="3500467"/>
            <a:ext cx="1478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MFCC </a:t>
            </a:r>
            <a:r>
              <a:rPr lang="ko-KR" altLang="en-US" sz="2000" b="1">
                <a:solidFill>
                  <a:schemeClr val="bg1"/>
                </a:solidFill>
              </a:rPr>
              <a:t>특징 생성</a:t>
            </a:r>
          </a:p>
        </p:txBody>
      </p:sp>
      <p:sp>
        <p:nvSpPr>
          <p:cNvPr id="18" name="Google Shape;75;p15">
            <a:extLst>
              <a:ext uri="{FF2B5EF4-FFF2-40B4-BE49-F238E27FC236}">
                <a16:creationId xmlns:a16="http://schemas.microsoft.com/office/drawing/2014/main" id="{41CDF8DF-5116-77EC-E043-918E8D5F6814}"/>
              </a:ext>
            </a:extLst>
          </p:cNvPr>
          <p:cNvSpPr txBox="1"/>
          <p:nvPr/>
        </p:nvSpPr>
        <p:spPr>
          <a:xfrm>
            <a:off x="1483153" y="228643"/>
            <a:ext cx="5827706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Neural Language Model</a:t>
            </a:r>
            <a:endParaRPr sz="2400" b="1" dirty="0">
              <a:solidFill>
                <a:srgbClr val="19264B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2" name="텍스트 개체 틀 2">
            <a:extLst>
              <a:ext uri="{FF2B5EF4-FFF2-40B4-BE49-F238E27FC236}">
                <a16:creationId xmlns:a16="http://schemas.microsoft.com/office/drawing/2014/main" id="{A1D75834-B666-CF98-A400-5B5F8186E544}"/>
              </a:ext>
            </a:extLst>
          </p:cNvPr>
          <p:cNvSpPr txBox="1">
            <a:spLocks/>
          </p:cNvSpPr>
          <p:nvPr/>
        </p:nvSpPr>
        <p:spPr>
          <a:xfrm>
            <a:off x="1453724" y="1327585"/>
            <a:ext cx="7365007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altLang="ko-KR" sz="1600" dirty="0">
                <a:solidFill>
                  <a:schemeClr val="tx1"/>
                </a:solidFill>
              </a:rPr>
              <a:t>Language Modeling Task : </a:t>
            </a:r>
          </a:p>
          <a:p>
            <a:pPr algn="just"/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/>
                </a:solidFill>
              </a:rPr>
              <a:t>Window-based neural model</a:t>
            </a:r>
          </a:p>
          <a:p>
            <a:pPr algn="just"/>
            <a:r>
              <a:rPr lang="en-US" altLang="ko-KR" sz="1600" dirty="0">
                <a:solidFill>
                  <a:schemeClr val="tx1"/>
                </a:solidFill>
              </a:rPr>
              <a:t>-&gt; a fixed-window neural Language Model</a:t>
            </a:r>
          </a:p>
          <a:p>
            <a:pPr algn="just"/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/>
                </a:solidFill>
              </a:rPr>
              <a:t>					           </a:t>
            </a:r>
            <a:r>
              <a:rPr lang="en-US" altLang="ko-KR" sz="1200" dirty="0">
                <a:solidFill>
                  <a:schemeClr val="tx1"/>
                </a:solidFill>
              </a:rPr>
              <a:t>window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size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=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DCF454-8C73-CF85-8287-CC4A2CFCD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5480" y="1394491"/>
            <a:ext cx="1806097" cy="2667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0377F7A-F25D-E6BB-D117-D39AE25C19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5359" y="3221982"/>
            <a:ext cx="6306337" cy="55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01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9D33741E-2E53-EDF9-5446-1A8B10B22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5A000558-C8C4-7FAE-262C-E03AE7014131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6BE04C98-F8ED-BA9C-DBB3-C2AFF47E6FEE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52D16A86-502D-9D4F-0990-282D305B68B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26CD6AC-4CFE-A638-498A-AC74E2F481DE}"/>
              </a:ext>
            </a:extLst>
          </p:cNvPr>
          <p:cNvSpPr txBox="1"/>
          <p:nvPr/>
        </p:nvSpPr>
        <p:spPr>
          <a:xfrm>
            <a:off x="4397006" y="3500467"/>
            <a:ext cx="1478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MFCC </a:t>
            </a:r>
            <a:r>
              <a:rPr lang="ko-KR" altLang="en-US" sz="2000" b="1">
                <a:solidFill>
                  <a:schemeClr val="bg1"/>
                </a:solidFill>
              </a:rPr>
              <a:t>특징 생성</a:t>
            </a:r>
          </a:p>
        </p:txBody>
      </p:sp>
      <p:sp>
        <p:nvSpPr>
          <p:cNvPr id="18" name="Google Shape;75;p15">
            <a:extLst>
              <a:ext uri="{FF2B5EF4-FFF2-40B4-BE49-F238E27FC236}">
                <a16:creationId xmlns:a16="http://schemas.microsoft.com/office/drawing/2014/main" id="{B1F120BB-2E0D-3C73-D5F7-33AA4B424E2B}"/>
              </a:ext>
            </a:extLst>
          </p:cNvPr>
          <p:cNvSpPr txBox="1"/>
          <p:nvPr/>
        </p:nvSpPr>
        <p:spPr>
          <a:xfrm>
            <a:off x="1483153" y="228643"/>
            <a:ext cx="5827706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Neural Language Model</a:t>
            </a:r>
            <a:endParaRPr sz="2400" b="1" dirty="0">
              <a:solidFill>
                <a:srgbClr val="19264B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2" name="텍스트 개체 틀 2">
            <a:extLst>
              <a:ext uri="{FF2B5EF4-FFF2-40B4-BE49-F238E27FC236}">
                <a16:creationId xmlns:a16="http://schemas.microsoft.com/office/drawing/2014/main" id="{3A6EB750-2608-8F18-2F53-6FD03FDBABC7}"/>
              </a:ext>
            </a:extLst>
          </p:cNvPr>
          <p:cNvSpPr txBox="1">
            <a:spLocks/>
          </p:cNvSpPr>
          <p:nvPr/>
        </p:nvSpPr>
        <p:spPr>
          <a:xfrm>
            <a:off x="1453724" y="1327585"/>
            <a:ext cx="7365007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altLang="ko-KR" sz="1600" dirty="0">
                <a:solidFill>
                  <a:schemeClr val="tx1"/>
                </a:solidFill>
              </a:rPr>
              <a:t>Language Modeling Task : </a:t>
            </a:r>
          </a:p>
          <a:p>
            <a:pPr algn="just"/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/>
                </a:solidFill>
              </a:rPr>
              <a:t>Window-based neural model</a:t>
            </a:r>
          </a:p>
          <a:p>
            <a:pPr algn="just"/>
            <a:r>
              <a:rPr lang="en-US" altLang="ko-KR" sz="1600" dirty="0">
                <a:solidFill>
                  <a:schemeClr val="tx1"/>
                </a:solidFill>
              </a:rPr>
              <a:t>-&gt; a fixed-window neural Language Model</a:t>
            </a:r>
          </a:p>
        </p:txBody>
      </p:sp>
    </p:spTree>
    <p:extLst>
      <p:ext uri="{BB962C8B-B14F-4D97-AF65-F5344CB8AC3E}">
        <p14:creationId xmlns:p14="http://schemas.microsoft.com/office/powerpoint/2010/main" val="811395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489AF4BC-816B-FAAD-7088-D9A14CAF2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0651CF53-3918-1D3E-B89A-D69200B8C160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31156277-68AB-8210-94A5-02971B44112B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4C18B2E7-5205-10D8-62BC-61DE5D6E78E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C06B0B2-C635-85EF-3C9B-D6362938F1A4}"/>
              </a:ext>
            </a:extLst>
          </p:cNvPr>
          <p:cNvSpPr txBox="1"/>
          <p:nvPr/>
        </p:nvSpPr>
        <p:spPr>
          <a:xfrm>
            <a:off x="4397006" y="3500467"/>
            <a:ext cx="1478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MFCC </a:t>
            </a:r>
            <a:r>
              <a:rPr lang="ko-KR" altLang="en-US" sz="2000" b="1">
                <a:solidFill>
                  <a:schemeClr val="bg1"/>
                </a:solidFill>
              </a:rPr>
              <a:t>특징 생성</a:t>
            </a:r>
          </a:p>
        </p:txBody>
      </p:sp>
      <p:sp>
        <p:nvSpPr>
          <p:cNvPr id="18" name="Google Shape;75;p15">
            <a:extLst>
              <a:ext uri="{FF2B5EF4-FFF2-40B4-BE49-F238E27FC236}">
                <a16:creationId xmlns:a16="http://schemas.microsoft.com/office/drawing/2014/main" id="{286A6E0D-0BD4-817D-7CC6-7765AE7BFDAF}"/>
              </a:ext>
            </a:extLst>
          </p:cNvPr>
          <p:cNvSpPr txBox="1"/>
          <p:nvPr/>
        </p:nvSpPr>
        <p:spPr>
          <a:xfrm>
            <a:off x="1483152" y="228643"/>
            <a:ext cx="6579179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A fixed-window neural Language Model</a:t>
            </a:r>
            <a:endParaRPr sz="2400" b="1" dirty="0">
              <a:solidFill>
                <a:srgbClr val="19264B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2" name="텍스트 개체 틀 2">
            <a:extLst>
              <a:ext uri="{FF2B5EF4-FFF2-40B4-BE49-F238E27FC236}">
                <a16:creationId xmlns:a16="http://schemas.microsoft.com/office/drawing/2014/main" id="{2694B6A5-0E5F-2055-1A6D-C837978FBD09}"/>
              </a:ext>
            </a:extLst>
          </p:cNvPr>
          <p:cNvSpPr txBox="1">
            <a:spLocks/>
          </p:cNvSpPr>
          <p:nvPr/>
        </p:nvSpPr>
        <p:spPr>
          <a:xfrm>
            <a:off x="1453724" y="1193773"/>
            <a:ext cx="7365007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86B5B9-AA7B-3668-86AA-6F2FF9EF2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7803" y="772438"/>
            <a:ext cx="6434637" cy="4075513"/>
          </a:xfrm>
          <a:prstGeom prst="rect">
            <a:avLst/>
          </a:prstGeom>
        </p:spPr>
      </p:pic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74987A9F-F343-8DFB-4939-097AF391CBD7}"/>
              </a:ext>
            </a:extLst>
          </p:cNvPr>
          <p:cNvSpPr txBox="1">
            <a:spLocks/>
          </p:cNvSpPr>
          <p:nvPr/>
        </p:nvSpPr>
        <p:spPr>
          <a:xfrm>
            <a:off x="1432020" y="1036108"/>
            <a:ext cx="7365007" cy="4040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endParaRPr lang="en-US" altLang="ko-KR" sz="1200" dirty="0">
              <a:solidFill>
                <a:srgbClr val="7030A0"/>
              </a:solidFill>
            </a:endParaRPr>
          </a:p>
          <a:p>
            <a:pPr algn="just"/>
            <a:endParaRPr lang="en-US" altLang="ko-KR" sz="1200" dirty="0">
              <a:solidFill>
                <a:srgbClr val="7030A0"/>
              </a:solidFill>
            </a:endParaRPr>
          </a:p>
          <a:p>
            <a:pPr algn="just"/>
            <a:endParaRPr lang="en-US" altLang="ko-KR" sz="1200" dirty="0">
              <a:solidFill>
                <a:srgbClr val="7030A0"/>
              </a:solidFill>
            </a:endParaRPr>
          </a:p>
          <a:p>
            <a:pPr algn="just"/>
            <a:endParaRPr lang="en-US" altLang="ko-KR" sz="1200" dirty="0">
              <a:solidFill>
                <a:srgbClr val="7030A0"/>
              </a:solidFill>
            </a:endParaRPr>
          </a:p>
          <a:p>
            <a:pPr algn="just"/>
            <a:r>
              <a:rPr lang="en-US" altLang="ko-KR" sz="1200" dirty="0" err="1">
                <a:solidFill>
                  <a:srgbClr val="7030A0"/>
                </a:solidFill>
              </a:rPr>
              <a:t>Y_hat</a:t>
            </a:r>
            <a:r>
              <a:rPr lang="en-US" altLang="ko-KR" sz="1200" dirty="0">
                <a:solidFill>
                  <a:srgbClr val="7030A0"/>
                </a:solidFill>
              </a:rPr>
              <a:t> : length of V</a:t>
            </a:r>
          </a:p>
          <a:p>
            <a:pPr algn="just"/>
            <a:r>
              <a:rPr lang="en-US" altLang="ko-KR" sz="1200" dirty="0">
                <a:solidFill>
                  <a:srgbClr val="7030A0"/>
                </a:solidFill>
              </a:rPr>
              <a:t>-&gt; V</a:t>
            </a:r>
            <a:r>
              <a:rPr lang="ko-KR" altLang="en-US" sz="1200" dirty="0">
                <a:solidFill>
                  <a:srgbClr val="7030A0"/>
                </a:solidFill>
              </a:rPr>
              <a:t>의 모든 서로 다른 단어들의 </a:t>
            </a:r>
            <a:r>
              <a:rPr lang="en-US" altLang="ko-KR" sz="1200" dirty="0">
                <a:solidFill>
                  <a:srgbClr val="7030A0"/>
                </a:solidFill>
              </a:rPr>
              <a:t>prob </a:t>
            </a:r>
            <a:r>
              <a:rPr lang="en-US" altLang="ko-KR" sz="1200" dirty="0" err="1">
                <a:solidFill>
                  <a:srgbClr val="7030A0"/>
                </a:solidFill>
              </a:rPr>
              <a:t>dist</a:t>
            </a:r>
            <a:endParaRPr lang="en-US" altLang="ko-KR" sz="1200" dirty="0">
              <a:solidFill>
                <a:srgbClr val="7030A0"/>
              </a:solidFill>
            </a:endParaRPr>
          </a:p>
          <a:p>
            <a:pPr algn="just"/>
            <a:endParaRPr lang="en-US" altLang="ko-KR" sz="1200" dirty="0">
              <a:solidFill>
                <a:srgbClr val="7030A0"/>
              </a:solidFill>
            </a:endParaRPr>
          </a:p>
          <a:p>
            <a:pPr algn="just"/>
            <a:endParaRPr lang="en-US" altLang="ko-KR" sz="1200" dirty="0">
              <a:solidFill>
                <a:srgbClr val="7030A0"/>
              </a:solidFill>
            </a:endParaRPr>
          </a:p>
          <a:p>
            <a:pPr algn="just"/>
            <a:endParaRPr lang="en-US" altLang="ko-KR" sz="1200" dirty="0">
              <a:solidFill>
                <a:srgbClr val="7030A0"/>
              </a:solidFill>
            </a:endParaRPr>
          </a:p>
          <a:p>
            <a:pPr algn="just"/>
            <a:endParaRPr lang="en-US" altLang="ko-KR" sz="1200" dirty="0">
              <a:solidFill>
                <a:srgbClr val="7030A0"/>
              </a:solidFill>
            </a:endParaRPr>
          </a:p>
          <a:p>
            <a:pPr algn="just"/>
            <a:r>
              <a:rPr lang="en-US" altLang="ko-KR" sz="1200" dirty="0">
                <a:solidFill>
                  <a:srgbClr val="7030A0"/>
                </a:solidFill>
              </a:rPr>
              <a:t>Linear layer -&gt; nonlinear function f</a:t>
            </a:r>
          </a:p>
          <a:p>
            <a:pPr algn="just"/>
            <a:endParaRPr lang="en-US" altLang="ko-KR" sz="1200" dirty="0">
              <a:solidFill>
                <a:srgbClr val="7030A0"/>
              </a:solidFill>
            </a:endParaRPr>
          </a:p>
          <a:p>
            <a:pPr algn="just"/>
            <a:endParaRPr lang="en-US" altLang="ko-KR" sz="1200" dirty="0">
              <a:solidFill>
                <a:srgbClr val="7030A0"/>
              </a:solidFill>
            </a:endParaRPr>
          </a:p>
          <a:p>
            <a:pPr algn="just"/>
            <a:endParaRPr lang="en-US" altLang="ko-KR" sz="1200" dirty="0">
              <a:solidFill>
                <a:srgbClr val="7030A0"/>
              </a:solidFill>
            </a:endParaRPr>
          </a:p>
          <a:p>
            <a:pPr algn="just"/>
            <a:endParaRPr lang="en-US" altLang="ko-KR" sz="1200" dirty="0">
              <a:solidFill>
                <a:srgbClr val="7030A0"/>
              </a:solidFill>
            </a:endParaRPr>
          </a:p>
          <a:p>
            <a:pPr algn="just"/>
            <a:r>
              <a:rPr lang="en-US" altLang="ko-KR" sz="1200" dirty="0">
                <a:solidFill>
                  <a:srgbClr val="7030A0"/>
                </a:solidFill>
              </a:rPr>
              <a:t>Word</a:t>
            </a:r>
            <a:r>
              <a:rPr lang="ko-KR" altLang="en-US" sz="1200" dirty="0">
                <a:solidFill>
                  <a:srgbClr val="7030A0"/>
                </a:solidFill>
              </a:rPr>
              <a:t> </a:t>
            </a:r>
            <a:r>
              <a:rPr lang="en-US" altLang="ko-KR" sz="1200" dirty="0">
                <a:solidFill>
                  <a:srgbClr val="7030A0"/>
                </a:solidFill>
              </a:rPr>
              <a:t>embedding lookup matrix</a:t>
            </a:r>
          </a:p>
          <a:p>
            <a:pPr algn="just"/>
            <a:endParaRPr lang="en-US" altLang="ko-KR" sz="1200" dirty="0">
              <a:solidFill>
                <a:srgbClr val="7030A0"/>
              </a:solidFill>
            </a:endParaRPr>
          </a:p>
          <a:p>
            <a:pPr algn="just"/>
            <a:endParaRPr lang="en-US" altLang="ko-KR" sz="1200" dirty="0">
              <a:solidFill>
                <a:srgbClr val="7030A0"/>
              </a:solidFill>
            </a:endParaRPr>
          </a:p>
          <a:p>
            <a:pPr algn="just"/>
            <a:endParaRPr lang="en-US" altLang="ko-KR" sz="1200" dirty="0">
              <a:solidFill>
                <a:srgbClr val="7030A0"/>
              </a:solidFill>
            </a:endParaRPr>
          </a:p>
          <a:p>
            <a:pPr algn="just"/>
            <a:endParaRPr lang="en-US" altLang="ko-KR" sz="1200" dirty="0">
              <a:solidFill>
                <a:srgbClr val="7030A0"/>
              </a:solidFill>
            </a:endParaRPr>
          </a:p>
          <a:p>
            <a:pPr algn="just"/>
            <a:r>
              <a:rPr lang="en-US" altLang="ko-KR" sz="1200" dirty="0">
                <a:solidFill>
                  <a:srgbClr val="7030A0"/>
                </a:solidFill>
              </a:rPr>
              <a:t>Word vectors</a:t>
            </a:r>
          </a:p>
        </p:txBody>
      </p:sp>
    </p:spTree>
    <p:extLst>
      <p:ext uri="{BB962C8B-B14F-4D97-AF65-F5344CB8AC3E}">
        <p14:creationId xmlns:p14="http://schemas.microsoft.com/office/powerpoint/2010/main" val="378775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ED887A1B-0F40-D7CE-75C6-C117A8853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37B14BB2-35D4-9F89-8FF4-5FE316667066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B56101A5-6329-22A0-EA45-18E571FDC774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A541F3C2-0EE2-23C9-8877-F38B3EF2DD7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9F79835-68E9-CE4E-3D3C-F8DB683191C5}"/>
              </a:ext>
            </a:extLst>
          </p:cNvPr>
          <p:cNvSpPr txBox="1"/>
          <p:nvPr/>
        </p:nvSpPr>
        <p:spPr>
          <a:xfrm>
            <a:off x="4397006" y="3500467"/>
            <a:ext cx="1478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MFCC </a:t>
            </a:r>
            <a:r>
              <a:rPr lang="ko-KR" altLang="en-US" sz="2000" b="1">
                <a:solidFill>
                  <a:schemeClr val="bg1"/>
                </a:solidFill>
              </a:rPr>
              <a:t>특징 생성</a:t>
            </a:r>
          </a:p>
        </p:txBody>
      </p:sp>
      <p:sp>
        <p:nvSpPr>
          <p:cNvPr id="2" name="텍스트 개체 틀 2">
            <a:extLst>
              <a:ext uri="{FF2B5EF4-FFF2-40B4-BE49-F238E27FC236}">
                <a16:creationId xmlns:a16="http://schemas.microsoft.com/office/drawing/2014/main" id="{59E6FBED-2B98-9ED8-6552-425C49AEE8B1}"/>
              </a:ext>
            </a:extLst>
          </p:cNvPr>
          <p:cNvSpPr txBox="1">
            <a:spLocks/>
          </p:cNvSpPr>
          <p:nvPr/>
        </p:nvSpPr>
        <p:spPr>
          <a:xfrm>
            <a:off x="1453724" y="1064871"/>
            <a:ext cx="7365007" cy="3849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altLang="ko-KR" sz="1600" b="1" dirty="0">
                <a:solidFill>
                  <a:schemeClr val="tx1"/>
                </a:solidFill>
              </a:rPr>
              <a:t>Improvements over n-gram LM : </a:t>
            </a:r>
          </a:p>
          <a:p>
            <a:pPr algn="just"/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/>
                </a:solidFill>
              </a:rPr>
              <a:t>Sparsity problem </a:t>
            </a:r>
            <a:r>
              <a:rPr lang="ko-KR" altLang="en-US" sz="1600" dirty="0">
                <a:solidFill>
                  <a:schemeClr val="tx1"/>
                </a:solidFill>
              </a:rPr>
              <a:t>해결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/>
                </a:solidFill>
              </a:rPr>
              <a:t>N-gram count</a:t>
            </a:r>
            <a:r>
              <a:rPr lang="ko-KR" altLang="en-US" sz="1600" dirty="0">
                <a:solidFill>
                  <a:schemeClr val="tx1"/>
                </a:solidFill>
              </a:rPr>
              <a:t>를 위한 저장공간 필요 없음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600" b="1" dirty="0">
                <a:solidFill>
                  <a:schemeClr val="tx1"/>
                </a:solidFill>
              </a:rPr>
              <a:t>Remaining Problems :</a:t>
            </a:r>
          </a:p>
          <a:p>
            <a:pPr algn="just"/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/>
                </a:solidFill>
              </a:rPr>
              <a:t>Window size</a:t>
            </a:r>
            <a:r>
              <a:rPr lang="ko-KR" altLang="en-US" sz="1600" dirty="0">
                <a:solidFill>
                  <a:schemeClr val="tx1"/>
                </a:solidFill>
              </a:rPr>
              <a:t>를 키우면 </a:t>
            </a:r>
            <a:r>
              <a:rPr lang="en-US" altLang="ko-KR" sz="1600" dirty="0">
                <a:solidFill>
                  <a:schemeClr val="tx1"/>
                </a:solidFill>
              </a:rPr>
              <a:t>Weight matrix W</a:t>
            </a:r>
            <a:r>
              <a:rPr lang="ko-KR" altLang="en-US" sz="1600" dirty="0">
                <a:solidFill>
                  <a:schemeClr val="tx1"/>
                </a:solidFill>
              </a:rPr>
              <a:t>를 크게 만듦 </a:t>
            </a:r>
            <a:r>
              <a:rPr lang="en-US" altLang="ko-KR" sz="1600" dirty="0">
                <a:solidFill>
                  <a:schemeClr val="tx1"/>
                </a:solidFill>
              </a:rPr>
              <a:t>(e</a:t>
            </a:r>
            <a:r>
              <a:rPr lang="ko-KR" altLang="en-US" sz="1600" dirty="0">
                <a:solidFill>
                  <a:schemeClr val="tx1"/>
                </a:solidFill>
              </a:rPr>
              <a:t>와 </a:t>
            </a:r>
            <a:r>
              <a:rPr lang="en-US" altLang="ko-KR" sz="1600" dirty="0">
                <a:solidFill>
                  <a:schemeClr val="tx1"/>
                </a:solidFill>
              </a:rPr>
              <a:t>product)</a:t>
            </a:r>
          </a:p>
          <a:p>
            <a:pPr algn="just"/>
            <a:r>
              <a:rPr lang="en-US" altLang="ko-KR" sz="1600" dirty="0">
                <a:solidFill>
                  <a:schemeClr val="tx1"/>
                </a:solidFill>
              </a:rPr>
              <a:t>Window</a:t>
            </a:r>
            <a:r>
              <a:rPr lang="ko-KR" altLang="en-US" sz="1600" dirty="0">
                <a:solidFill>
                  <a:schemeClr val="tx1"/>
                </a:solidFill>
              </a:rPr>
              <a:t>를 키워도 잃어버리는 문맥이 존재함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114300" indent="0" algn="just"/>
            <a:r>
              <a:rPr lang="en-US" altLang="ko-KR" sz="1600" dirty="0">
                <a:solidFill>
                  <a:schemeClr val="tx1"/>
                </a:solidFill>
              </a:rPr>
              <a:t>-&gt; Window</a:t>
            </a:r>
            <a:r>
              <a:rPr lang="ko-KR" altLang="en-US" sz="1600" dirty="0">
                <a:solidFill>
                  <a:schemeClr val="tx1"/>
                </a:solidFill>
              </a:rPr>
              <a:t>가 절대 </a:t>
            </a:r>
            <a:r>
              <a:rPr lang="en-US" altLang="ko-KR" sz="1600" dirty="0">
                <a:solidFill>
                  <a:schemeClr val="tx1"/>
                </a:solidFill>
              </a:rPr>
              <a:t>‘</a:t>
            </a:r>
            <a:r>
              <a:rPr lang="ko-KR" altLang="en-US" sz="1600" dirty="0">
                <a:solidFill>
                  <a:schemeClr val="tx1"/>
                </a:solidFill>
              </a:rPr>
              <a:t>충분히 클</a:t>
            </a:r>
            <a:r>
              <a:rPr lang="en-US" altLang="ko-KR" sz="1600" dirty="0">
                <a:solidFill>
                  <a:schemeClr val="tx1"/>
                </a:solidFill>
              </a:rPr>
              <a:t>‘ </a:t>
            </a:r>
            <a:r>
              <a:rPr lang="ko-KR" altLang="en-US" sz="1600" dirty="0">
                <a:solidFill>
                  <a:schemeClr val="tx1"/>
                </a:solidFill>
              </a:rPr>
              <a:t>수 없음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è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114300" indent="0" algn="just"/>
            <a:r>
              <a:rPr lang="en-US" altLang="ko-KR" sz="1600" dirty="0">
                <a:solidFill>
                  <a:schemeClr val="tx1"/>
                </a:solidFill>
              </a:rPr>
              <a:t>x^(1), x^(2)</a:t>
            </a:r>
            <a:r>
              <a:rPr lang="ko-KR" altLang="en-US" sz="1600" dirty="0">
                <a:solidFill>
                  <a:schemeClr val="tx1"/>
                </a:solidFill>
              </a:rPr>
              <a:t>가 완전히 다른 가중치 </a:t>
            </a:r>
            <a:r>
              <a:rPr lang="en-US" altLang="ko-KR" sz="1600" dirty="0">
                <a:solidFill>
                  <a:schemeClr val="tx1"/>
                </a:solidFill>
              </a:rPr>
              <a:t>W</a:t>
            </a:r>
            <a:r>
              <a:rPr lang="ko-KR" altLang="en-US" sz="1600" dirty="0">
                <a:solidFill>
                  <a:schemeClr val="tx1"/>
                </a:solidFill>
              </a:rPr>
              <a:t>와 </a:t>
            </a:r>
            <a:r>
              <a:rPr lang="ko-KR" altLang="en-US" sz="1600" dirty="0" err="1">
                <a:solidFill>
                  <a:schemeClr val="tx1"/>
                </a:solidFill>
              </a:rPr>
              <a:t>곱해짐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114300" indent="0" algn="just"/>
            <a:r>
              <a:rPr lang="en-US" altLang="ko-KR" sz="1600" dirty="0">
                <a:solidFill>
                  <a:schemeClr val="tx1"/>
                </a:solidFill>
              </a:rPr>
              <a:t>-&gt; Input</a:t>
            </a:r>
            <a:r>
              <a:rPr lang="ko-KR" altLang="en-US" sz="1600" dirty="0">
                <a:solidFill>
                  <a:schemeClr val="tx1"/>
                </a:solidFill>
              </a:rPr>
              <a:t>의 처리에서 </a:t>
            </a:r>
            <a:r>
              <a:rPr lang="en-US" altLang="ko-KR" sz="1600" dirty="0">
                <a:solidFill>
                  <a:schemeClr val="tx1"/>
                </a:solidFill>
              </a:rPr>
              <a:t>symmetry</a:t>
            </a:r>
            <a:r>
              <a:rPr lang="ko-KR" altLang="en-US" sz="1600" dirty="0">
                <a:solidFill>
                  <a:schemeClr val="tx1"/>
                </a:solidFill>
              </a:rPr>
              <a:t>를 잃음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400050" indent="-285750" algn="just">
              <a:buFont typeface="Wingdings" panose="05000000000000000000" pitchFamily="2" charset="2"/>
              <a:buChar char="è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114300" indent="0" algn="just"/>
            <a:r>
              <a:rPr lang="en-US" altLang="ko-KR" sz="1600" b="1" dirty="0">
                <a:solidFill>
                  <a:schemeClr val="tx1"/>
                </a:solidFill>
              </a:rPr>
              <a:t>-&gt; </a:t>
            </a:r>
            <a:r>
              <a:rPr lang="ko-KR" altLang="en-US" sz="1600" b="1" dirty="0">
                <a:solidFill>
                  <a:schemeClr val="tx1"/>
                </a:solidFill>
              </a:rPr>
              <a:t>어떤 길이의 </a:t>
            </a:r>
            <a:r>
              <a:rPr lang="en-US" altLang="ko-KR" sz="1600" b="1" dirty="0">
                <a:solidFill>
                  <a:schemeClr val="tx1"/>
                </a:solidFill>
              </a:rPr>
              <a:t>input</a:t>
            </a:r>
            <a:r>
              <a:rPr lang="ko-KR" altLang="en-US" sz="1600" b="1" dirty="0">
                <a:solidFill>
                  <a:schemeClr val="tx1"/>
                </a:solidFill>
              </a:rPr>
              <a:t>이든 처리할 수 있는 </a:t>
            </a:r>
            <a:r>
              <a:rPr lang="en-US" altLang="ko-KR" sz="1600" b="1" dirty="0">
                <a:solidFill>
                  <a:schemeClr val="tx1"/>
                </a:solidFill>
              </a:rPr>
              <a:t>neural architecture </a:t>
            </a:r>
            <a:r>
              <a:rPr lang="ko-KR" altLang="en-US" sz="1600" b="1" dirty="0">
                <a:solidFill>
                  <a:schemeClr val="tx1"/>
                </a:solidFill>
              </a:rPr>
              <a:t>필요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B33BF386-BB2B-6F50-B23E-50EECC4D55B5}"/>
              </a:ext>
            </a:extLst>
          </p:cNvPr>
          <p:cNvSpPr txBox="1"/>
          <p:nvPr/>
        </p:nvSpPr>
        <p:spPr>
          <a:xfrm>
            <a:off x="1483152" y="228643"/>
            <a:ext cx="6579179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A fixed-window neural Language Model</a:t>
            </a:r>
            <a:endParaRPr sz="2400" b="1" dirty="0">
              <a:solidFill>
                <a:srgbClr val="19264B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949871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8B82E6D2-5826-B918-099C-46C43B582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2F57E2D2-7BFE-857F-886C-4E8F874C990D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6EE801ED-26C2-926E-2077-F39283894E18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7EFFCB9F-42F1-E680-ED6D-BA4A49A45FA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A204F37-BDB8-79E1-25EE-4B3A7478E13D}"/>
              </a:ext>
            </a:extLst>
          </p:cNvPr>
          <p:cNvSpPr txBox="1"/>
          <p:nvPr/>
        </p:nvSpPr>
        <p:spPr>
          <a:xfrm>
            <a:off x="4397006" y="3500467"/>
            <a:ext cx="1478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MFCC </a:t>
            </a:r>
            <a:r>
              <a:rPr lang="ko-KR" altLang="en-US" sz="2000" b="1">
                <a:solidFill>
                  <a:schemeClr val="bg1"/>
                </a:solidFill>
              </a:rPr>
              <a:t>특징 생성</a:t>
            </a:r>
          </a:p>
        </p:txBody>
      </p:sp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81607BE5-7118-3E54-A0F3-8F3A0EA61529}"/>
              </a:ext>
            </a:extLst>
          </p:cNvPr>
          <p:cNvSpPr txBox="1"/>
          <p:nvPr/>
        </p:nvSpPr>
        <p:spPr>
          <a:xfrm>
            <a:off x="1483152" y="228643"/>
            <a:ext cx="7487973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Recurrent Neural Language Networks (RNN)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9C6F03-2DC9-8E23-4905-3D40FE20B7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4135" y="1055466"/>
            <a:ext cx="6264183" cy="3185436"/>
          </a:xfrm>
          <a:prstGeom prst="rect">
            <a:avLst/>
          </a:prstGeom>
        </p:spPr>
      </p:pic>
      <p:sp>
        <p:nvSpPr>
          <p:cNvPr id="2" name="텍스트 개체 틀 2">
            <a:extLst>
              <a:ext uri="{FF2B5EF4-FFF2-40B4-BE49-F238E27FC236}">
                <a16:creationId xmlns:a16="http://schemas.microsoft.com/office/drawing/2014/main" id="{D6E08170-4E5B-D4CB-80DA-158815A33864}"/>
              </a:ext>
            </a:extLst>
          </p:cNvPr>
          <p:cNvSpPr txBox="1">
            <a:spLocks/>
          </p:cNvSpPr>
          <p:nvPr/>
        </p:nvSpPr>
        <p:spPr>
          <a:xfrm>
            <a:off x="1483152" y="4375794"/>
            <a:ext cx="7365007" cy="516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ko-KR" altLang="en-US" sz="1600" dirty="0">
                <a:solidFill>
                  <a:schemeClr val="tx1"/>
                </a:solidFill>
              </a:rPr>
              <a:t>매 </a:t>
            </a:r>
            <a:r>
              <a:rPr lang="en-US" altLang="ko-KR" sz="1600" dirty="0">
                <a:solidFill>
                  <a:schemeClr val="tx1"/>
                </a:solidFill>
              </a:rPr>
              <a:t>step</a:t>
            </a:r>
            <a:r>
              <a:rPr lang="ko-KR" altLang="en-US" sz="1600" dirty="0">
                <a:solidFill>
                  <a:schemeClr val="tx1"/>
                </a:solidFill>
              </a:rPr>
              <a:t>마다 같은 </a:t>
            </a:r>
            <a:r>
              <a:rPr lang="en-US" altLang="ko-KR" sz="1600" dirty="0">
                <a:solidFill>
                  <a:schemeClr val="tx1"/>
                </a:solidFill>
              </a:rPr>
              <a:t>W</a:t>
            </a:r>
            <a:r>
              <a:rPr lang="ko-KR" altLang="en-US" sz="1600" dirty="0">
                <a:solidFill>
                  <a:schemeClr val="tx1"/>
                </a:solidFill>
              </a:rPr>
              <a:t>를 적용 </a:t>
            </a:r>
            <a:r>
              <a:rPr lang="en-US" altLang="ko-KR" sz="1600" dirty="0">
                <a:solidFill>
                  <a:schemeClr val="tx1"/>
                </a:solidFill>
              </a:rPr>
              <a:t>-&gt; any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length input</a:t>
            </a:r>
            <a:r>
              <a:rPr lang="ko-KR" altLang="en-US" sz="1600" dirty="0">
                <a:solidFill>
                  <a:schemeClr val="tx1"/>
                </a:solidFill>
              </a:rPr>
              <a:t>이 가능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BA577A22-0E95-F782-A417-2216529A9C76}"/>
              </a:ext>
            </a:extLst>
          </p:cNvPr>
          <p:cNvSpPr txBox="1">
            <a:spLocks/>
          </p:cNvSpPr>
          <p:nvPr/>
        </p:nvSpPr>
        <p:spPr>
          <a:xfrm>
            <a:off x="1111638" y="2692875"/>
            <a:ext cx="3787685" cy="1133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ko-KR" altLang="en-US" sz="1400" dirty="0">
                <a:solidFill>
                  <a:srgbClr val="7030A0"/>
                </a:solidFill>
              </a:rPr>
              <a:t>각 </a:t>
            </a:r>
            <a:r>
              <a:rPr lang="en-US" altLang="ko-KR" sz="1400" dirty="0">
                <a:solidFill>
                  <a:srgbClr val="7030A0"/>
                </a:solidFill>
              </a:rPr>
              <a:t>h(t)</a:t>
            </a:r>
            <a:r>
              <a:rPr lang="ko-KR" altLang="en-US" sz="1400" dirty="0">
                <a:solidFill>
                  <a:srgbClr val="7030A0"/>
                </a:solidFill>
              </a:rPr>
              <a:t>의 계산에</a:t>
            </a:r>
            <a:endParaRPr lang="en-US" altLang="ko-KR" sz="1400" dirty="0">
              <a:solidFill>
                <a:srgbClr val="7030A0"/>
              </a:solidFill>
            </a:endParaRPr>
          </a:p>
          <a:p>
            <a:pPr algn="just"/>
            <a:r>
              <a:rPr lang="ko-KR" altLang="en-US" sz="1400" dirty="0">
                <a:solidFill>
                  <a:srgbClr val="7030A0"/>
                </a:solidFill>
              </a:rPr>
              <a:t>이전 </a:t>
            </a:r>
            <a:r>
              <a:rPr lang="en-US" altLang="ko-KR" sz="1400" dirty="0">
                <a:solidFill>
                  <a:srgbClr val="7030A0"/>
                </a:solidFill>
              </a:rPr>
              <a:t>h(t)</a:t>
            </a:r>
            <a:r>
              <a:rPr lang="ko-KR" altLang="en-US" sz="1400" dirty="0">
                <a:solidFill>
                  <a:srgbClr val="7030A0"/>
                </a:solidFill>
              </a:rPr>
              <a:t>와 해당 </a:t>
            </a:r>
            <a:r>
              <a:rPr lang="en-US" altLang="ko-KR" sz="1400" dirty="0">
                <a:solidFill>
                  <a:srgbClr val="7030A0"/>
                </a:solidFill>
              </a:rPr>
              <a:t>step</a:t>
            </a:r>
            <a:r>
              <a:rPr lang="ko-KR" altLang="en-US" sz="1400" dirty="0">
                <a:solidFill>
                  <a:srgbClr val="7030A0"/>
                </a:solidFill>
              </a:rPr>
              <a:t>의 </a:t>
            </a:r>
            <a:r>
              <a:rPr lang="en-US" altLang="ko-KR" sz="1400" dirty="0">
                <a:solidFill>
                  <a:srgbClr val="7030A0"/>
                </a:solidFill>
              </a:rPr>
              <a:t>input</a:t>
            </a:r>
            <a:r>
              <a:rPr lang="ko-KR" altLang="en-US" sz="1400" dirty="0">
                <a:solidFill>
                  <a:srgbClr val="7030A0"/>
                </a:solidFill>
              </a:rPr>
              <a:t>을 이용</a:t>
            </a:r>
            <a:endParaRPr lang="en-US" altLang="ko-KR" sz="1400" dirty="0">
              <a:solidFill>
                <a:srgbClr val="7030A0"/>
              </a:solidFill>
            </a:endParaRPr>
          </a:p>
          <a:p>
            <a:pPr algn="just"/>
            <a:r>
              <a:rPr lang="en-US" altLang="ko-KR" sz="1400" dirty="0">
                <a:solidFill>
                  <a:srgbClr val="7030A0"/>
                </a:solidFill>
              </a:rPr>
              <a:t>(recurrency, sequential)</a:t>
            </a:r>
          </a:p>
        </p:txBody>
      </p:sp>
    </p:spTree>
    <p:extLst>
      <p:ext uri="{BB962C8B-B14F-4D97-AF65-F5344CB8AC3E}">
        <p14:creationId xmlns:p14="http://schemas.microsoft.com/office/powerpoint/2010/main" val="2486589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목차</a:t>
            </a:r>
            <a:endParaRPr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B44D28CD-3877-DFDD-41A3-7DEE913F57A4}"/>
              </a:ext>
            </a:extLst>
          </p:cNvPr>
          <p:cNvSpPr txBox="1"/>
          <p:nvPr/>
        </p:nvSpPr>
        <p:spPr>
          <a:xfrm>
            <a:off x="1734391" y="1311103"/>
            <a:ext cx="6027376" cy="2554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dirty="0">
                <a:latin typeface="+mj-ea"/>
                <a:ea typeface="+mj-ea"/>
              </a:rPr>
              <a:t>Language Modeling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dirty="0">
                <a:latin typeface="+mj-ea"/>
                <a:ea typeface="+mj-ea"/>
              </a:rPr>
              <a:t>n-gram Language Models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dirty="0">
                <a:latin typeface="+mj-ea"/>
                <a:ea typeface="+mj-ea"/>
              </a:rPr>
              <a:t>Problems with n-gram Language Models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dirty="0">
                <a:latin typeface="+mj-ea"/>
                <a:ea typeface="+mj-ea"/>
              </a:rPr>
              <a:t>Generating text with a n-gram Language Model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dirty="0">
                <a:latin typeface="+mj-ea"/>
                <a:ea typeface="+mj-ea"/>
              </a:rPr>
              <a:t>A fixed-window neural Language Model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dirty="0">
                <a:latin typeface="+mj-ea"/>
                <a:ea typeface="+mj-ea"/>
              </a:rPr>
              <a:t>Recurrent Neural Language Networks(RNN)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dirty="0">
                <a:latin typeface="+mj-ea"/>
                <a:ea typeface="+mj-ea"/>
              </a:rPr>
              <a:t>Training a RNN Language Model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dirty="0">
                <a:latin typeface="+mj-ea"/>
                <a:ea typeface="+mj-ea"/>
              </a:rPr>
              <a:t>Backpropagation for RNNs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dirty="0" err="1">
                <a:latin typeface="+mj-ea"/>
                <a:ea typeface="+mj-ea"/>
              </a:rPr>
              <a:t>Generationg</a:t>
            </a:r>
            <a:r>
              <a:rPr lang="en-US" altLang="ko-KR" dirty="0">
                <a:latin typeface="+mj-ea"/>
                <a:ea typeface="+mj-ea"/>
              </a:rPr>
              <a:t> Text with RNN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dirty="0">
                <a:latin typeface="+mj-ea"/>
                <a:ea typeface="+mj-ea"/>
              </a:rPr>
              <a:t>Evaluating Language Models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dirty="0">
                <a:latin typeface="+mj-ea"/>
                <a:ea typeface="+mj-ea"/>
              </a:rPr>
              <a:t>The usages of RNN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7C655E4C-35D0-A0E6-A662-3A093B3F3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A7C4C660-1B81-AF19-71A4-F28D31BA6C77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7C310E4B-89E1-C160-C2E3-A49CE47C45E9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A0F84771-4ADA-56BD-1D30-3C5FCA3B412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2244C84-CF45-516A-9AC2-66AF1684AC70}"/>
              </a:ext>
            </a:extLst>
          </p:cNvPr>
          <p:cNvSpPr txBox="1"/>
          <p:nvPr/>
        </p:nvSpPr>
        <p:spPr>
          <a:xfrm>
            <a:off x="4397006" y="3500467"/>
            <a:ext cx="1478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MFCC </a:t>
            </a:r>
            <a:r>
              <a:rPr lang="ko-KR" altLang="en-US" sz="2000" b="1">
                <a:solidFill>
                  <a:schemeClr val="bg1"/>
                </a:solidFill>
              </a:rPr>
              <a:t>특징 생성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03392F-C35C-2394-F262-F0C4573DB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8899" y="-27790"/>
            <a:ext cx="6889260" cy="5143500"/>
          </a:xfrm>
          <a:prstGeom prst="rect">
            <a:avLst/>
          </a:prstGeom>
        </p:spPr>
      </p:pic>
      <p:sp>
        <p:nvSpPr>
          <p:cNvPr id="2" name="텍스트 개체 틀 2">
            <a:extLst>
              <a:ext uri="{FF2B5EF4-FFF2-40B4-BE49-F238E27FC236}">
                <a16:creationId xmlns:a16="http://schemas.microsoft.com/office/drawing/2014/main" id="{9CA1886D-A28B-4FEC-03C3-9F2354335DBF}"/>
              </a:ext>
            </a:extLst>
          </p:cNvPr>
          <p:cNvSpPr txBox="1">
            <a:spLocks/>
          </p:cNvSpPr>
          <p:nvPr/>
        </p:nvSpPr>
        <p:spPr>
          <a:xfrm>
            <a:off x="1237519" y="1791076"/>
            <a:ext cx="4347636" cy="516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altLang="ko-KR" sz="1200" dirty="0">
                <a:solidFill>
                  <a:srgbClr val="7030A0"/>
                </a:solidFill>
              </a:rPr>
              <a:t>Hidden states</a:t>
            </a:r>
            <a:r>
              <a:rPr lang="ko-KR" altLang="en-US" sz="1200" dirty="0">
                <a:solidFill>
                  <a:srgbClr val="7030A0"/>
                </a:solidFill>
              </a:rPr>
              <a:t>의 수 </a:t>
            </a:r>
            <a:r>
              <a:rPr lang="en-US" altLang="ko-KR" sz="1200" dirty="0">
                <a:solidFill>
                  <a:srgbClr val="7030A0"/>
                </a:solidFill>
              </a:rPr>
              <a:t>= input</a:t>
            </a:r>
            <a:r>
              <a:rPr lang="ko-KR" altLang="en-US" sz="1200" dirty="0">
                <a:solidFill>
                  <a:srgbClr val="7030A0"/>
                </a:solidFill>
              </a:rPr>
              <a:t>의 수</a:t>
            </a:r>
            <a:endParaRPr lang="en-US" altLang="ko-KR" sz="1100" dirty="0">
              <a:solidFill>
                <a:srgbClr val="7030A0"/>
              </a:solidFill>
            </a:endParaRP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7A708B07-D6DB-515B-3FEB-F8B0FBD76EAE}"/>
              </a:ext>
            </a:extLst>
          </p:cNvPr>
          <p:cNvSpPr txBox="1">
            <a:spLocks/>
          </p:cNvSpPr>
          <p:nvPr/>
        </p:nvSpPr>
        <p:spPr>
          <a:xfrm>
            <a:off x="4189148" y="1128470"/>
            <a:ext cx="3207332" cy="92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just"/>
            <a:r>
              <a:rPr lang="en-US" altLang="ko-KR" sz="1200" dirty="0">
                <a:solidFill>
                  <a:srgbClr val="7030A0"/>
                </a:solidFill>
              </a:rPr>
              <a:t>Initial Hidden State :</a:t>
            </a:r>
          </a:p>
          <a:p>
            <a:pPr marL="114300" indent="0" algn="just"/>
            <a:r>
              <a:rPr lang="en-US" altLang="ko-KR" sz="1200" dirty="0">
                <a:solidFill>
                  <a:srgbClr val="7030A0"/>
                </a:solidFill>
              </a:rPr>
              <a:t>1. network</a:t>
            </a:r>
            <a:r>
              <a:rPr lang="ko-KR" altLang="en-US" sz="1200" dirty="0">
                <a:solidFill>
                  <a:srgbClr val="7030A0"/>
                </a:solidFill>
              </a:rPr>
              <a:t>의 </a:t>
            </a:r>
            <a:r>
              <a:rPr lang="en-US" altLang="ko-KR" sz="1200" dirty="0">
                <a:solidFill>
                  <a:srgbClr val="7030A0"/>
                </a:solidFill>
              </a:rPr>
              <a:t>parameter</a:t>
            </a:r>
            <a:r>
              <a:rPr lang="ko-KR" altLang="en-US" sz="1200" dirty="0">
                <a:solidFill>
                  <a:srgbClr val="7030A0"/>
                </a:solidFill>
              </a:rPr>
              <a:t>로 초기화</a:t>
            </a:r>
            <a:endParaRPr lang="en-US" altLang="ko-KR" sz="1200" dirty="0">
              <a:solidFill>
                <a:srgbClr val="7030A0"/>
              </a:solidFill>
            </a:endParaRPr>
          </a:p>
          <a:p>
            <a:pPr marL="114300" indent="0" algn="just"/>
            <a:r>
              <a:rPr lang="en-US" altLang="ko-KR" sz="1200" dirty="0">
                <a:solidFill>
                  <a:srgbClr val="7030A0"/>
                </a:solidFill>
              </a:rPr>
              <a:t>2. Zero vector</a:t>
            </a:r>
          </a:p>
        </p:txBody>
      </p:sp>
    </p:spTree>
    <p:extLst>
      <p:ext uri="{BB962C8B-B14F-4D97-AF65-F5344CB8AC3E}">
        <p14:creationId xmlns:p14="http://schemas.microsoft.com/office/powerpoint/2010/main" val="1943098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2FF42F13-615D-E7E4-2734-0B888F1B9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868DF58D-9557-BD95-5CFF-B73802C79C09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CAE1C573-5B61-9801-6537-9A15FF5E6061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B3196BCB-51C2-630D-3595-37156819680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564B17C-4A37-1BB5-D0B3-19C093AD7F76}"/>
              </a:ext>
            </a:extLst>
          </p:cNvPr>
          <p:cNvSpPr txBox="1"/>
          <p:nvPr/>
        </p:nvSpPr>
        <p:spPr>
          <a:xfrm>
            <a:off x="4397006" y="3500467"/>
            <a:ext cx="1478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MFCC </a:t>
            </a:r>
            <a:r>
              <a:rPr lang="ko-KR" altLang="en-US" sz="2000" b="1">
                <a:solidFill>
                  <a:schemeClr val="bg1"/>
                </a:solidFill>
              </a:rPr>
              <a:t>특징 생성</a:t>
            </a:r>
          </a:p>
        </p:txBody>
      </p:sp>
      <p:sp>
        <p:nvSpPr>
          <p:cNvPr id="2" name="텍스트 개체 틀 2">
            <a:extLst>
              <a:ext uri="{FF2B5EF4-FFF2-40B4-BE49-F238E27FC236}">
                <a16:creationId xmlns:a16="http://schemas.microsoft.com/office/drawing/2014/main" id="{A1B503EE-58BA-F40D-3403-0E5B47B4E117}"/>
              </a:ext>
            </a:extLst>
          </p:cNvPr>
          <p:cNvSpPr txBox="1">
            <a:spLocks/>
          </p:cNvSpPr>
          <p:nvPr/>
        </p:nvSpPr>
        <p:spPr>
          <a:xfrm>
            <a:off x="1453724" y="1270001"/>
            <a:ext cx="7365007" cy="3644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altLang="ko-KR" sz="1600" b="1" dirty="0">
                <a:solidFill>
                  <a:schemeClr val="tx1"/>
                </a:solidFill>
              </a:rPr>
              <a:t>Advantages</a:t>
            </a:r>
            <a:r>
              <a:rPr lang="ko-KR" altLang="en-US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</a:rPr>
              <a:t>: </a:t>
            </a:r>
          </a:p>
          <a:p>
            <a:pPr algn="just"/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/>
                </a:solidFill>
              </a:rPr>
              <a:t>Any length input</a:t>
            </a:r>
            <a:r>
              <a:rPr lang="ko-KR" altLang="en-US" sz="1600" dirty="0">
                <a:solidFill>
                  <a:schemeClr val="tx1"/>
                </a:solidFill>
              </a:rPr>
              <a:t>을 받을 수 있음 </a:t>
            </a:r>
            <a:r>
              <a:rPr lang="en-US" altLang="ko-KR" sz="1600" dirty="0">
                <a:solidFill>
                  <a:schemeClr val="tx1"/>
                </a:solidFill>
              </a:rPr>
              <a:t>(model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size</a:t>
            </a:r>
            <a:r>
              <a:rPr lang="ko-KR" altLang="en-US" sz="1600" dirty="0">
                <a:solidFill>
                  <a:schemeClr val="tx1"/>
                </a:solidFill>
              </a:rPr>
              <a:t>를 키우지 않음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pPr algn="just"/>
            <a:r>
              <a:rPr lang="ko-KR" altLang="en-US" sz="1600" dirty="0">
                <a:solidFill>
                  <a:schemeClr val="tx1"/>
                </a:solidFill>
              </a:rPr>
              <a:t>한 </a:t>
            </a:r>
            <a:r>
              <a:rPr lang="en-US" altLang="ko-KR" sz="1600" dirty="0">
                <a:solidFill>
                  <a:schemeClr val="tx1"/>
                </a:solidFill>
              </a:rPr>
              <a:t>step</a:t>
            </a:r>
            <a:r>
              <a:rPr lang="ko-KR" altLang="en-US" sz="1600" dirty="0">
                <a:solidFill>
                  <a:schemeClr val="tx1"/>
                </a:solidFill>
              </a:rPr>
              <a:t>에서의 계산에 이전 여러 </a:t>
            </a:r>
            <a:r>
              <a:rPr lang="en-US" altLang="ko-KR" sz="1600" dirty="0">
                <a:solidFill>
                  <a:schemeClr val="tx1"/>
                </a:solidFill>
              </a:rPr>
              <a:t>steps</a:t>
            </a:r>
            <a:r>
              <a:rPr lang="ko-KR" altLang="en-US" sz="1600" dirty="0">
                <a:solidFill>
                  <a:schemeClr val="tx1"/>
                </a:solidFill>
              </a:rPr>
              <a:t>를 이용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r>
              <a:rPr lang="ko-KR" altLang="en-US" sz="1600" dirty="0">
                <a:solidFill>
                  <a:schemeClr val="tx1"/>
                </a:solidFill>
              </a:rPr>
              <a:t>매 </a:t>
            </a:r>
            <a:r>
              <a:rPr lang="en-US" altLang="ko-KR" sz="1600" dirty="0">
                <a:solidFill>
                  <a:schemeClr val="tx1"/>
                </a:solidFill>
              </a:rPr>
              <a:t>step</a:t>
            </a:r>
            <a:r>
              <a:rPr lang="ko-KR" altLang="en-US" sz="1600" dirty="0">
                <a:solidFill>
                  <a:schemeClr val="tx1"/>
                </a:solidFill>
              </a:rPr>
              <a:t>에 같은 가중치 적용 </a:t>
            </a:r>
            <a:r>
              <a:rPr lang="en-US" altLang="ko-KR" sz="1600" dirty="0">
                <a:solidFill>
                  <a:schemeClr val="tx1"/>
                </a:solidFill>
              </a:rPr>
              <a:t>-&gt; input</a:t>
            </a:r>
            <a:r>
              <a:rPr lang="ko-KR" altLang="en-US" sz="1600" dirty="0">
                <a:solidFill>
                  <a:schemeClr val="tx1"/>
                </a:solidFill>
              </a:rPr>
              <a:t>의 처리에 </a:t>
            </a:r>
            <a:r>
              <a:rPr lang="en-US" altLang="ko-KR" sz="1600" dirty="0">
                <a:solidFill>
                  <a:schemeClr val="tx1"/>
                </a:solidFill>
              </a:rPr>
              <a:t>symmetry </a:t>
            </a:r>
            <a:r>
              <a:rPr lang="ko-KR" altLang="en-US" sz="1600" dirty="0">
                <a:solidFill>
                  <a:schemeClr val="tx1"/>
                </a:solidFill>
              </a:rPr>
              <a:t>확보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600" b="1" dirty="0">
                <a:solidFill>
                  <a:schemeClr val="tx1"/>
                </a:solidFill>
              </a:rPr>
              <a:t>Remaining Problems :</a:t>
            </a:r>
          </a:p>
          <a:p>
            <a:pPr algn="just"/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r>
              <a:rPr lang="ko-KR" altLang="en-US" sz="1600" dirty="0">
                <a:solidFill>
                  <a:schemeClr val="tx1"/>
                </a:solidFill>
              </a:rPr>
              <a:t>재귀 연산 </a:t>
            </a:r>
            <a:r>
              <a:rPr lang="en-US" altLang="ko-KR" sz="1600" dirty="0">
                <a:solidFill>
                  <a:schemeClr val="tx1"/>
                </a:solidFill>
              </a:rPr>
              <a:t>-&gt; </a:t>
            </a:r>
            <a:r>
              <a:rPr lang="ko-KR" altLang="en-US" sz="1600" dirty="0">
                <a:solidFill>
                  <a:schemeClr val="tx1"/>
                </a:solidFill>
              </a:rPr>
              <a:t>느림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r>
              <a:rPr lang="ko-KR" altLang="en-US" sz="1600" dirty="0">
                <a:solidFill>
                  <a:schemeClr val="tx1"/>
                </a:solidFill>
              </a:rPr>
              <a:t>이전의 여러 </a:t>
            </a:r>
            <a:r>
              <a:rPr lang="en-US" altLang="ko-KR" sz="1600" dirty="0">
                <a:solidFill>
                  <a:schemeClr val="tx1"/>
                </a:solidFill>
              </a:rPr>
              <a:t>step</a:t>
            </a:r>
            <a:r>
              <a:rPr lang="ko-KR" altLang="en-US" sz="1600" dirty="0">
                <a:solidFill>
                  <a:schemeClr val="tx1"/>
                </a:solidFill>
              </a:rPr>
              <a:t>에 접근하는 것이 어려울 수 있음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4" name="Google Shape;75;p15">
            <a:extLst>
              <a:ext uri="{FF2B5EF4-FFF2-40B4-BE49-F238E27FC236}">
                <a16:creationId xmlns:a16="http://schemas.microsoft.com/office/drawing/2014/main" id="{4B5DCAC0-7616-8B4D-2FDC-82FD0D7B8C44}"/>
              </a:ext>
            </a:extLst>
          </p:cNvPr>
          <p:cNvSpPr txBox="1"/>
          <p:nvPr/>
        </p:nvSpPr>
        <p:spPr>
          <a:xfrm>
            <a:off x="1483152" y="228643"/>
            <a:ext cx="7487973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Recurrent Neural Language Networks (RNN)</a:t>
            </a:r>
          </a:p>
        </p:txBody>
      </p:sp>
    </p:spTree>
    <p:extLst>
      <p:ext uri="{BB962C8B-B14F-4D97-AF65-F5344CB8AC3E}">
        <p14:creationId xmlns:p14="http://schemas.microsoft.com/office/powerpoint/2010/main" val="1235159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121C0548-7B19-1C12-C21B-33F54D3E3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94A6F2EA-FC31-EF32-CD37-4C84D00522AB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554BD398-3E36-4758-48A1-3155E209E56E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8BB09597-15A1-1296-B366-3F47B757A4E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2CF5A2B-27FA-A29D-7B92-24401A6F6B05}"/>
              </a:ext>
            </a:extLst>
          </p:cNvPr>
          <p:cNvSpPr txBox="1"/>
          <p:nvPr/>
        </p:nvSpPr>
        <p:spPr>
          <a:xfrm>
            <a:off x="4397006" y="3388707"/>
            <a:ext cx="1478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MFCC </a:t>
            </a:r>
            <a:r>
              <a:rPr lang="ko-KR" altLang="en-US" sz="2000" b="1">
                <a:solidFill>
                  <a:schemeClr val="bg1"/>
                </a:solidFill>
              </a:rPr>
              <a:t>특징 생성</a:t>
            </a:r>
          </a:p>
        </p:txBody>
      </p:sp>
      <p:sp>
        <p:nvSpPr>
          <p:cNvPr id="4" name="Google Shape;75;p15">
            <a:extLst>
              <a:ext uri="{FF2B5EF4-FFF2-40B4-BE49-F238E27FC236}">
                <a16:creationId xmlns:a16="http://schemas.microsoft.com/office/drawing/2014/main" id="{18FD176B-C158-C2B7-17FE-D409DB60E4FE}"/>
              </a:ext>
            </a:extLst>
          </p:cNvPr>
          <p:cNvSpPr txBox="1"/>
          <p:nvPr/>
        </p:nvSpPr>
        <p:spPr>
          <a:xfrm>
            <a:off x="1483152" y="228643"/>
            <a:ext cx="7487973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Training a RNN Language Model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08F21A8-3FEF-F112-01F6-883F27486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4550" y="1117600"/>
            <a:ext cx="6123355" cy="3823012"/>
          </a:xfrm>
          <a:prstGeom prst="rect">
            <a:avLst/>
          </a:prstGeom>
        </p:spPr>
      </p:pic>
      <p:sp>
        <p:nvSpPr>
          <p:cNvPr id="2" name="텍스트 개체 틀 2">
            <a:extLst>
              <a:ext uri="{FF2B5EF4-FFF2-40B4-BE49-F238E27FC236}">
                <a16:creationId xmlns:a16="http://schemas.microsoft.com/office/drawing/2014/main" id="{E0B92C97-0B8E-9E08-E513-CE59A448048E}"/>
              </a:ext>
            </a:extLst>
          </p:cNvPr>
          <p:cNvSpPr txBox="1">
            <a:spLocks/>
          </p:cNvSpPr>
          <p:nvPr/>
        </p:nvSpPr>
        <p:spPr>
          <a:xfrm>
            <a:off x="6127325" y="1708150"/>
            <a:ext cx="2640600" cy="1074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ko-KR" altLang="en-US" sz="1400" dirty="0">
                <a:solidFill>
                  <a:srgbClr val="388600"/>
                </a:solidFill>
              </a:rPr>
              <a:t>각 </a:t>
            </a:r>
            <a:r>
              <a:rPr lang="en-US" altLang="ko-KR" sz="1400" dirty="0">
                <a:solidFill>
                  <a:srgbClr val="388600"/>
                </a:solidFill>
              </a:rPr>
              <a:t>step</a:t>
            </a:r>
            <a:r>
              <a:rPr lang="ko-KR" altLang="en-US" sz="1400" dirty="0">
                <a:solidFill>
                  <a:srgbClr val="388600"/>
                </a:solidFill>
              </a:rPr>
              <a:t>마다 </a:t>
            </a:r>
            <a:r>
              <a:rPr lang="en-US" altLang="ko-KR" sz="1400" dirty="0">
                <a:solidFill>
                  <a:srgbClr val="388600"/>
                </a:solidFill>
              </a:rPr>
              <a:t>prob </a:t>
            </a:r>
            <a:r>
              <a:rPr lang="en-US" altLang="ko-KR" sz="1400" dirty="0" err="1">
                <a:solidFill>
                  <a:srgbClr val="388600"/>
                </a:solidFill>
              </a:rPr>
              <a:t>dist</a:t>
            </a:r>
            <a:endParaRPr lang="en-US" altLang="ko-KR" sz="1400" dirty="0">
              <a:solidFill>
                <a:srgbClr val="388600"/>
              </a:solidFill>
            </a:endParaRPr>
          </a:p>
          <a:p>
            <a:pPr algn="just"/>
            <a:r>
              <a:rPr lang="en-US" altLang="ko-KR" sz="1400" dirty="0" err="1">
                <a:solidFill>
                  <a:srgbClr val="388600"/>
                </a:solidFill>
              </a:rPr>
              <a:t>y_hat</a:t>
            </a:r>
            <a:r>
              <a:rPr lang="ko-KR" altLang="en-US" sz="1400" dirty="0">
                <a:solidFill>
                  <a:srgbClr val="388600"/>
                </a:solidFill>
              </a:rPr>
              <a:t>을 계산</a:t>
            </a:r>
            <a:endParaRPr lang="en-US" altLang="ko-KR" sz="1400" dirty="0">
              <a:solidFill>
                <a:srgbClr val="388600"/>
              </a:solidFill>
            </a:endParaRPr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675942A5-609B-F66A-000E-22F6B47B3435}"/>
              </a:ext>
            </a:extLst>
          </p:cNvPr>
          <p:cNvSpPr txBox="1">
            <a:spLocks/>
          </p:cNvSpPr>
          <p:nvPr/>
        </p:nvSpPr>
        <p:spPr>
          <a:xfrm>
            <a:off x="2519680" y="812916"/>
            <a:ext cx="1481086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altLang="ko-KR" sz="1100" dirty="0">
                <a:solidFill>
                  <a:srgbClr val="388600"/>
                </a:solidFill>
              </a:rPr>
              <a:t>Negative</a:t>
            </a:r>
            <a:r>
              <a:rPr lang="ko-KR" altLang="en-US" sz="1100" dirty="0">
                <a:solidFill>
                  <a:srgbClr val="388600"/>
                </a:solidFill>
              </a:rPr>
              <a:t> </a:t>
            </a:r>
            <a:r>
              <a:rPr lang="en-US" altLang="ko-KR" sz="1100" dirty="0">
                <a:solidFill>
                  <a:srgbClr val="388600"/>
                </a:solidFill>
              </a:rPr>
              <a:t>log</a:t>
            </a:r>
            <a:r>
              <a:rPr lang="ko-KR" altLang="en-US" sz="1100" dirty="0">
                <a:solidFill>
                  <a:srgbClr val="388600"/>
                </a:solidFill>
              </a:rPr>
              <a:t> </a:t>
            </a:r>
            <a:r>
              <a:rPr lang="en-US" altLang="ko-KR" sz="1100" dirty="0">
                <a:solidFill>
                  <a:srgbClr val="388600"/>
                </a:solidFill>
              </a:rPr>
              <a:t>prob</a:t>
            </a:r>
            <a:r>
              <a:rPr lang="ko-KR" altLang="en-US" sz="1100" dirty="0">
                <a:solidFill>
                  <a:srgbClr val="388600"/>
                </a:solidFill>
              </a:rPr>
              <a:t> </a:t>
            </a:r>
            <a:r>
              <a:rPr lang="en-US" altLang="ko-KR" sz="1100" dirty="0">
                <a:solidFill>
                  <a:srgbClr val="388600"/>
                </a:solidFill>
              </a:rPr>
              <a:t>of</a:t>
            </a:r>
            <a:r>
              <a:rPr lang="ko-KR" altLang="en-US" sz="1100" dirty="0">
                <a:solidFill>
                  <a:srgbClr val="388600"/>
                </a:solidFill>
              </a:rPr>
              <a:t> </a:t>
            </a:r>
            <a:r>
              <a:rPr lang="en-US" altLang="ko-KR" sz="1100" dirty="0">
                <a:solidFill>
                  <a:srgbClr val="388600"/>
                </a:solidFill>
              </a:rPr>
              <a:t>‘students’</a:t>
            </a: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EC909211-AF73-5E05-0DE6-8CABD788115B}"/>
              </a:ext>
            </a:extLst>
          </p:cNvPr>
          <p:cNvSpPr txBox="1">
            <a:spLocks/>
          </p:cNvSpPr>
          <p:nvPr/>
        </p:nvSpPr>
        <p:spPr>
          <a:xfrm>
            <a:off x="3713115" y="1004591"/>
            <a:ext cx="1181101" cy="500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altLang="ko-KR" sz="1100" dirty="0">
                <a:solidFill>
                  <a:srgbClr val="388600"/>
                </a:solidFill>
              </a:rPr>
              <a:t>of</a:t>
            </a:r>
            <a:r>
              <a:rPr lang="ko-KR" altLang="en-US" sz="1100" dirty="0">
                <a:solidFill>
                  <a:srgbClr val="388600"/>
                </a:solidFill>
              </a:rPr>
              <a:t> </a:t>
            </a:r>
            <a:r>
              <a:rPr lang="en-US" altLang="ko-KR" sz="1100" dirty="0">
                <a:solidFill>
                  <a:srgbClr val="388600"/>
                </a:solidFill>
              </a:rPr>
              <a:t>‘opened’</a:t>
            </a: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07813AA-7DD7-FA7F-8963-1EFEF87C37F0}"/>
              </a:ext>
            </a:extLst>
          </p:cNvPr>
          <p:cNvSpPr txBox="1">
            <a:spLocks/>
          </p:cNvSpPr>
          <p:nvPr/>
        </p:nvSpPr>
        <p:spPr>
          <a:xfrm>
            <a:off x="4390634" y="1015290"/>
            <a:ext cx="1181101" cy="500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altLang="ko-KR" sz="1100" dirty="0">
                <a:solidFill>
                  <a:srgbClr val="388600"/>
                </a:solidFill>
              </a:rPr>
              <a:t>of</a:t>
            </a:r>
            <a:r>
              <a:rPr lang="ko-KR" altLang="en-US" sz="1100" dirty="0">
                <a:solidFill>
                  <a:srgbClr val="388600"/>
                </a:solidFill>
              </a:rPr>
              <a:t> </a:t>
            </a:r>
            <a:r>
              <a:rPr lang="en-US" altLang="ko-KR" sz="1100" dirty="0">
                <a:solidFill>
                  <a:srgbClr val="388600"/>
                </a:solidFill>
              </a:rPr>
              <a:t>‘their’</a:t>
            </a: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EAA6A24D-4168-6CB6-EF4E-4E3AE59DCD58}"/>
              </a:ext>
            </a:extLst>
          </p:cNvPr>
          <p:cNvSpPr txBox="1">
            <a:spLocks/>
          </p:cNvSpPr>
          <p:nvPr/>
        </p:nvSpPr>
        <p:spPr>
          <a:xfrm>
            <a:off x="5183114" y="1015290"/>
            <a:ext cx="1181101" cy="500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altLang="ko-KR" sz="1100" dirty="0">
                <a:solidFill>
                  <a:srgbClr val="388600"/>
                </a:solidFill>
              </a:rPr>
              <a:t>of</a:t>
            </a:r>
            <a:r>
              <a:rPr lang="ko-KR" altLang="en-US" sz="1100" dirty="0">
                <a:solidFill>
                  <a:srgbClr val="388600"/>
                </a:solidFill>
              </a:rPr>
              <a:t> </a:t>
            </a:r>
            <a:r>
              <a:rPr lang="en-US" altLang="ko-KR" sz="1100" dirty="0">
                <a:solidFill>
                  <a:srgbClr val="388600"/>
                </a:solidFill>
              </a:rPr>
              <a:t>‘exams’</a:t>
            </a:r>
          </a:p>
        </p:txBody>
      </p:sp>
    </p:spTree>
    <p:extLst>
      <p:ext uri="{BB962C8B-B14F-4D97-AF65-F5344CB8AC3E}">
        <p14:creationId xmlns:p14="http://schemas.microsoft.com/office/powerpoint/2010/main" val="160506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B624BB85-D55E-E004-DE7A-CD80E5063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E90DC0AE-8590-75C2-175D-EA7786AFD6DA}"/>
              </a:ext>
            </a:extLst>
          </p:cNvPr>
          <p:cNvSpPr txBox="1">
            <a:spLocks/>
          </p:cNvSpPr>
          <p:nvPr/>
        </p:nvSpPr>
        <p:spPr>
          <a:xfrm>
            <a:off x="1504524" y="731520"/>
            <a:ext cx="7365007" cy="4449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ko-KR" altLang="en-US" sz="1600" dirty="0">
                <a:solidFill>
                  <a:schemeClr val="tx1"/>
                </a:solidFill>
              </a:rPr>
              <a:t>모든</a:t>
            </a:r>
            <a:r>
              <a:rPr lang="en-US" altLang="ko-KR" sz="1600" dirty="0">
                <a:solidFill>
                  <a:schemeClr val="tx1"/>
                </a:solidFill>
              </a:rPr>
              <a:t> step</a:t>
            </a:r>
            <a:r>
              <a:rPr lang="ko-KR" altLang="en-US" sz="1600" dirty="0">
                <a:solidFill>
                  <a:schemeClr val="tx1"/>
                </a:solidFill>
              </a:rPr>
              <a:t>마다 </a:t>
            </a:r>
            <a:r>
              <a:rPr lang="en-US" altLang="ko-KR" sz="1600" dirty="0" err="1">
                <a:solidFill>
                  <a:schemeClr val="tx1"/>
                </a:solidFill>
              </a:rPr>
              <a:t>y_hat</a:t>
            </a:r>
            <a:r>
              <a:rPr lang="en-US" altLang="ko-KR" sz="1600" dirty="0">
                <a:solidFill>
                  <a:schemeClr val="tx1"/>
                </a:solidFill>
              </a:rPr>
              <a:t>^(t)</a:t>
            </a:r>
            <a:r>
              <a:rPr lang="ko-KR" altLang="en-US" sz="1600" dirty="0">
                <a:solidFill>
                  <a:schemeClr val="tx1"/>
                </a:solidFill>
              </a:rPr>
              <a:t>를 계산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/>
                </a:solidFill>
              </a:rPr>
              <a:t>Step t</a:t>
            </a:r>
            <a:r>
              <a:rPr lang="ko-KR" altLang="en-US" sz="1600" dirty="0">
                <a:solidFill>
                  <a:schemeClr val="tx1"/>
                </a:solidFill>
              </a:rPr>
              <a:t>에서의 </a:t>
            </a:r>
            <a:r>
              <a:rPr lang="en-US" altLang="ko-KR" sz="1600" dirty="0">
                <a:solidFill>
                  <a:schemeClr val="tx1"/>
                </a:solidFill>
              </a:rPr>
              <a:t>loss </a:t>
            </a:r>
            <a:r>
              <a:rPr lang="en-US" altLang="ko-KR" sz="1600" dirty="0" err="1">
                <a:solidFill>
                  <a:schemeClr val="tx1"/>
                </a:solidFill>
              </a:rPr>
              <a:t>func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y_hat</a:t>
            </a:r>
            <a:r>
              <a:rPr lang="en-US" altLang="ko-KR" sz="1600" dirty="0">
                <a:solidFill>
                  <a:schemeClr val="tx1"/>
                </a:solidFill>
              </a:rPr>
              <a:t>^(t)</a:t>
            </a:r>
            <a:r>
              <a:rPr lang="ko-KR" altLang="en-US" sz="1600" dirty="0">
                <a:solidFill>
                  <a:schemeClr val="tx1"/>
                </a:solidFill>
              </a:rPr>
              <a:t>와 </a:t>
            </a:r>
            <a:r>
              <a:rPr lang="en-US" altLang="ko-KR" sz="1600" dirty="0">
                <a:solidFill>
                  <a:schemeClr val="tx1"/>
                </a:solidFill>
              </a:rPr>
              <a:t>y^(t) </a:t>
            </a:r>
            <a:r>
              <a:rPr lang="ko-KR" altLang="en-US" sz="1600" dirty="0">
                <a:solidFill>
                  <a:schemeClr val="tx1"/>
                </a:solidFill>
              </a:rPr>
              <a:t>사이의 </a:t>
            </a:r>
            <a:r>
              <a:rPr lang="en-US" altLang="ko-KR" sz="1600" dirty="0">
                <a:solidFill>
                  <a:schemeClr val="tx1"/>
                </a:solidFill>
              </a:rPr>
              <a:t>cross-entropy</a:t>
            </a:r>
          </a:p>
          <a:p>
            <a:pPr algn="just"/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r>
              <a:rPr lang="ko-KR" altLang="en-US" sz="1600" dirty="0">
                <a:solidFill>
                  <a:schemeClr val="tx1"/>
                </a:solidFill>
              </a:rPr>
              <a:t>전체 </a:t>
            </a:r>
            <a:r>
              <a:rPr lang="en-US" altLang="ko-KR" sz="1600" dirty="0">
                <a:solidFill>
                  <a:schemeClr val="tx1"/>
                </a:solidFill>
              </a:rPr>
              <a:t>training set</a:t>
            </a:r>
            <a:r>
              <a:rPr lang="ko-KR" altLang="en-US" sz="1600" dirty="0">
                <a:solidFill>
                  <a:schemeClr val="tx1"/>
                </a:solidFill>
              </a:rPr>
              <a:t>에 대한 </a:t>
            </a:r>
            <a:r>
              <a:rPr lang="en-US" altLang="ko-KR" sz="1600" dirty="0">
                <a:solidFill>
                  <a:schemeClr val="tx1"/>
                </a:solidFill>
              </a:rPr>
              <a:t>overall loss -&gt; average</a:t>
            </a:r>
          </a:p>
          <a:p>
            <a:pPr algn="just"/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endParaRPr lang="en-US" altLang="ko-KR" sz="1600" dirty="0">
              <a:solidFill>
                <a:schemeClr val="tx1"/>
              </a:solidFill>
            </a:endParaRPr>
          </a:p>
          <a:p>
            <a:pPr marL="114300" indent="0" algn="just"/>
            <a:r>
              <a:rPr lang="en-US" altLang="ko-KR" sz="1600" dirty="0">
                <a:solidFill>
                  <a:schemeClr val="tx1"/>
                </a:solidFill>
              </a:rPr>
              <a:t>-&gt; </a:t>
            </a:r>
            <a:r>
              <a:rPr lang="ko-KR" altLang="en-US" sz="1600" dirty="0">
                <a:solidFill>
                  <a:schemeClr val="tx1"/>
                </a:solidFill>
              </a:rPr>
              <a:t>전체 </a:t>
            </a:r>
            <a:r>
              <a:rPr lang="en-US" altLang="ko-KR" sz="1600" dirty="0">
                <a:solidFill>
                  <a:schemeClr val="tx1"/>
                </a:solidFill>
              </a:rPr>
              <a:t>corpus</a:t>
            </a:r>
            <a:r>
              <a:rPr lang="ko-KR" altLang="en-US" sz="1600" dirty="0">
                <a:solidFill>
                  <a:schemeClr val="tx1"/>
                </a:solidFill>
              </a:rPr>
              <a:t>에서 </a:t>
            </a:r>
            <a:r>
              <a:rPr lang="en-US" altLang="ko-KR" sz="1600" dirty="0">
                <a:solidFill>
                  <a:schemeClr val="tx1"/>
                </a:solidFill>
              </a:rPr>
              <a:t>loss</a:t>
            </a:r>
            <a:r>
              <a:rPr lang="ko-KR" altLang="en-US" sz="1600" dirty="0">
                <a:solidFill>
                  <a:schemeClr val="tx1"/>
                </a:solidFill>
              </a:rPr>
              <a:t>와 </a:t>
            </a:r>
            <a:r>
              <a:rPr lang="en-US" altLang="ko-KR" sz="1600" dirty="0">
                <a:solidFill>
                  <a:schemeClr val="tx1"/>
                </a:solidFill>
              </a:rPr>
              <a:t>gradients</a:t>
            </a:r>
            <a:r>
              <a:rPr lang="ko-KR" altLang="en-US" sz="1600" dirty="0">
                <a:solidFill>
                  <a:schemeClr val="tx1"/>
                </a:solidFill>
              </a:rPr>
              <a:t>를 계산하는 건 너무 </a:t>
            </a:r>
            <a:r>
              <a:rPr lang="en-US" altLang="ko-KR" sz="1600" dirty="0">
                <a:solidFill>
                  <a:schemeClr val="tx1"/>
                </a:solidFill>
              </a:rPr>
              <a:t>expensive</a:t>
            </a:r>
          </a:p>
          <a:p>
            <a:pPr algn="just">
              <a:buFont typeface="Wingdings" panose="05000000000000000000" pitchFamily="2" charset="2"/>
              <a:buChar char="è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114300" indent="0" algn="just"/>
            <a:r>
              <a:rPr lang="en-US" altLang="ko-KR" sz="1600" dirty="0">
                <a:solidFill>
                  <a:schemeClr val="tx1"/>
                </a:solidFill>
              </a:rPr>
              <a:t>-&gt; SGD : </a:t>
            </a:r>
            <a:r>
              <a:rPr lang="ko-KR" altLang="en-US" sz="1600" dirty="0">
                <a:solidFill>
                  <a:schemeClr val="tx1"/>
                </a:solidFill>
              </a:rPr>
              <a:t>문장의 </a:t>
            </a:r>
            <a:r>
              <a:rPr lang="en-US" altLang="ko-KR" sz="1600" dirty="0">
                <a:solidFill>
                  <a:schemeClr val="tx1"/>
                </a:solidFill>
              </a:rPr>
              <a:t>batch</a:t>
            </a:r>
            <a:r>
              <a:rPr lang="ko-KR" altLang="en-US" sz="1600" dirty="0">
                <a:solidFill>
                  <a:schemeClr val="tx1"/>
                </a:solidFill>
              </a:rPr>
              <a:t>에서 </a:t>
            </a:r>
            <a:r>
              <a:rPr lang="en-US" altLang="ko-KR" sz="1600" dirty="0">
                <a:solidFill>
                  <a:schemeClr val="tx1"/>
                </a:solidFill>
              </a:rPr>
              <a:t>loss J(theta)</a:t>
            </a:r>
            <a:r>
              <a:rPr lang="ko-KR" altLang="en-US" sz="1600" dirty="0">
                <a:solidFill>
                  <a:schemeClr val="tx1"/>
                </a:solidFill>
              </a:rPr>
              <a:t>를 계산하여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571500" lvl="1" indent="0" algn="just"/>
            <a:r>
              <a:rPr lang="en-US" altLang="ko-KR" sz="1600" dirty="0">
                <a:solidFill>
                  <a:schemeClr val="tx1"/>
                </a:solidFill>
              </a:rPr>
              <a:t>	 gradients</a:t>
            </a:r>
            <a:r>
              <a:rPr lang="ko-KR" altLang="en-US" sz="1600" dirty="0">
                <a:solidFill>
                  <a:schemeClr val="tx1"/>
                </a:solidFill>
              </a:rPr>
              <a:t>를 계산하고 가중치를 </a:t>
            </a:r>
            <a:r>
              <a:rPr lang="en-US" altLang="ko-KR" sz="1600" dirty="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63B426D7-954A-6401-FDDC-263D30841FFC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26F799B3-1F54-7CAC-B65A-E2A0C4C9AAEA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620F830C-DBAA-EF1B-2CA1-B971C22361A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29C8FA6-EBA6-5CBE-73C2-2EDD2168585A}"/>
              </a:ext>
            </a:extLst>
          </p:cNvPr>
          <p:cNvSpPr txBox="1"/>
          <p:nvPr/>
        </p:nvSpPr>
        <p:spPr>
          <a:xfrm>
            <a:off x="4447806" y="3439507"/>
            <a:ext cx="1478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MFCC </a:t>
            </a:r>
            <a:r>
              <a:rPr lang="ko-KR" altLang="en-US" sz="2000" b="1" dirty="0">
                <a:solidFill>
                  <a:schemeClr val="bg1"/>
                </a:solidFill>
              </a:rPr>
              <a:t>특징 생성</a:t>
            </a:r>
          </a:p>
        </p:txBody>
      </p:sp>
      <p:sp>
        <p:nvSpPr>
          <p:cNvPr id="4" name="Google Shape;75;p15">
            <a:extLst>
              <a:ext uri="{FF2B5EF4-FFF2-40B4-BE49-F238E27FC236}">
                <a16:creationId xmlns:a16="http://schemas.microsoft.com/office/drawing/2014/main" id="{C73B8427-00A3-7AD1-C45A-27E612ECBF9E}"/>
              </a:ext>
            </a:extLst>
          </p:cNvPr>
          <p:cNvSpPr txBox="1"/>
          <p:nvPr/>
        </p:nvSpPr>
        <p:spPr>
          <a:xfrm>
            <a:off x="1483152" y="228643"/>
            <a:ext cx="7487973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Recurrent Neural Language Networks (RNN)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48D615-1AE5-A4FD-51E5-B129711AE9D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64273"/>
          <a:stretch/>
        </p:blipFill>
        <p:spPr>
          <a:xfrm>
            <a:off x="2505682" y="1960698"/>
            <a:ext cx="5235394" cy="7078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BA59BB9-E4AA-FC3B-7742-3978FDE5412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7627"/>
          <a:stretch/>
        </p:blipFill>
        <p:spPr>
          <a:xfrm>
            <a:off x="2569330" y="3123720"/>
            <a:ext cx="5235394" cy="83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239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8B9E91B1-3C67-111A-AE53-89739CCA6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FEFB59CD-1CDF-302C-B82B-FDF384B43016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E77CAD46-8AD8-BD73-7E8E-4CA6C4B4E3F4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ADA6D782-4326-63D4-55B4-5104549159A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75;p15">
            <a:extLst>
              <a:ext uri="{FF2B5EF4-FFF2-40B4-BE49-F238E27FC236}">
                <a16:creationId xmlns:a16="http://schemas.microsoft.com/office/drawing/2014/main" id="{E65FD96E-D3DD-5DDA-3BA9-77E141916030}"/>
              </a:ext>
            </a:extLst>
          </p:cNvPr>
          <p:cNvSpPr txBox="1"/>
          <p:nvPr/>
        </p:nvSpPr>
        <p:spPr>
          <a:xfrm>
            <a:off x="1483152" y="228643"/>
            <a:ext cx="7487973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Backpropagation for RNNs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53F7D24-8BD4-140B-B06C-11B4C62E2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2625" y="3136346"/>
            <a:ext cx="2149026" cy="853514"/>
          </a:xfrm>
          <a:prstGeom prst="rect">
            <a:avLst/>
          </a:prstGeom>
        </p:spPr>
      </p:pic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868AEBC0-81F5-FD68-A671-9E87A4AFA260}"/>
              </a:ext>
            </a:extLst>
          </p:cNvPr>
          <p:cNvSpPr txBox="1">
            <a:spLocks/>
          </p:cNvSpPr>
          <p:nvPr/>
        </p:nvSpPr>
        <p:spPr>
          <a:xfrm>
            <a:off x="1201408" y="3915170"/>
            <a:ext cx="3707556" cy="1074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altLang="ko-KR" sz="1400" dirty="0">
                <a:solidFill>
                  <a:srgbClr val="7030A0"/>
                </a:solidFill>
              </a:rPr>
              <a:t>The </a:t>
            </a:r>
            <a:r>
              <a:rPr lang="en-US" altLang="ko-KR" sz="1400" dirty="0" err="1">
                <a:solidFill>
                  <a:srgbClr val="7030A0"/>
                </a:solidFill>
              </a:rPr>
              <a:t>derivatice</a:t>
            </a:r>
            <a:r>
              <a:rPr lang="en-US" altLang="ko-KR" sz="1400" dirty="0">
                <a:solidFill>
                  <a:srgbClr val="7030A0"/>
                </a:solidFill>
              </a:rPr>
              <a:t> of J^(t)(theta)</a:t>
            </a:r>
          </a:p>
          <a:p>
            <a:pPr algn="r"/>
            <a:r>
              <a:rPr lang="en-US" altLang="ko-KR" sz="1400" dirty="0" err="1">
                <a:solidFill>
                  <a:srgbClr val="7030A0"/>
                </a:solidFill>
              </a:rPr>
              <a:t>wrt</a:t>
            </a:r>
            <a:r>
              <a:rPr lang="ko-KR" altLang="en-US" sz="1400" dirty="0">
                <a:solidFill>
                  <a:srgbClr val="7030A0"/>
                </a:solidFill>
              </a:rPr>
              <a:t> </a:t>
            </a:r>
            <a:r>
              <a:rPr lang="en-US" altLang="ko-KR" sz="1400" dirty="0">
                <a:solidFill>
                  <a:srgbClr val="7030A0"/>
                </a:solidFill>
              </a:rPr>
              <a:t>the repeated weighted matrix </a:t>
            </a:r>
            <a:r>
              <a:rPr lang="en-US" altLang="ko-KR" sz="1400" dirty="0" err="1">
                <a:solidFill>
                  <a:srgbClr val="7030A0"/>
                </a:solidFill>
              </a:rPr>
              <a:t>W_h</a:t>
            </a:r>
            <a:endParaRPr lang="en-US" altLang="ko-KR" sz="1400" dirty="0">
              <a:solidFill>
                <a:srgbClr val="7030A0"/>
              </a:solidFill>
            </a:endParaRP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488C653E-31AD-26D7-6431-D8ED52572416}"/>
              </a:ext>
            </a:extLst>
          </p:cNvPr>
          <p:cNvSpPr txBox="1">
            <a:spLocks/>
          </p:cNvSpPr>
          <p:nvPr/>
        </p:nvSpPr>
        <p:spPr>
          <a:xfrm>
            <a:off x="4888644" y="3915170"/>
            <a:ext cx="3707556" cy="1074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ko-KR" altLang="en-US" sz="1400" dirty="0">
                <a:solidFill>
                  <a:srgbClr val="7030A0"/>
                </a:solidFill>
              </a:rPr>
              <a:t>각 </a:t>
            </a:r>
            <a:r>
              <a:rPr lang="en-US" altLang="ko-KR" sz="1400" dirty="0">
                <a:solidFill>
                  <a:srgbClr val="7030A0"/>
                </a:solidFill>
              </a:rPr>
              <a:t>step</a:t>
            </a:r>
            <a:r>
              <a:rPr lang="ko-KR" altLang="en-US" sz="1400" dirty="0">
                <a:solidFill>
                  <a:srgbClr val="7030A0"/>
                </a:solidFill>
              </a:rPr>
              <a:t>에서의 </a:t>
            </a:r>
            <a:r>
              <a:rPr lang="en-US" altLang="ko-KR" sz="1400" dirty="0">
                <a:solidFill>
                  <a:srgbClr val="7030A0"/>
                </a:solidFill>
              </a:rPr>
              <a:t>gradient</a:t>
            </a:r>
            <a:r>
              <a:rPr lang="ko-KR" altLang="en-US" sz="1400" dirty="0">
                <a:solidFill>
                  <a:srgbClr val="7030A0"/>
                </a:solidFill>
              </a:rPr>
              <a:t>의 합</a:t>
            </a:r>
            <a:endParaRPr lang="en-US" altLang="ko-KR" sz="1400" dirty="0">
              <a:solidFill>
                <a:srgbClr val="7030A0"/>
              </a:solidFill>
            </a:endParaRPr>
          </a:p>
          <a:p>
            <a:pPr algn="l"/>
            <a:r>
              <a:rPr lang="en-US" altLang="ko-KR" sz="1400" dirty="0">
                <a:solidFill>
                  <a:srgbClr val="7030A0"/>
                </a:solidFill>
              </a:rPr>
              <a:t>(chain</a:t>
            </a:r>
            <a:r>
              <a:rPr lang="ko-KR" altLang="en-US" sz="1400" dirty="0">
                <a:solidFill>
                  <a:srgbClr val="7030A0"/>
                </a:solidFill>
              </a:rPr>
              <a:t> </a:t>
            </a:r>
            <a:r>
              <a:rPr lang="en-US" altLang="ko-KR" sz="1400" dirty="0">
                <a:solidFill>
                  <a:srgbClr val="7030A0"/>
                </a:solidFill>
              </a:rPr>
              <a:t>rule)</a:t>
            </a:r>
          </a:p>
          <a:p>
            <a:pPr algn="l"/>
            <a:endParaRPr lang="en-US" altLang="ko-KR" sz="1400" dirty="0">
              <a:solidFill>
                <a:srgbClr val="7030A0"/>
              </a:solidFill>
            </a:endParaRPr>
          </a:p>
          <a:p>
            <a:pPr algn="l"/>
            <a:r>
              <a:rPr lang="en-US" altLang="ko-KR" sz="1400" dirty="0">
                <a:solidFill>
                  <a:srgbClr val="7030A0"/>
                </a:solidFill>
              </a:rPr>
              <a:t>=&gt; Backpropagation through time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D8C4D61-0F6A-297F-45E5-3E2D604D8D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5294" y="1001576"/>
            <a:ext cx="6530906" cy="188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305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B7B8BFCB-23D4-0401-FFBC-A2B565B41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D78AAB21-2954-843F-C976-64136649554B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FF04F82B-6741-FDC4-2D5B-D9E0DB883DD7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07D2E1FA-D3C7-A19A-569D-06F44C2F5A8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75;p15">
            <a:extLst>
              <a:ext uri="{FF2B5EF4-FFF2-40B4-BE49-F238E27FC236}">
                <a16:creationId xmlns:a16="http://schemas.microsoft.com/office/drawing/2014/main" id="{CD4C0AA3-75F8-FC0E-5B92-8FABB9B54541}"/>
              </a:ext>
            </a:extLst>
          </p:cNvPr>
          <p:cNvSpPr txBox="1"/>
          <p:nvPr/>
        </p:nvSpPr>
        <p:spPr>
          <a:xfrm>
            <a:off x="1483152" y="228643"/>
            <a:ext cx="7487973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Generating text with a RNN Language Model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414EAD-5B7C-DA84-00CB-D09324E884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963" y="838010"/>
            <a:ext cx="5227773" cy="4084674"/>
          </a:xfrm>
          <a:prstGeom prst="rect">
            <a:avLst/>
          </a:prstGeom>
        </p:spPr>
      </p:pic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F055AED5-DE11-9CC0-4600-A1E00930667B}"/>
              </a:ext>
            </a:extLst>
          </p:cNvPr>
          <p:cNvSpPr txBox="1">
            <a:spLocks/>
          </p:cNvSpPr>
          <p:nvPr/>
        </p:nvSpPr>
        <p:spPr>
          <a:xfrm>
            <a:off x="5722608" y="1690130"/>
            <a:ext cx="3707556" cy="1074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sz="1400" dirty="0">
                <a:solidFill>
                  <a:srgbClr val="388600"/>
                </a:solidFill>
              </a:rPr>
              <a:t>Sampling</a:t>
            </a:r>
            <a:r>
              <a:rPr lang="ko-KR" altLang="en-US" sz="1400" dirty="0">
                <a:solidFill>
                  <a:srgbClr val="388600"/>
                </a:solidFill>
              </a:rPr>
              <a:t>을 반복하여 텍스트를 생성</a:t>
            </a:r>
            <a:endParaRPr lang="en-US" altLang="ko-KR" sz="1400" dirty="0">
              <a:solidFill>
                <a:srgbClr val="388600"/>
              </a:solidFill>
            </a:endParaRPr>
          </a:p>
          <a:p>
            <a:pPr algn="l"/>
            <a:r>
              <a:rPr lang="en-US" altLang="ko-KR" sz="1400" dirty="0">
                <a:solidFill>
                  <a:srgbClr val="388600"/>
                </a:solidFill>
              </a:rPr>
              <a:t>(sampled output</a:t>
            </a:r>
            <a:r>
              <a:rPr lang="ko-KR" altLang="en-US" sz="1400" dirty="0">
                <a:solidFill>
                  <a:srgbClr val="388600"/>
                </a:solidFill>
              </a:rPr>
              <a:t>은 다음 </a:t>
            </a:r>
            <a:r>
              <a:rPr lang="en-US" altLang="ko-KR" sz="1400" dirty="0">
                <a:solidFill>
                  <a:srgbClr val="388600"/>
                </a:solidFill>
              </a:rPr>
              <a:t>step</a:t>
            </a:r>
            <a:r>
              <a:rPr lang="ko-KR" altLang="en-US" sz="1400" dirty="0">
                <a:solidFill>
                  <a:srgbClr val="388600"/>
                </a:solidFill>
              </a:rPr>
              <a:t>의 </a:t>
            </a:r>
            <a:r>
              <a:rPr lang="en-US" altLang="ko-KR" sz="1400" dirty="0">
                <a:solidFill>
                  <a:srgbClr val="388600"/>
                </a:solidFill>
              </a:rPr>
              <a:t>input)</a:t>
            </a:r>
          </a:p>
        </p:txBody>
      </p:sp>
    </p:spTree>
    <p:extLst>
      <p:ext uri="{BB962C8B-B14F-4D97-AF65-F5344CB8AC3E}">
        <p14:creationId xmlns:p14="http://schemas.microsoft.com/office/powerpoint/2010/main" val="1787519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ABE38475-B651-844E-9340-C70627184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A48BA3BC-0A5F-E77E-C19E-F535D23F3739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1100BD95-866A-DF1A-8A7B-A4C9CB726C1A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FA517AB3-33EA-8C03-24EA-88A034330F6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75;p15">
            <a:extLst>
              <a:ext uri="{FF2B5EF4-FFF2-40B4-BE49-F238E27FC236}">
                <a16:creationId xmlns:a16="http://schemas.microsoft.com/office/drawing/2014/main" id="{C95DDDB3-083D-5CE1-6D55-448267D3548D}"/>
              </a:ext>
            </a:extLst>
          </p:cNvPr>
          <p:cNvSpPr txBox="1"/>
          <p:nvPr/>
        </p:nvSpPr>
        <p:spPr>
          <a:xfrm>
            <a:off x="1483152" y="228643"/>
            <a:ext cx="7487973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Evaluating Language Model</a:t>
            </a: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13E01806-68F0-47FD-7B45-B4DD64B3D1AB}"/>
              </a:ext>
            </a:extLst>
          </p:cNvPr>
          <p:cNvSpPr txBox="1">
            <a:spLocks/>
          </p:cNvSpPr>
          <p:nvPr/>
        </p:nvSpPr>
        <p:spPr>
          <a:xfrm>
            <a:off x="1658608" y="926345"/>
            <a:ext cx="5138432" cy="1074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sz="1400" b="1" dirty="0">
                <a:solidFill>
                  <a:schemeClr val="tx1"/>
                </a:solidFill>
              </a:rPr>
              <a:t>Perplexity</a:t>
            </a:r>
            <a:r>
              <a:rPr lang="en-US" altLang="ko-KR" sz="1400" dirty="0">
                <a:solidFill>
                  <a:schemeClr val="tx1"/>
                </a:solidFill>
              </a:rPr>
              <a:t> : standard evaluation metric for LMs</a:t>
            </a:r>
          </a:p>
          <a:p>
            <a:pPr algn="l"/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B623D9-F1A7-D708-7152-63942D171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7786" y="1777745"/>
            <a:ext cx="4892464" cy="762066"/>
          </a:xfrm>
          <a:prstGeom prst="rect">
            <a:avLst/>
          </a:prstGeom>
        </p:spPr>
      </p:pic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94E7BA03-A42B-538C-2518-2A8CD26308AF}"/>
              </a:ext>
            </a:extLst>
          </p:cNvPr>
          <p:cNvSpPr txBox="1">
            <a:spLocks/>
          </p:cNvSpPr>
          <p:nvPr/>
        </p:nvSpPr>
        <p:spPr>
          <a:xfrm>
            <a:off x="3395968" y="2539811"/>
            <a:ext cx="3086112" cy="428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sz="1400" dirty="0">
                <a:solidFill>
                  <a:srgbClr val="7030A0"/>
                </a:solidFill>
              </a:rPr>
              <a:t>Corpus</a:t>
            </a:r>
            <a:r>
              <a:rPr lang="ko-KR" altLang="en-US" sz="1400" dirty="0">
                <a:solidFill>
                  <a:srgbClr val="7030A0"/>
                </a:solidFill>
              </a:rPr>
              <a:t>의 </a:t>
            </a:r>
            <a:r>
              <a:rPr lang="en-US" altLang="ko-KR" sz="1400" dirty="0">
                <a:solidFill>
                  <a:srgbClr val="7030A0"/>
                </a:solidFill>
              </a:rPr>
              <a:t>Inverse probability</a:t>
            </a: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A2ACB0BE-6370-98B0-D51F-2395C5D84CFE}"/>
              </a:ext>
            </a:extLst>
          </p:cNvPr>
          <p:cNvSpPr txBox="1">
            <a:spLocks/>
          </p:cNvSpPr>
          <p:nvPr/>
        </p:nvSpPr>
        <p:spPr>
          <a:xfrm>
            <a:off x="5245088" y="1468133"/>
            <a:ext cx="3086112" cy="428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ko-KR" altLang="en-US" sz="1400" dirty="0">
                <a:solidFill>
                  <a:srgbClr val="7030A0"/>
                </a:solidFill>
              </a:rPr>
              <a:t>단어의 수</a:t>
            </a:r>
            <a:r>
              <a:rPr lang="en-US" altLang="ko-KR" sz="1400" dirty="0">
                <a:solidFill>
                  <a:srgbClr val="7030A0"/>
                </a:solidFill>
              </a:rPr>
              <a:t>(= T)</a:t>
            </a:r>
            <a:r>
              <a:rPr lang="ko-KR" altLang="en-US" sz="1400" dirty="0">
                <a:solidFill>
                  <a:srgbClr val="7030A0"/>
                </a:solidFill>
              </a:rPr>
              <a:t>로 </a:t>
            </a:r>
            <a:r>
              <a:rPr lang="en-US" altLang="ko-KR" sz="1400" dirty="0">
                <a:solidFill>
                  <a:srgbClr val="7030A0"/>
                </a:solidFill>
              </a:rPr>
              <a:t>normalized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4BE655E-F0A5-82A6-E086-1A85B30F9C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8787" y="2972613"/>
            <a:ext cx="5464013" cy="990686"/>
          </a:xfrm>
          <a:prstGeom prst="rect">
            <a:avLst/>
          </a:prstGeom>
        </p:spPr>
      </p:pic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59801DCB-7875-C9D9-56AA-FA732ABE50D1}"/>
              </a:ext>
            </a:extLst>
          </p:cNvPr>
          <p:cNvSpPr txBox="1">
            <a:spLocks/>
          </p:cNvSpPr>
          <p:nvPr/>
        </p:nvSpPr>
        <p:spPr>
          <a:xfrm>
            <a:off x="5700793" y="3615502"/>
            <a:ext cx="3086112" cy="428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altLang="ko-KR" sz="1400" dirty="0">
                <a:solidFill>
                  <a:srgbClr val="7030A0"/>
                </a:solidFill>
              </a:rPr>
              <a:t>Cross-entropy loss</a:t>
            </a:r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DAC58A67-9D32-19B0-B667-1D6BCC6ABCCB}"/>
              </a:ext>
            </a:extLst>
          </p:cNvPr>
          <p:cNvSpPr txBox="1">
            <a:spLocks/>
          </p:cNvSpPr>
          <p:nvPr/>
        </p:nvSpPr>
        <p:spPr>
          <a:xfrm>
            <a:off x="1394448" y="3991196"/>
            <a:ext cx="5321312" cy="898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sz="1400" dirty="0">
                <a:solidFill>
                  <a:srgbClr val="388600"/>
                </a:solidFill>
              </a:rPr>
              <a:t>J(theta)</a:t>
            </a:r>
            <a:r>
              <a:rPr lang="ko-KR" altLang="en-US" sz="1400" dirty="0">
                <a:solidFill>
                  <a:srgbClr val="388600"/>
                </a:solidFill>
              </a:rPr>
              <a:t>를 </a:t>
            </a:r>
            <a:r>
              <a:rPr lang="en-US" altLang="ko-KR" sz="1400" dirty="0">
                <a:solidFill>
                  <a:srgbClr val="388600"/>
                </a:solidFill>
              </a:rPr>
              <a:t>minimize</a:t>
            </a:r>
            <a:r>
              <a:rPr lang="ko-KR" altLang="en-US" sz="1400" dirty="0">
                <a:solidFill>
                  <a:srgbClr val="388600"/>
                </a:solidFill>
              </a:rPr>
              <a:t>하기 위해 모델을 훈련시키면</a:t>
            </a:r>
            <a:endParaRPr lang="en-US" altLang="ko-KR" sz="1400" dirty="0">
              <a:solidFill>
                <a:srgbClr val="388600"/>
              </a:solidFill>
            </a:endParaRPr>
          </a:p>
          <a:p>
            <a:pPr algn="l"/>
            <a:r>
              <a:rPr lang="ko-KR" altLang="en-US" sz="1400" dirty="0">
                <a:solidFill>
                  <a:srgbClr val="388600"/>
                </a:solidFill>
              </a:rPr>
              <a:t>자동으로 </a:t>
            </a:r>
            <a:r>
              <a:rPr lang="en-US" altLang="ko-KR" sz="1400" dirty="0">
                <a:solidFill>
                  <a:srgbClr val="388600"/>
                </a:solidFill>
              </a:rPr>
              <a:t>perplexity</a:t>
            </a:r>
            <a:r>
              <a:rPr lang="ko-KR" altLang="en-US" sz="1400" dirty="0">
                <a:solidFill>
                  <a:srgbClr val="388600"/>
                </a:solidFill>
              </a:rPr>
              <a:t>도 </a:t>
            </a:r>
            <a:r>
              <a:rPr lang="en-US" altLang="ko-KR" sz="1400" dirty="0">
                <a:solidFill>
                  <a:srgbClr val="388600"/>
                </a:solidFill>
              </a:rPr>
              <a:t>optimized</a:t>
            </a:r>
          </a:p>
          <a:p>
            <a:pPr algn="l"/>
            <a:r>
              <a:rPr lang="en-US" altLang="ko-KR" sz="1400" dirty="0">
                <a:solidFill>
                  <a:srgbClr val="388600"/>
                </a:solidFill>
              </a:rPr>
              <a:t>Prob </a:t>
            </a:r>
            <a:r>
              <a:rPr lang="ko-KR" altLang="en-US" sz="1400" dirty="0">
                <a:solidFill>
                  <a:srgbClr val="388600"/>
                </a:solidFill>
              </a:rPr>
              <a:t>↑ </a:t>
            </a:r>
            <a:r>
              <a:rPr lang="en-US" altLang="ko-KR" sz="1400" dirty="0">
                <a:solidFill>
                  <a:srgbClr val="388600"/>
                </a:solidFill>
              </a:rPr>
              <a:t>-&gt; perplexity</a:t>
            </a:r>
            <a:r>
              <a:rPr lang="ko-KR" altLang="en-US" sz="1400" dirty="0">
                <a:solidFill>
                  <a:srgbClr val="388600"/>
                </a:solidFill>
              </a:rPr>
              <a:t> ↓ </a:t>
            </a:r>
            <a:r>
              <a:rPr lang="en-US" altLang="ko-KR" sz="1400" dirty="0">
                <a:solidFill>
                  <a:srgbClr val="388600"/>
                </a:solidFill>
              </a:rPr>
              <a:t>=&gt; lower perplexity is better</a:t>
            </a:r>
          </a:p>
        </p:txBody>
      </p:sp>
    </p:spTree>
    <p:extLst>
      <p:ext uri="{BB962C8B-B14F-4D97-AF65-F5344CB8AC3E}">
        <p14:creationId xmlns:p14="http://schemas.microsoft.com/office/powerpoint/2010/main" val="3022457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38967CD2-F57C-1494-F5B8-FD5E76386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9CE4BCA4-7094-41EC-240C-29AD91906F17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4CAC3C6E-3518-6D79-AD5C-663890398FDF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431E6701-1693-E892-BB64-4579CD19A93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75;p15">
            <a:extLst>
              <a:ext uri="{FF2B5EF4-FFF2-40B4-BE49-F238E27FC236}">
                <a16:creationId xmlns:a16="http://schemas.microsoft.com/office/drawing/2014/main" id="{6A803BB7-C3B0-AD11-86EE-01616AAE914F}"/>
              </a:ext>
            </a:extLst>
          </p:cNvPr>
          <p:cNvSpPr txBox="1"/>
          <p:nvPr/>
        </p:nvSpPr>
        <p:spPr>
          <a:xfrm>
            <a:off x="1483152" y="391203"/>
            <a:ext cx="7487973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The Usages of RNN</a:t>
            </a:r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0A1DF541-33BB-8CAF-3725-CD6B101CD873}"/>
              </a:ext>
            </a:extLst>
          </p:cNvPr>
          <p:cNvSpPr txBox="1">
            <a:spLocks/>
          </p:cNvSpPr>
          <p:nvPr/>
        </p:nvSpPr>
        <p:spPr>
          <a:xfrm>
            <a:off x="1394447" y="1188721"/>
            <a:ext cx="7576677" cy="1808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sz="1400" dirty="0">
                <a:solidFill>
                  <a:schemeClr val="tx1"/>
                </a:solidFill>
              </a:rPr>
              <a:t>Tagging : part-of-speech tagging, named entity recognition</a:t>
            </a:r>
          </a:p>
          <a:p>
            <a:pPr algn="l"/>
            <a:endParaRPr lang="en-US" altLang="ko-KR" sz="1400" dirty="0">
              <a:solidFill>
                <a:schemeClr val="tx1"/>
              </a:solidFill>
            </a:endParaRPr>
          </a:p>
          <a:p>
            <a:pPr algn="l"/>
            <a:r>
              <a:rPr lang="en-US" altLang="ko-KR" sz="1400" dirty="0">
                <a:solidFill>
                  <a:schemeClr val="tx1"/>
                </a:solidFill>
              </a:rPr>
              <a:t>Sentence classification : sentiment classification</a:t>
            </a:r>
          </a:p>
          <a:p>
            <a:pPr algn="l"/>
            <a:endParaRPr lang="en-US" altLang="ko-KR" sz="1400" dirty="0">
              <a:solidFill>
                <a:schemeClr val="tx1"/>
              </a:solidFill>
            </a:endParaRPr>
          </a:p>
          <a:p>
            <a:pPr algn="l"/>
            <a:r>
              <a:rPr lang="en-US" altLang="ko-KR" sz="1400" dirty="0">
                <a:solidFill>
                  <a:schemeClr val="tx1"/>
                </a:solidFill>
              </a:rPr>
              <a:t>Encoder module : question answering, machine translation, </a:t>
            </a:r>
            <a:r>
              <a:rPr lang="en-US" altLang="ko-KR" sz="1400" dirty="0" err="1">
                <a:solidFill>
                  <a:schemeClr val="tx1"/>
                </a:solidFill>
              </a:rPr>
              <a:t>etc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l"/>
            <a:endParaRPr lang="en-US" altLang="ko-KR" sz="1400" dirty="0">
              <a:solidFill>
                <a:schemeClr val="tx1"/>
              </a:solidFill>
            </a:endParaRPr>
          </a:p>
          <a:p>
            <a:pPr algn="l"/>
            <a:r>
              <a:rPr lang="en-US" altLang="ko-KR" sz="1400" dirty="0">
                <a:solidFill>
                  <a:schemeClr val="tx1"/>
                </a:solidFill>
              </a:rPr>
              <a:t>Generate text : speech recognition, machine translation, summarization</a:t>
            </a:r>
          </a:p>
        </p:txBody>
      </p:sp>
      <p:sp>
        <p:nvSpPr>
          <p:cNvPr id="2" name="텍스트 개체 틀 2">
            <a:extLst>
              <a:ext uri="{FF2B5EF4-FFF2-40B4-BE49-F238E27FC236}">
                <a16:creationId xmlns:a16="http://schemas.microsoft.com/office/drawing/2014/main" id="{27B478E7-0CBF-7FCE-7BB0-6F4F9232A0E4}"/>
              </a:ext>
            </a:extLst>
          </p:cNvPr>
          <p:cNvSpPr txBox="1">
            <a:spLocks/>
          </p:cNvSpPr>
          <p:nvPr/>
        </p:nvSpPr>
        <p:spPr>
          <a:xfrm>
            <a:off x="1374127" y="3728720"/>
            <a:ext cx="7576677" cy="10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ko-KR" altLang="en-US" sz="1400" dirty="0">
                <a:solidFill>
                  <a:schemeClr val="tx1"/>
                </a:solidFill>
              </a:rPr>
              <a:t>지금까지 배운 것은 </a:t>
            </a:r>
            <a:r>
              <a:rPr lang="en-US" altLang="ko-KR" sz="1400" dirty="0">
                <a:solidFill>
                  <a:schemeClr val="tx1"/>
                </a:solidFill>
              </a:rPr>
              <a:t>“vanilla RNN”</a:t>
            </a:r>
          </a:p>
          <a:p>
            <a:pPr algn="l"/>
            <a:endParaRPr lang="en-US" altLang="ko-KR" sz="1400" dirty="0">
              <a:solidFill>
                <a:schemeClr val="tx1"/>
              </a:solidFill>
            </a:endParaRPr>
          </a:p>
          <a:p>
            <a:pPr algn="l"/>
            <a:r>
              <a:rPr lang="en-US" altLang="ko-KR" sz="1400" dirty="0">
                <a:solidFill>
                  <a:schemeClr val="tx1"/>
                </a:solidFill>
              </a:rPr>
              <a:t>+ GRU,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LSTM, multi-</a:t>
            </a:r>
            <a:r>
              <a:rPr lang="en-US" altLang="ko-KR" sz="1400" dirty="0" err="1">
                <a:solidFill>
                  <a:schemeClr val="tx1"/>
                </a:solidFill>
              </a:rPr>
              <a:t>laye</a:t>
            </a:r>
            <a:r>
              <a:rPr lang="en-US" altLang="ko-KR" sz="1400" dirty="0">
                <a:solidFill>
                  <a:schemeClr val="tx1"/>
                </a:solidFill>
              </a:rPr>
              <a:t> RNNS</a:t>
            </a:r>
          </a:p>
        </p:txBody>
      </p:sp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77BA8D66-3A24-4DF9-5439-FA039E8A49DB}"/>
              </a:ext>
            </a:extLst>
          </p:cNvPr>
          <p:cNvSpPr txBox="1"/>
          <p:nvPr/>
        </p:nvSpPr>
        <p:spPr>
          <a:xfrm>
            <a:off x="1483152" y="3058276"/>
            <a:ext cx="7487973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A note on terminology</a:t>
            </a:r>
          </a:p>
        </p:txBody>
      </p:sp>
    </p:spTree>
    <p:extLst>
      <p:ext uri="{BB962C8B-B14F-4D97-AF65-F5344CB8AC3E}">
        <p14:creationId xmlns:p14="http://schemas.microsoft.com/office/powerpoint/2010/main" val="9731057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D8659A39-5AFE-F74B-CB85-B24CECC0C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249B06ED-261E-7F16-8FCF-366CA7126BFD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0E08B944-D57C-65B7-D3D7-A8E55EC9D3B2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F65B44B8-F3AB-E112-B4AC-56558516B21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75;p15">
            <a:extLst>
              <a:ext uri="{FF2B5EF4-FFF2-40B4-BE49-F238E27FC236}">
                <a16:creationId xmlns:a16="http://schemas.microsoft.com/office/drawing/2014/main" id="{1ACE9273-D36C-D9F6-B48F-752E296E65CB}"/>
              </a:ext>
            </a:extLst>
          </p:cNvPr>
          <p:cNvSpPr txBox="1"/>
          <p:nvPr/>
        </p:nvSpPr>
        <p:spPr>
          <a:xfrm>
            <a:off x="4125800" y="2302460"/>
            <a:ext cx="5827706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감사합니다</a:t>
            </a:r>
            <a:r>
              <a:rPr lang="en-US" altLang="ko-KR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.</a:t>
            </a:r>
            <a:endParaRPr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410761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2807587" y="2267066"/>
            <a:ext cx="4979400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Language Modeling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76E72503-923D-330E-1BCB-53B612B96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C3590F81-C10F-2060-E215-6A92F5D1045F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AAF97B4E-2A7F-1BEF-0E1E-C55EDEC42A29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47C7C49A-719E-CDF3-B9AE-6B979925135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8B5C66A-CA3F-0623-9E4A-4780DBA08085}"/>
              </a:ext>
            </a:extLst>
          </p:cNvPr>
          <p:cNvSpPr txBox="1"/>
          <p:nvPr/>
        </p:nvSpPr>
        <p:spPr>
          <a:xfrm>
            <a:off x="4397006" y="3500467"/>
            <a:ext cx="1478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MFCC </a:t>
            </a:r>
            <a:r>
              <a:rPr lang="ko-KR" altLang="en-US" sz="2000" b="1">
                <a:solidFill>
                  <a:schemeClr val="bg1"/>
                </a:solidFill>
              </a:rPr>
              <a:t>특징 생성</a:t>
            </a:r>
          </a:p>
        </p:txBody>
      </p:sp>
      <p:sp>
        <p:nvSpPr>
          <p:cNvPr id="18" name="Google Shape;75;p15">
            <a:extLst>
              <a:ext uri="{FF2B5EF4-FFF2-40B4-BE49-F238E27FC236}">
                <a16:creationId xmlns:a16="http://schemas.microsoft.com/office/drawing/2014/main" id="{27CC6B42-AE42-C910-7F68-5EF84D7154B8}"/>
              </a:ext>
            </a:extLst>
          </p:cNvPr>
          <p:cNvSpPr txBox="1"/>
          <p:nvPr/>
        </p:nvSpPr>
        <p:spPr>
          <a:xfrm>
            <a:off x="1483153" y="228643"/>
            <a:ext cx="5827706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Language Modeling</a:t>
            </a:r>
          </a:p>
        </p:txBody>
      </p:sp>
      <p:sp>
        <p:nvSpPr>
          <p:cNvPr id="2" name="텍스트 개체 틀 2">
            <a:extLst>
              <a:ext uri="{FF2B5EF4-FFF2-40B4-BE49-F238E27FC236}">
                <a16:creationId xmlns:a16="http://schemas.microsoft.com/office/drawing/2014/main" id="{B22E3572-1A25-7742-849A-67FA566BCFCD}"/>
              </a:ext>
            </a:extLst>
          </p:cNvPr>
          <p:cNvSpPr txBox="1">
            <a:spLocks/>
          </p:cNvSpPr>
          <p:nvPr/>
        </p:nvSpPr>
        <p:spPr>
          <a:xfrm>
            <a:off x="1483153" y="1183141"/>
            <a:ext cx="7365007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ko-KR" altLang="en-US" sz="1600" dirty="0">
                <a:solidFill>
                  <a:schemeClr val="tx1"/>
                </a:solidFill>
              </a:rPr>
              <a:t>다음에 올 단어를 예측하는 </a:t>
            </a:r>
            <a:r>
              <a:rPr lang="en-US" altLang="ko-KR" sz="1600" dirty="0">
                <a:solidFill>
                  <a:schemeClr val="tx1"/>
                </a:solidFill>
              </a:rPr>
              <a:t>task</a:t>
            </a:r>
          </a:p>
          <a:p>
            <a:pPr algn="just"/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/>
                </a:solidFill>
              </a:rPr>
              <a:t>Word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x^(t+1)</a:t>
            </a:r>
            <a:r>
              <a:rPr lang="ko-KR" altLang="en-US" sz="1600" dirty="0">
                <a:solidFill>
                  <a:schemeClr val="tx1"/>
                </a:solidFill>
              </a:rPr>
              <a:t>은 </a:t>
            </a:r>
            <a:r>
              <a:rPr lang="en-US" altLang="ko-KR" sz="1600" dirty="0">
                <a:solidFill>
                  <a:schemeClr val="tx1"/>
                </a:solidFill>
              </a:rPr>
              <a:t>predefined vocabulary set V</a:t>
            </a:r>
            <a:r>
              <a:rPr lang="ko-KR" altLang="en-US" sz="1600" dirty="0">
                <a:solidFill>
                  <a:schemeClr val="tx1"/>
                </a:solidFill>
              </a:rPr>
              <a:t>로부터 예측됨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/>
                </a:solidFill>
              </a:rPr>
              <a:t>-&gt; </a:t>
            </a:r>
            <a:r>
              <a:rPr lang="ko-KR" altLang="en-US" sz="1600" dirty="0">
                <a:solidFill>
                  <a:schemeClr val="tx1"/>
                </a:solidFill>
              </a:rPr>
              <a:t>일종의 </a:t>
            </a:r>
            <a:r>
              <a:rPr lang="en-US" altLang="ko-KR" sz="1600" dirty="0">
                <a:solidFill>
                  <a:schemeClr val="tx1"/>
                </a:solidFill>
              </a:rPr>
              <a:t>classification </a:t>
            </a:r>
            <a:r>
              <a:rPr lang="ko-KR" altLang="en-US" sz="1600" dirty="0">
                <a:solidFill>
                  <a:schemeClr val="tx1"/>
                </a:solidFill>
              </a:rPr>
              <a:t>문제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CE2459-DCA8-0943-8A5F-F47E006F4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212" y="2354561"/>
            <a:ext cx="253005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899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A38AC21E-9EED-06A6-6473-858BAF946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470A68B8-602B-5716-F72C-56F03D0EDB0F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A3376AE7-D804-CCAA-2405-2FFDB75446C3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08C3922D-B3F0-838C-26E4-484D7EF8CF9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4958EE4-68CF-92B5-3F16-DFFE41C9718E}"/>
              </a:ext>
            </a:extLst>
          </p:cNvPr>
          <p:cNvSpPr txBox="1"/>
          <p:nvPr/>
        </p:nvSpPr>
        <p:spPr>
          <a:xfrm>
            <a:off x="4397006" y="3500467"/>
            <a:ext cx="1478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MFCC </a:t>
            </a:r>
            <a:r>
              <a:rPr lang="ko-KR" altLang="en-US" sz="2000" b="1">
                <a:solidFill>
                  <a:schemeClr val="bg1"/>
                </a:solidFill>
              </a:rPr>
              <a:t>특징 생성</a:t>
            </a:r>
          </a:p>
        </p:txBody>
      </p:sp>
      <p:sp>
        <p:nvSpPr>
          <p:cNvPr id="18" name="Google Shape;75;p15">
            <a:extLst>
              <a:ext uri="{FF2B5EF4-FFF2-40B4-BE49-F238E27FC236}">
                <a16:creationId xmlns:a16="http://schemas.microsoft.com/office/drawing/2014/main" id="{4EA3215F-7ADB-3D86-9724-9893443A3890}"/>
              </a:ext>
            </a:extLst>
          </p:cNvPr>
          <p:cNvSpPr txBox="1"/>
          <p:nvPr/>
        </p:nvSpPr>
        <p:spPr>
          <a:xfrm>
            <a:off x="1483153" y="228643"/>
            <a:ext cx="5827706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Language Modeling</a:t>
            </a:r>
          </a:p>
        </p:txBody>
      </p:sp>
      <p:sp>
        <p:nvSpPr>
          <p:cNvPr id="2" name="텍스트 개체 틀 2">
            <a:extLst>
              <a:ext uri="{FF2B5EF4-FFF2-40B4-BE49-F238E27FC236}">
                <a16:creationId xmlns:a16="http://schemas.microsoft.com/office/drawing/2014/main" id="{8710BAD7-729B-6ECE-8B4B-06BEA1098AC4}"/>
              </a:ext>
            </a:extLst>
          </p:cNvPr>
          <p:cNvSpPr txBox="1">
            <a:spLocks/>
          </p:cNvSpPr>
          <p:nvPr/>
        </p:nvSpPr>
        <p:spPr>
          <a:xfrm>
            <a:off x="1483153" y="1183141"/>
            <a:ext cx="7365007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altLang="ko-KR" sz="1600" dirty="0">
                <a:solidFill>
                  <a:schemeClr val="tx1"/>
                </a:solidFill>
              </a:rPr>
              <a:t>LM</a:t>
            </a:r>
            <a:r>
              <a:rPr lang="ko-KR" altLang="en-US" sz="1600" dirty="0">
                <a:solidFill>
                  <a:schemeClr val="tx1"/>
                </a:solidFill>
              </a:rPr>
              <a:t>이 </a:t>
            </a:r>
            <a:r>
              <a:rPr lang="en-US" altLang="ko-KR" sz="1600" dirty="0">
                <a:solidFill>
                  <a:schemeClr val="tx1"/>
                </a:solidFill>
              </a:rPr>
              <a:t>piece of text</a:t>
            </a:r>
            <a:r>
              <a:rPr lang="ko-KR" altLang="en-US" sz="1600" dirty="0">
                <a:solidFill>
                  <a:schemeClr val="tx1"/>
                </a:solidFill>
              </a:rPr>
              <a:t>에 확률을 </a:t>
            </a:r>
            <a:r>
              <a:rPr lang="en-US" altLang="ko-KR" sz="1600" dirty="0">
                <a:solidFill>
                  <a:schemeClr val="tx1"/>
                </a:solidFill>
              </a:rPr>
              <a:t>assign</a:t>
            </a:r>
            <a:r>
              <a:rPr lang="ko-KR" altLang="en-US" sz="1600" dirty="0">
                <a:solidFill>
                  <a:schemeClr val="tx1"/>
                </a:solidFill>
              </a:rPr>
              <a:t>한다고 볼 수도 있음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endParaRPr lang="en-US" altLang="ko-KR" sz="16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938EE8-4C1A-9D95-5E80-E6B2D0837F0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38593"/>
          <a:stretch/>
        </p:blipFill>
        <p:spPr>
          <a:xfrm>
            <a:off x="2225833" y="2391360"/>
            <a:ext cx="6196694" cy="110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275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50606B38-948B-EDB7-4A98-471C4FA4C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D4D1F34F-B3A5-402F-ACA0-DA54514A47A3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11548063-BBE6-DEBD-F165-D42C47B62653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95413238-6C0C-13C9-4BE4-F5429C43C1B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40C3859E-43F5-D315-A61E-C0A7F4D37847}"/>
              </a:ext>
            </a:extLst>
          </p:cNvPr>
          <p:cNvSpPr txBox="1"/>
          <p:nvPr/>
        </p:nvSpPr>
        <p:spPr>
          <a:xfrm>
            <a:off x="2796954" y="2267066"/>
            <a:ext cx="4979400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n-gram Language Models</a:t>
            </a:r>
          </a:p>
        </p:txBody>
      </p:sp>
    </p:spTree>
    <p:extLst>
      <p:ext uri="{BB962C8B-B14F-4D97-AF65-F5344CB8AC3E}">
        <p14:creationId xmlns:p14="http://schemas.microsoft.com/office/powerpoint/2010/main" val="2584207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59C84EC0-8E14-7BD7-F885-2BF9B313A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50965AA6-92BD-16C3-E92C-FB4F9432E630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45C5A6F0-D76B-F50F-8C62-292E6B796D77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E503EE62-F774-EBEC-C55A-6A7301C41DD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F82F147-73D3-21B6-BC80-BE354854362B}"/>
              </a:ext>
            </a:extLst>
          </p:cNvPr>
          <p:cNvSpPr txBox="1"/>
          <p:nvPr/>
        </p:nvSpPr>
        <p:spPr>
          <a:xfrm>
            <a:off x="4397006" y="3500467"/>
            <a:ext cx="1478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MFCC </a:t>
            </a:r>
            <a:r>
              <a:rPr lang="ko-KR" altLang="en-US" sz="2000" b="1">
                <a:solidFill>
                  <a:schemeClr val="bg1"/>
                </a:solidFill>
              </a:rPr>
              <a:t>특징 생성</a:t>
            </a:r>
          </a:p>
        </p:txBody>
      </p:sp>
      <p:sp>
        <p:nvSpPr>
          <p:cNvPr id="18" name="Google Shape;75;p15">
            <a:extLst>
              <a:ext uri="{FF2B5EF4-FFF2-40B4-BE49-F238E27FC236}">
                <a16:creationId xmlns:a16="http://schemas.microsoft.com/office/drawing/2014/main" id="{2A0BAC4D-19BD-8B61-A162-38D741B9D9DB}"/>
              </a:ext>
            </a:extLst>
          </p:cNvPr>
          <p:cNvSpPr txBox="1"/>
          <p:nvPr/>
        </p:nvSpPr>
        <p:spPr>
          <a:xfrm>
            <a:off x="1483153" y="228643"/>
            <a:ext cx="5827706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n-gram Language Models</a:t>
            </a:r>
          </a:p>
        </p:txBody>
      </p:sp>
      <p:sp>
        <p:nvSpPr>
          <p:cNvPr id="2" name="텍스트 개체 틀 2">
            <a:extLst>
              <a:ext uri="{FF2B5EF4-FFF2-40B4-BE49-F238E27FC236}">
                <a16:creationId xmlns:a16="http://schemas.microsoft.com/office/drawing/2014/main" id="{8E8440EB-8F6F-4365-243C-995708EEA801}"/>
              </a:ext>
            </a:extLst>
          </p:cNvPr>
          <p:cNvSpPr txBox="1">
            <a:spLocks/>
          </p:cNvSpPr>
          <p:nvPr/>
        </p:nvSpPr>
        <p:spPr>
          <a:xfrm>
            <a:off x="1453724" y="1193773"/>
            <a:ext cx="7365007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ko-KR" altLang="en-US" sz="1600" dirty="0">
                <a:solidFill>
                  <a:schemeClr val="tx1"/>
                </a:solidFill>
              </a:rPr>
              <a:t>어떻게 </a:t>
            </a:r>
            <a:r>
              <a:rPr lang="en-US" altLang="ko-KR" sz="1600" dirty="0">
                <a:solidFill>
                  <a:schemeClr val="tx1"/>
                </a:solidFill>
              </a:rPr>
              <a:t>LM</a:t>
            </a:r>
            <a:r>
              <a:rPr lang="ko-KR" altLang="en-US" sz="1600" dirty="0">
                <a:solidFill>
                  <a:schemeClr val="tx1"/>
                </a:solidFill>
              </a:rPr>
              <a:t>을 학습시킬 것인가</a:t>
            </a:r>
            <a:r>
              <a:rPr lang="en-US" altLang="ko-KR" sz="1600" dirty="0">
                <a:solidFill>
                  <a:schemeClr val="tx1"/>
                </a:solidFill>
              </a:rPr>
              <a:t>? -&gt; </a:t>
            </a:r>
            <a:r>
              <a:rPr lang="ko-KR" altLang="en-US" sz="1600" dirty="0">
                <a:solidFill>
                  <a:schemeClr val="tx1"/>
                </a:solidFill>
              </a:rPr>
              <a:t>딥러닝 이전의 </a:t>
            </a:r>
            <a:r>
              <a:rPr lang="en-US" altLang="ko-KR" sz="1600" dirty="0">
                <a:solidFill>
                  <a:schemeClr val="tx1"/>
                </a:solidFill>
              </a:rPr>
              <a:t>n-gram language model</a:t>
            </a:r>
          </a:p>
          <a:p>
            <a:pPr algn="just"/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/>
                </a:solidFill>
              </a:rPr>
              <a:t>N-gram : n</a:t>
            </a:r>
            <a:r>
              <a:rPr lang="ko-KR" altLang="en-US" sz="1600" dirty="0">
                <a:solidFill>
                  <a:schemeClr val="tx1"/>
                </a:solidFill>
              </a:rPr>
              <a:t>개의 연속된 단어들의 </a:t>
            </a:r>
            <a:r>
              <a:rPr lang="en-US" altLang="ko-KR" sz="1600" dirty="0">
                <a:solidFill>
                  <a:schemeClr val="tx1"/>
                </a:solidFill>
              </a:rPr>
              <a:t>chunk</a:t>
            </a:r>
          </a:p>
          <a:p>
            <a:pPr algn="just"/>
            <a:r>
              <a:rPr lang="en-US" altLang="ko-KR" sz="1600" dirty="0">
                <a:solidFill>
                  <a:schemeClr val="tx1"/>
                </a:solidFill>
              </a:rPr>
              <a:t>		(unigrams, bigrams, trigrams, 4-grams ...)</a:t>
            </a:r>
          </a:p>
          <a:p>
            <a:pPr algn="just"/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endParaRPr lang="en-US" altLang="ko-KR" sz="1600" dirty="0">
              <a:solidFill>
                <a:schemeClr val="tx1"/>
              </a:solidFill>
            </a:endParaRPr>
          </a:p>
          <a:p>
            <a:pPr marL="114300" indent="0" algn="just"/>
            <a:r>
              <a:rPr lang="en-US" altLang="ko-KR" sz="1600" dirty="0">
                <a:solidFill>
                  <a:schemeClr val="tx1"/>
                </a:solidFill>
              </a:rPr>
              <a:t>Idea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: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Different n-grams</a:t>
            </a:r>
            <a:r>
              <a:rPr lang="ko-KR" altLang="en-US" sz="1600" dirty="0">
                <a:solidFill>
                  <a:schemeClr val="tx1"/>
                </a:solidFill>
              </a:rPr>
              <a:t>가 얼마나 빈번하게 등장하는가에 대한 통계를 수집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114300" indent="0" algn="just"/>
            <a:r>
              <a:rPr lang="en-US" altLang="ko-KR" sz="1600" dirty="0">
                <a:solidFill>
                  <a:schemeClr val="tx1"/>
                </a:solidFill>
              </a:rPr>
              <a:t>	-&gt; </a:t>
            </a:r>
            <a:r>
              <a:rPr lang="ko-KR" altLang="en-US" sz="1600" dirty="0">
                <a:solidFill>
                  <a:schemeClr val="tx1"/>
                </a:solidFill>
              </a:rPr>
              <a:t>다음 단어의 예측에 사용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D4BAE2-9059-E4D0-82BF-BE66FFD2C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7182" y="3960775"/>
            <a:ext cx="4258198" cy="60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473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D3983E0B-D06B-2A39-67CF-32123EB34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436FA159-CDE3-3B26-AB78-4977E70F558F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BA9D22E7-FF38-F1F3-B5AC-16C5BC43D389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9EE20C61-5FAE-72A9-EDA7-F40FEF2893A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5A7E33D-0089-6E17-8C28-81C138EFEE46}"/>
              </a:ext>
            </a:extLst>
          </p:cNvPr>
          <p:cNvSpPr txBox="1"/>
          <p:nvPr/>
        </p:nvSpPr>
        <p:spPr>
          <a:xfrm>
            <a:off x="4397006" y="3500467"/>
            <a:ext cx="1478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MFCC </a:t>
            </a:r>
            <a:r>
              <a:rPr lang="ko-KR" altLang="en-US" sz="2000" b="1">
                <a:solidFill>
                  <a:schemeClr val="bg1"/>
                </a:solidFill>
              </a:rPr>
              <a:t>특징 생성</a:t>
            </a:r>
          </a:p>
        </p:txBody>
      </p:sp>
      <p:sp>
        <p:nvSpPr>
          <p:cNvPr id="18" name="Google Shape;75;p15">
            <a:extLst>
              <a:ext uri="{FF2B5EF4-FFF2-40B4-BE49-F238E27FC236}">
                <a16:creationId xmlns:a16="http://schemas.microsoft.com/office/drawing/2014/main" id="{D4F81616-82AE-F61E-D00E-D43A504DB602}"/>
              </a:ext>
            </a:extLst>
          </p:cNvPr>
          <p:cNvSpPr txBox="1"/>
          <p:nvPr/>
        </p:nvSpPr>
        <p:spPr>
          <a:xfrm>
            <a:off x="1483153" y="228643"/>
            <a:ext cx="5827706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n-gram Language Models</a:t>
            </a:r>
          </a:p>
        </p:txBody>
      </p:sp>
      <p:sp>
        <p:nvSpPr>
          <p:cNvPr id="2" name="텍스트 개체 틀 2">
            <a:extLst>
              <a:ext uri="{FF2B5EF4-FFF2-40B4-BE49-F238E27FC236}">
                <a16:creationId xmlns:a16="http://schemas.microsoft.com/office/drawing/2014/main" id="{DEC41DE3-517A-7419-FCEA-72F2F57CEE5F}"/>
              </a:ext>
            </a:extLst>
          </p:cNvPr>
          <p:cNvSpPr txBox="1">
            <a:spLocks/>
          </p:cNvSpPr>
          <p:nvPr/>
        </p:nvSpPr>
        <p:spPr>
          <a:xfrm>
            <a:off x="1453724" y="1055550"/>
            <a:ext cx="7365007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altLang="ko-KR" sz="1600" dirty="0">
                <a:solidFill>
                  <a:schemeClr val="tx1"/>
                </a:solidFill>
              </a:rPr>
              <a:t>Simplifying assumption : x^(t+1)</a:t>
            </a:r>
            <a:r>
              <a:rPr lang="ko-KR" altLang="en-US" sz="1600" dirty="0">
                <a:solidFill>
                  <a:schemeClr val="tx1"/>
                </a:solidFill>
              </a:rPr>
              <a:t>은 이전 </a:t>
            </a:r>
            <a:r>
              <a:rPr lang="en-US" altLang="ko-KR" sz="1600" dirty="0">
                <a:solidFill>
                  <a:schemeClr val="tx1"/>
                </a:solidFill>
              </a:rPr>
              <a:t>(n-1)</a:t>
            </a:r>
            <a:r>
              <a:rPr lang="ko-KR" altLang="en-US" sz="1600" dirty="0">
                <a:solidFill>
                  <a:schemeClr val="tx1"/>
                </a:solidFill>
              </a:rPr>
              <a:t>개의 단어에만 의존한다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endParaRPr lang="en-US" altLang="ko-KR" sz="1600" dirty="0">
              <a:solidFill>
                <a:schemeClr val="tx1"/>
              </a:solidFill>
            </a:endParaRPr>
          </a:p>
          <a:p>
            <a:pPr marL="114300" indent="0" algn="just"/>
            <a:r>
              <a:rPr lang="en-US" altLang="ko-KR" sz="1600" dirty="0">
                <a:solidFill>
                  <a:schemeClr val="tx1"/>
                </a:solidFill>
              </a:rPr>
              <a:t>-&gt; </a:t>
            </a:r>
            <a:r>
              <a:rPr lang="ko-KR" altLang="en-US" sz="1600" dirty="0">
                <a:solidFill>
                  <a:schemeClr val="tx1"/>
                </a:solidFill>
              </a:rPr>
              <a:t>이전 단어들이 주어졌을 때의 </a:t>
            </a:r>
            <a:r>
              <a:rPr lang="en-US" altLang="ko-KR" sz="1600" dirty="0">
                <a:solidFill>
                  <a:schemeClr val="tx1"/>
                </a:solidFill>
              </a:rPr>
              <a:t>conditional probability </a:t>
            </a:r>
            <a:r>
              <a:rPr lang="ko-KR" altLang="en-US" sz="1600" dirty="0">
                <a:solidFill>
                  <a:schemeClr val="tx1"/>
                </a:solidFill>
              </a:rPr>
              <a:t>문제가 됨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400050" indent="-285750" algn="just">
              <a:buFont typeface="Wingdings" panose="05000000000000000000" pitchFamily="2" charset="2"/>
              <a:buChar char="è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114300" indent="0" algn="just"/>
            <a:r>
              <a:rPr lang="en-US" altLang="ko-KR" sz="1600" dirty="0">
                <a:solidFill>
                  <a:schemeClr val="tx1"/>
                </a:solidFill>
              </a:rPr>
              <a:t>-&gt; </a:t>
            </a:r>
            <a:r>
              <a:rPr lang="ko-KR" altLang="en-US" sz="1600" dirty="0">
                <a:solidFill>
                  <a:schemeClr val="tx1"/>
                </a:solidFill>
              </a:rPr>
              <a:t>거대한 </a:t>
            </a:r>
            <a:r>
              <a:rPr lang="en-US" altLang="ko-KR" sz="1600" dirty="0">
                <a:solidFill>
                  <a:schemeClr val="tx1"/>
                </a:solidFill>
              </a:rPr>
              <a:t>corpus</a:t>
            </a:r>
            <a:r>
              <a:rPr lang="ko-KR" altLang="en-US" sz="1600" dirty="0">
                <a:solidFill>
                  <a:schemeClr val="tx1"/>
                </a:solidFill>
              </a:rPr>
              <a:t>에서 단어가 몇 번 등장했는지를 </a:t>
            </a:r>
            <a:r>
              <a:rPr lang="en-US" altLang="ko-KR" sz="1600" dirty="0">
                <a:solidFill>
                  <a:schemeClr val="tx1"/>
                </a:solidFill>
              </a:rPr>
              <a:t>count</a:t>
            </a:r>
            <a:r>
              <a:rPr lang="ko-KR" altLang="en-US" sz="1600" dirty="0">
                <a:solidFill>
                  <a:schemeClr val="tx1"/>
                </a:solidFill>
              </a:rPr>
              <a:t>해서 확률을 계산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114300" indent="0" algn="just"/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A11DF2-2EF9-432A-5DCA-4AFB8F2B7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1952" y="2631353"/>
            <a:ext cx="5418290" cy="13183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F7B3573-39F8-7BCD-570B-9873A663DF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0441" y="4208353"/>
            <a:ext cx="3618006" cy="55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431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5CAC8302-E37E-AC3B-DE82-C6A40B837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EC0DA6AA-B886-2B55-CE29-DE8B7D8F68F0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AFBDF126-3D9A-782E-68F3-5C04AB24B17F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7F9C3FB1-BC2D-EF36-AD20-9DDD2F6E3D3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15B9729-DC77-17DA-1134-AA2CCEE18FD8}"/>
              </a:ext>
            </a:extLst>
          </p:cNvPr>
          <p:cNvSpPr txBox="1"/>
          <p:nvPr/>
        </p:nvSpPr>
        <p:spPr>
          <a:xfrm>
            <a:off x="4397006" y="3500467"/>
            <a:ext cx="1478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MFCC </a:t>
            </a:r>
            <a:r>
              <a:rPr lang="ko-KR" altLang="en-US" sz="2000" b="1">
                <a:solidFill>
                  <a:schemeClr val="bg1"/>
                </a:solidFill>
              </a:rPr>
              <a:t>특징 생성</a:t>
            </a:r>
          </a:p>
        </p:txBody>
      </p:sp>
      <p:sp>
        <p:nvSpPr>
          <p:cNvPr id="18" name="Google Shape;75;p15">
            <a:extLst>
              <a:ext uri="{FF2B5EF4-FFF2-40B4-BE49-F238E27FC236}">
                <a16:creationId xmlns:a16="http://schemas.microsoft.com/office/drawing/2014/main" id="{E3FC71B0-2CD4-FB23-1006-94F499E871DA}"/>
              </a:ext>
            </a:extLst>
          </p:cNvPr>
          <p:cNvSpPr txBox="1"/>
          <p:nvPr/>
        </p:nvSpPr>
        <p:spPr>
          <a:xfrm>
            <a:off x="1483153" y="228643"/>
            <a:ext cx="5827706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n-gram Language Models : </a:t>
            </a:r>
            <a:r>
              <a:rPr lang="ko-KR" altLang="en-US" sz="24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예시</a:t>
            </a:r>
            <a:endParaRPr lang="en-US" altLang="ko-KR" sz="2400" b="1" dirty="0">
              <a:solidFill>
                <a:srgbClr val="19264B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2" name="텍스트 개체 틀 2">
            <a:extLst>
              <a:ext uri="{FF2B5EF4-FFF2-40B4-BE49-F238E27FC236}">
                <a16:creationId xmlns:a16="http://schemas.microsoft.com/office/drawing/2014/main" id="{46AA9765-8C19-AB8B-E1E2-E6FED1B566D5}"/>
              </a:ext>
            </a:extLst>
          </p:cNvPr>
          <p:cNvSpPr txBox="1">
            <a:spLocks/>
          </p:cNvSpPr>
          <p:nvPr/>
        </p:nvSpPr>
        <p:spPr>
          <a:xfrm>
            <a:off x="1453724" y="1055550"/>
            <a:ext cx="7365007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just"/>
            <a:r>
              <a:rPr lang="en-US" altLang="ko-KR" sz="1600" dirty="0">
                <a:solidFill>
                  <a:schemeClr val="tx1"/>
                </a:solidFill>
              </a:rPr>
              <a:t>“as the proctor started the clock, the student opened their _____”</a:t>
            </a:r>
          </a:p>
          <a:p>
            <a:pPr marL="114300" indent="0" algn="just"/>
            <a:endParaRPr lang="en-US" altLang="ko-KR" sz="1600" dirty="0">
              <a:solidFill>
                <a:schemeClr val="tx1"/>
              </a:solidFill>
            </a:endParaRPr>
          </a:p>
          <a:p>
            <a:pPr marL="114300" indent="0" algn="just"/>
            <a:r>
              <a:rPr lang="en-US" altLang="ko-KR" sz="1600" dirty="0">
                <a:solidFill>
                  <a:schemeClr val="tx1"/>
                </a:solidFill>
              </a:rPr>
              <a:t>-&gt; 4-gram LM</a:t>
            </a:r>
            <a:r>
              <a:rPr lang="ko-KR" altLang="en-US" sz="1600" dirty="0">
                <a:solidFill>
                  <a:schemeClr val="tx1"/>
                </a:solidFill>
              </a:rPr>
              <a:t>을 학습시킨다면</a:t>
            </a:r>
            <a:r>
              <a:rPr lang="en-US" altLang="ko-KR" sz="1600" dirty="0">
                <a:solidFill>
                  <a:schemeClr val="tx1"/>
                </a:solidFill>
              </a:rPr>
              <a:t>?</a:t>
            </a:r>
          </a:p>
          <a:p>
            <a:pPr marL="400050" indent="-285750" algn="just">
              <a:buFont typeface="Wingdings" panose="05000000000000000000" pitchFamily="2" charset="2"/>
              <a:buChar char="è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400050" indent="-285750" algn="just">
              <a:buFont typeface="Wingdings" panose="05000000000000000000" pitchFamily="2" charset="2"/>
              <a:buChar char="è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400050" indent="-285750" algn="just">
              <a:buFont typeface="Wingdings" panose="05000000000000000000" pitchFamily="2" charset="2"/>
              <a:buChar char="è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400050" indent="-285750" algn="just">
              <a:buFont typeface="Wingdings" panose="05000000000000000000" pitchFamily="2" charset="2"/>
              <a:buChar char="è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400050" indent="-285750" algn="just">
              <a:buFont typeface="Wingdings" panose="05000000000000000000" pitchFamily="2" charset="2"/>
              <a:buChar char="è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400050" indent="-285750" algn="just">
              <a:buFont typeface="Wingdings" panose="05000000000000000000" pitchFamily="2" charset="2"/>
              <a:buChar char="è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400050" indent="-285750" algn="just">
              <a:buFont typeface="Wingdings" panose="05000000000000000000" pitchFamily="2" charset="2"/>
              <a:buChar char="è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400050" indent="-285750" algn="just">
              <a:buFont typeface="Wingdings" panose="05000000000000000000" pitchFamily="2" charset="2"/>
              <a:buChar char="è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400050" indent="-285750" algn="just">
              <a:buFont typeface="Wingdings" panose="05000000000000000000" pitchFamily="2" charset="2"/>
              <a:buChar char="è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114300" indent="0" algn="just"/>
            <a:r>
              <a:rPr lang="en-US" altLang="ko-KR" sz="1600" dirty="0">
                <a:solidFill>
                  <a:schemeClr val="tx1"/>
                </a:solidFill>
              </a:rPr>
              <a:t>-&gt; ‘proctor’</a:t>
            </a:r>
            <a:r>
              <a:rPr lang="ko-KR" altLang="en-US" sz="1600" dirty="0">
                <a:solidFill>
                  <a:schemeClr val="tx1"/>
                </a:solidFill>
              </a:rPr>
              <a:t>라는 맥락을 무시하므로 예측 성능이 떨어짐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400050" indent="-285750" algn="just">
              <a:buFont typeface="Wingdings" panose="05000000000000000000" pitchFamily="2" charset="2"/>
              <a:buChar char="è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114300" indent="0" algn="just"/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9352B5-E8C7-0BB2-1EF6-644545BA48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2739" y="2304023"/>
            <a:ext cx="4618120" cy="11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14586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</TotalTime>
  <Words>1065</Words>
  <Application>Microsoft Office PowerPoint</Application>
  <PresentationFormat>화면 슬라이드 쇼(16:9)</PresentationFormat>
  <Paragraphs>265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나눔고딕</vt:lpstr>
      <vt:lpstr>맑은 고딕</vt:lpstr>
      <vt:lpstr>Arial</vt:lpstr>
      <vt:lpstr>Wingdings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조효원</dc:creator>
  <cp:lastModifiedBy>민지 조</cp:lastModifiedBy>
  <cp:revision>76</cp:revision>
  <dcterms:modified xsi:type="dcterms:W3CDTF">2024-11-12T10:49:32Z</dcterms:modified>
</cp:coreProperties>
</file>