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71" r:id="rId7"/>
    <p:sldId id="267" r:id="rId8"/>
    <p:sldId id="272" r:id="rId9"/>
    <p:sldId id="268" r:id="rId10"/>
    <p:sldId id="273" r:id="rId11"/>
    <p:sldId id="274" r:id="rId12"/>
    <p:sldId id="275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F0F2FA"/>
    <a:srgbClr val="E5E9F7"/>
    <a:srgbClr val="C3CDEB"/>
    <a:srgbClr val="F8BADA"/>
    <a:srgbClr val="BBF7C6"/>
    <a:srgbClr val="F8FFB3"/>
    <a:srgbClr val="140F33"/>
    <a:srgbClr val="090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66343" autoAdjust="0"/>
  </p:normalViewPr>
  <p:slideViewPr>
    <p:cSldViewPr snapToGrid="0">
      <p:cViewPr>
        <p:scale>
          <a:sx n="75" d="100"/>
          <a:sy n="75" d="100"/>
        </p:scale>
        <p:origin x="96" y="4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A482C3E-BD45-1674-4611-AFED77C7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5951A1A-0989-0014-623C-6AD74A4AE9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E8CE175-BA9A-80BC-2671-91FAAFAD5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인간의 언어를 분류할 때</a:t>
            </a:r>
            <a:r>
              <a:rPr lang="en-US" altLang="ko-KR" dirty="0"/>
              <a:t>, </a:t>
            </a:r>
            <a:r>
              <a:rPr lang="ko-KR" altLang="en-US" dirty="0"/>
              <a:t>말뭉치의 문맥을 파악하고 해석하는 데 있어 고유 명사나 인명을 파악하는 것이 중요함</a:t>
            </a:r>
            <a:r>
              <a:rPr lang="en-US" altLang="ko-KR" dirty="0"/>
              <a:t>. </a:t>
            </a:r>
            <a:r>
              <a:rPr lang="ko-KR" altLang="en-US" dirty="0"/>
              <a:t>이를 위해서 사용되는 것이 </a:t>
            </a:r>
            <a:r>
              <a:rPr lang="en-US" altLang="ko-KR" dirty="0"/>
              <a:t>NER(</a:t>
            </a: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r>
              <a:rPr lang="en-US" altLang="ko-KR" dirty="0"/>
              <a:t>, Named Entity Recognition)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 따라서 다음으로 </a:t>
            </a:r>
            <a:r>
              <a:rPr lang="en-US" altLang="ko-KR" dirty="0"/>
              <a:t>NER</a:t>
            </a:r>
            <a:r>
              <a:rPr lang="ko-KR" altLang="en-US" dirty="0"/>
              <a:t> 신경망이 작동하는 로직에 대해 학습했음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 대부분의 신경망들 처럼</a:t>
            </a:r>
            <a:r>
              <a:rPr lang="en-US" altLang="ko-KR" dirty="0"/>
              <a:t>, NER</a:t>
            </a:r>
            <a:r>
              <a:rPr lang="ko-KR" altLang="en-US" dirty="0"/>
              <a:t>도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사용하므로 </a:t>
            </a:r>
            <a:r>
              <a:rPr lang="en-US" altLang="ko-KR" dirty="0"/>
              <a:t>chain rule</a:t>
            </a:r>
            <a:r>
              <a:rPr lang="ko-KR" altLang="en-US" dirty="0"/>
              <a:t>을 이용해 행렬의 미분 값을 구하는 방법을 함께 학습했음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- 3</a:t>
            </a:r>
            <a:r>
              <a:rPr lang="ko-KR" altLang="en-US" dirty="0"/>
              <a:t>강은 전체적으로 추후에 학습할 </a:t>
            </a:r>
            <a:r>
              <a:rPr lang="en-US" altLang="ko-KR" dirty="0"/>
              <a:t>NLP </a:t>
            </a:r>
            <a:r>
              <a:rPr lang="ko-KR" altLang="en-US" dirty="0"/>
              <a:t>모델을 이해하기 위한 전단계로써 신경망에 대한 기초를 학습할 수 있는 내용이었음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44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194D9B4-6E61-DD84-FBCF-C4DCE577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A8AF002-C015-A681-425E-968D24F23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B2FC799-7AE8-3B7A-FC07-4E834D4A9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4</a:t>
            </a:r>
            <a:r>
              <a:rPr lang="ko-KR" altLang="en-US" dirty="0"/>
              <a:t>강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- 3</a:t>
            </a:r>
            <a:r>
              <a:rPr lang="ko-KR" altLang="en-US" dirty="0"/>
              <a:t>강에 이어 </a:t>
            </a:r>
            <a:r>
              <a:rPr lang="en-US" altLang="ko-KR" dirty="0"/>
              <a:t>chain rule</a:t>
            </a:r>
            <a:r>
              <a:rPr lang="ko-KR" altLang="en-US" dirty="0"/>
              <a:t>를 이용해 </a:t>
            </a:r>
            <a:r>
              <a:rPr lang="en-US" altLang="ko-KR" dirty="0"/>
              <a:t>gradient</a:t>
            </a:r>
            <a:r>
              <a:rPr lang="ko-KR" altLang="en-US" dirty="0"/>
              <a:t>를 계산하는 법</a:t>
            </a:r>
            <a:r>
              <a:rPr lang="en-US" altLang="ko-KR" dirty="0"/>
              <a:t>, </a:t>
            </a:r>
            <a:r>
              <a:rPr lang="ko-KR" altLang="en-US" dirty="0"/>
              <a:t>연산 그래프를 사용한 효율적인 </a:t>
            </a:r>
            <a:r>
              <a:rPr lang="ko-KR" altLang="en-US" dirty="0" err="1"/>
              <a:t>역전파</a:t>
            </a:r>
            <a:r>
              <a:rPr lang="ko-KR" altLang="en-US" dirty="0"/>
              <a:t> 수행 방안 등 </a:t>
            </a:r>
            <a:r>
              <a:rPr lang="en-US" altLang="ko-KR" dirty="0"/>
              <a:t>neural network</a:t>
            </a:r>
            <a:r>
              <a:rPr lang="ko-KR" altLang="en-US" dirty="0"/>
              <a:t>의 학습 과정에서 사용되는 핵심적인 수학 기법과 이론을 공부함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딥 러닝에서 순방향 전파와 역전파의 자세한 과정을 잘 알아 두어야 기울기 소실과 같은 문제를 해결할 수 있고</a:t>
            </a:r>
            <a:r>
              <a:rPr lang="en-US" altLang="ko-KR" dirty="0"/>
              <a:t> </a:t>
            </a:r>
            <a:r>
              <a:rPr lang="ko-KR" altLang="en-US" dirty="0"/>
              <a:t>디버깅이 용이해지기 때문에</a:t>
            </a:r>
            <a:r>
              <a:rPr lang="en-US" altLang="ko-KR" dirty="0"/>
              <a:t>, </a:t>
            </a:r>
            <a:r>
              <a:rPr lang="ko-KR" altLang="en-US" dirty="0"/>
              <a:t>이 내용에 대한 심층적인 학습이 이루어졌음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마지막으로 딥 러닝에서 중요한 키워드 </a:t>
            </a:r>
            <a:r>
              <a:rPr lang="en-US" altLang="ko-KR" dirty="0"/>
              <a:t>6</a:t>
            </a:r>
            <a:r>
              <a:rPr lang="ko-KR" altLang="en-US" dirty="0"/>
              <a:t>가지인 정규화</a:t>
            </a:r>
            <a:r>
              <a:rPr lang="en-US" altLang="ko-KR" dirty="0"/>
              <a:t>, </a:t>
            </a:r>
            <a:r>
              <a:rPr lang="ko-KR" altLang="en-US" dirty="0"/>
              <a:t>벡터화</a:t>
            </a:r>
            <a:r>
              <a:rPr lang="en-US" altLang="ko-KR" dirty="0"/>
              <a:t>, </a:t>
            </a:r>
            <a:r>
              <a:rPr lang="ko-KR" altLang="en-US" dirty="0"/>
              <a:t>비선형성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, learning rate</a:t>
            </a:r>
            <a:r>
              <a:rPr lang="ko-KR" altLang="en-US" dirty="0"/>
              <a:t>의 개념을 짚어보면서 모델 학습의 성능 및 효율 향상에 필요한 기술을 익혔음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42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D7B2B6E-395F-F48D-C844-572293B9E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3615B46-137F-D7DF-7B6A-6CA79E708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F8FBC30-AB56-8BD4-F36C-DFABD3890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5</a:t>
            </a:r>
            <a:r>
              <a:rPr lang="ko-KR" altLang="en-US" dirty="0"/>
              <a:t>강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- 4</a:t>
            </a:r>
            <a:r>
              <a:rPr lang="ko-KR" altLang="en-US" dirty="0"/>
              <a:t>강까지는 모델에 단어의 의미를 전달하는 </a:t>
            </a:r>
            <a:r>
              <a:rPr lang="en-US" altLang="ko-KR" dirty="0"/>
              <a:t>Word Vector </a:t>
            </a:r>
            <a:r>
              <a:rPr lang="ko-KR" altLang="en-US" dirty="0"/>
              <a:t>방법과 신경망 구조 이론 등</a:t>
            </a:r>
            <a:r>
              <a:rPr lang="en-US" altLang="ko-KR" dirty="0"/>
              <a:t>,</a:t>
            </a:r>
            <a:r>
              <a:rPr lang="ko-KR" altLang="en-US" dirty="0"/>
              <a:t> 자연어 처리 학습의 기반이 되는 내용을 학습했음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- 5</a:t>
            </a:r>
            <a:r>
              <a:rPr lang="ko-KR" altLang="en-US" dirty="0"/>
              <a:t>강은 인간 언어의 구문 및 문장 구조를 분석하는 방법에 대한 내용임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방법에는 두 가지가 있는데</a:t>
            </a:r>
            <a:r>
              <a:rPr lang="en-US" altLang="ko-KR" dirty="0"/>
              <a:t>, NLP</a:t>
            </a:r>
            <a:r>
              <a:rPr lang="ko-KR" altLang="en-US" dirty="0"/>
              <a:t>에서는 </a:t>
            </a:r>
            <a:r>
              <a:rPr lang="en-US" altLang="ko-KR" dirty="0"/>
              <a:t>Dependency Structure</a:t>
            </a:r>
            <a:r>
              <a:rPr lang="ko-KR" altLang="en-US" dirty="0"/>
              <a:t>를 이용해 문장의 구조를 분석함</a:t>
            </a:r>
            <a:r>
              <a:rPr lang="en-US" altLang="ko-KR" dirty="0"/>
              <a:t>. </a:t>
            </a:r>
            <a:r>
              <a:rPr lang="ko-KR" altLang="en-US" dirty="0"/>
              <a:t>이는 단어 간의 의존 관계로 문장의 구조를 분석하는 방법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하지만 자연 언어에서 의존성을 분석할 때 전치사구 부착 모호성</a:t>
            </a:r>
            <a:r>
              <a:rPr lang="en-US" altLang="ko-KR" dirty="0"/>
              <a:t>, </a:t>
            </a:r>
            <a:r>
              <a:rPr lang="ko-KR" altLang="en-US" dirty="0"/>
              <a:t>형용사 수식 모호성 등 여러 가지 모호성이 존재함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Scientists count whales from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68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7E7C47-B6BC-769A-2651-79242C1B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2E51770-0DA3-1EEE-ADEB-9488096BB6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3DE4DE2-A114-86C8-E6F5-2C3CDB485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모호성을 해결하기 위해 범용적인 문법을 둘 필요가 있음</a:t>
            </a:r>
            <a:r>
              <a:rPr lang="en-US" altLang="ko-KR" dirty="0"/>
              <a:t>. </a:t>
            </a:r>
            <a:r>
              <a:rPr lang="ko-KR" altLang="en-US" dirty="0"/>
              <a:t>따라서 존재하는 것이 트리 뱅크로</a:t>
            </a:r>
            <a:r>
              <a:rPr lang="en-US" altLang="ko-KR" dirty="0"/>
              <a:t>, </a:t>
            </a:r>
            <a:r>
              <a:rPr lang="ko-KR" altLang="en-US" dirty="0"/>
              <a:t>트리 뱅크는 다양한 인간 언어에서 구문 분석 학습에 사용할 수 있는 의존성 설명 시스템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 트리 뱅크가 있으면 모호한 문장도 올바른 구조로 분석할 수 있음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다음으로</a:t>
            </a:r>
            <a:r>
              <a:rPr lang="en-US" altLang="ko-KR" dirty="0"/>
              <a:t> </a:t>
            </a:r>
            <a:r>
              <a:rPr lang="ko-KR" altLang="en-US" dirty="0"/>
              <a:t>종속성 </a:t>
            </a:r>
            <a:r>
              <a:rPr lang="ko-KR" altLang="en-US" dirty="0" err="1"/>
              <a:t>파서를</a:t>
            </a:r>
            <a:r>
              <a:rPr lang="ko-KR" altLang="en-US" dirty="0"/>
              <a:t> 학습했음</a:t>
            </a:r>
            <a:r>
              <a:rPr lang="en-US" altLang="ko-KR" dirty="0"/>
              <a:t>. </a:t>
            </a:r>
            <a:r>
              <a:rPr lang="ko-KR" altLang="en-US" dirty="0"/>
              <a:t>이는 트리 뱅크를 바탕으로 문장 구조를 분석하는 학습 모델임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717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스탠포드 대학 </a:t>
            </a:r>
            <a:r>
              <a:rPr lang="en-US" dirty="0"/>
              <a:t>CS224N</a:t>
            </a:r>
            <a:r>
              <a:rPr lang="ko-KR" altLang="en-US" dirty="0"/>
              <a:t>은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자연어 처리 분야에서 유명한 강의로</a:t>
            </a:r>
            <a:r>
              <a:rPr lang="en-US" altLang="ko-KR" dirty="0"/>
              <a:t>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딥러닝 기술을 중심으로 한 </a:t>
            </a:r>
            <a:r>
              <a:rPr lang="en-US" altLang="ko-KR" dirty="0"/>
              <a:t>NLP </a:t>
            </a:r>
            <a:r>
              <a:rPr lang="ko-KR" altLang="en-US" dirty="0"/>
              <a:t>이론과 실습을 포괄적으로 제공함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워드 </a:t>
            </a:r>
            <a:r>
              <a:rPr lang="ko-KR" altLang="en-US" dirty="0" err="1"/>
              <a:t>임베딩에서</a:t>
            </a:r>
            <a:r>
              <a:rPr lang="ko-KR" altLang="en-US" dirty="0"/>
              <a:t> 시작해서 자연어 처리에 활용되는 신경망 모델과 이에 필요한 메커니즘 등을 다룸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43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182E56-EDDD-D1AA-523E-FDBC5255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2974364-87C5-A4BE-96A9-544E9E3EB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1E981EF-7619-B13F-4678-9AC1C7D64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매주 화요일 세션이 끝난 직후</a:t>
            </a:r>
            <a:r>
              <a:rPr lang="en-US" altLang="ko-KR" dirty="0"/>
              <a:t>,</a:t>
            </a:r>
            <a:r>
              <a:rPr lang="ko-KR" altLang="en-US" dirty="0"/>
              <a:t> 대면 혹은 </a:t>
            </a:r>
            <a:r>
              <a:rPr lang="ko-KR" altLang="en-US" dirty="0" err="1"/>
              <a:t>디스코드를</a:t>
            </a:r>
            <a:r>
              <a:rPr lang="ko-KR" altLang="en-US" dirty="0"/>
              <a:t> 이용한 </a:t>
            </a:r>
            <a:r>
              <a:rPr lang="ko-KR" altLang="en-US" dirty="0" err="1"/>
              <a:t>비대면</a:t>
            </a:r>
            <a:r>
              <a:rPr lang="ko-KR" altLang="en-US" dirty="0"/>
              <a:t> 스터디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주에 한 </a:t>
            </a:r>
            <a:r>
              <a:rPr lang="ko-KR" altLang="en-US" dirty="0" err="1"/>
              <a:t>강의씩</a:t>
            </a:r>
            <a:r>
              <a:rPr lang="ko-KR" altLang="en-US" dirty="0"/>
              <a:t> 각자 수강한 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돌아가면서 해당 주의 강의 내용을 한 명씩 발표하는 식으로 스터디를 진행하고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현재까지 수강한 내용은 </a:t>
            </a:r>
            <a:r>
              <a:rPr lang="en-US" altLang="ko-KR" dirty="0"/>
              <a:t>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07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72B8225-4447-4D96-B38D-3D7CEF44C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B0D3EC5-FA38-0A57-3FC6-9E8A94991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7E928D9-E8FF-0F6A-0632-25440DB06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강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NLP </a:t>
            </a:r>
            <a:r>
              <a:rPr lang="ko-KR" altLang="en-US" dirty="0"/>
              <a:t>목적</a:t>
            </a:r>
            <a:r>
              <a:rPr lang="en-US" altLang="ko-KR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인간 언어 시스템에서 사람들은 서로 말의 의미를 이해하기 위해 확률적인 추론을 수행함</a:t>
            </a:r>
            <a:r>
              <a:rPr lang="en-US" altLang="ko-KR" dirty="0"/>
              <a:t>. </a:t>
            </a:r>
            <a:r>
              <a:rPr lang="ko-KR" altLang="en-US" dirty="0"/>
              <a:t>인간의 언어를 다루는 </a:t>
            </a:r>
            <a:r>
              <a:rPr lang="en-US" altLang="ko-KR" dirty="0"/>
              <a:t>NLP</a:t>
            </a:r>
            <a:r>
              <a:rPr lang="ko-KR" altLang="en-US" dirty="0"/>
              <a:t>의 목표는 인간처럼 언어의 의미를 추론할 수 있는 컴퓨터를 구축하는 방법을 찾는 것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따라서 강의 </a:t>
            </a:r>
            <a:r>
              <a:rPr lang="en-US" altLang="ko-KR" dirty="0"/>
              <a:t>1</a:t>
            </a:r>
            <a:r>
              <a:rPr lang="ko-KR" altLang="en-US" dirty="0"/>
              <a:t>강은 컴퓨터에게 단어의 의미를 전달하는 방법의 소개로 시작하며 </a:t>
            </a:r>
            <a:r>
              <a:rPr lang="en-US" altLang="ko-KR" dirty="0"/>
              <a:t>Word vector</a:t>
            </a:r>
            <a:r>
              <a:rPr lang="ko-KR" altLang="en-US" dirty="0"/>
              <a:t>의 개념을 제시함</a:t>
            </a:r>
            <a:r>
              <a:rPr lang="en-US" altLang="ko-KR" dirty="0"/>
              <a:t>. </a:t>
            </a:r>
            <a:r>
              <a:rPr lang="ko-KR" altLang="en-US" dirty="0"/>
              <a:t>워드 벡터는 단어 간의 유사도를 벡터 그 자체로 인코딩해 </a:t>
            </a:r>
            <a:r>
              <a:rPr lang="en-US" altLang="ko-KR" dirty="0"/>
              <a:t>dense</a:t>
            </a:r>
            <a:r>
              <a:rPr lang="ko-KR" altLang="en-US" dirty="0"/>
              <a:t>한 벡터 형식으로 단어의 의미를 표현하는 방법</a:t>
            </a:r>
            <a:r>
              <a:rPr lang="en-US" altLang="ko-KR" dirty="0"/>
              <a:t>. </a:t>
            </a:r>
            <a:r>
              <a:rPr lang="ko-KR" altLang="en-US" dirty="0"/>
              <a:t>워드 </a:t>
            </a:r>
            <a:r>
              <a:rPr lang="ko-KR" altLang="en-US" dirty="0" err="1"/>
              <a:t>임베딩이라고도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57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1EC3971-0FC6-445D-F71F-C6986706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5D0A5E8-1523-1EE2-CED8-2FD87A8719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025A6C4-A63A-9494-9FE9-C30DFC5C6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다음으로 워드 벡터를 학습하기 위한 프레임워크인 </a:t>
            </a:r>
            <a:r>
              <a:rPr lang="en-US" altLang="ko-KR" dirty="0"/>
              <a:t>Word2Vec</a:t>
            </a:r>
            <a:r>
              <a:rPr lang="ko-KR" altLang="en-US" dirty="0"/>
              <a:t>을 소개함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- 1</a:t>
            </a:r>
            <a:r>
              <a:rPr lang="ko-KR" altLang="en-US" dirty="0"/>
              <a:t>강의 전반적인 내용은 이 </a:t>
            </a:r>
            <a:r>
              <a:rPr lang="en-US" altLang="ko-KR" dirty="0"/>
              <a:t>Word2Vec</a:t>
            </a:r>
            <a:r>
              <a:rPr lang="ko-KR" altLang="en-US" dirty="0"/>
              <a:t> 학습에 사용되는 목적 함수와 최적화 등</a:t>
            </a:r>
            <a:r>
              <a:rPr lang="en-US" altLang="ko-KR" dirty="0"/>
              <a:t> </a:t>
            </a:r>
            <a:r>
              <a:rPr lang="ko-KR" altLang="en-US" dirty="0"/>
              <a:t>기술적인 메커니즘에 대한 설명이었음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71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808CA04-6EBD-4ACA-627A-560792CFD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8E8501C-E68F-1CA1-3068-D667704C6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62457AA-9D59-DEFB-183B-E18B84477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강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- 2</a:t>
            </a:r>
            <a:r>
              <a:rPr lang="ko-KR" altLang="en-US" dirty="0"/>
              <a:t>강은 </a:t>
            </a:r>
            <a:r>
              <a:rPr lang="en-US" altLang="ko-KR" dirty="0"/>
              <a:t>1</a:t>
            </a:r>
            <a:r>
              <a:rPr lang="ko-KR" altLang="en-US" dirty="0"/>
              <a:t>강에 이어 </a:t>
            </a:r>
            <a:r>
              <a:rPr lang="en-US" altLang="ko-KR" dirty="0"/>
              <a:t>Word2Vec</a:t>
            </a:r>
            <a:r>
              <a:rPr lang="ko-KR" altLang="en-US" dirty="0"/>
              <a:t>의 최적화 방법으로 강의를 시작해서</a:t>
            </a:r>
            <a:r>
              <a:rPr lang="en-US" altLang="ko-KR" dirty="0"/>
              <a:t>,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Word2Vec</a:t>
            </a:r>
            <a:r>
              <a:rPr lang="ko-KR" altLang="en-US" dirty="0"/>
              <a:t>에 단어의 출현 빈도수와 같은 통계 정보를 추가한 방법인 </a:t>
            </a:r>
            <a:r>
              <a:rPr lang="en-US" altLang="ko-KR" dirty="0"/>
              <a:t>co-occurrence matrix</a:t>
            </a:r>
            <a:r>
              <a:rPr lang="ko-KR" altLang="en-US" dirty="0"/>
              <a:t>에 대해서 학습함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Word2Vec</a:t>
            </a:r>
            <a:r>
              <a:rPr lang="ko-KR" altLang="en-US" dirty="0"/>
              <a:t>과 같이 통계 정보를 반영하지 않는 </a:t>
            </a:r>
            <a:r>
              <a:rPr lang="en-US" altLang="ko-KR" dirty="0"/>
              <a:t>direct</a:t>
            </a:r>
            <a:r>
              <a:rPr lang="ko-KR" altLang="en-US" dirty="0"/>
              <a:t>한 예측 방법은 통계 정보를 사용하지 못한다는 단점이 있지만 성능이 뛰어나며 유사도 외에 복잡한 패턴 파악이 가능하다는 장점이 있었고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 통계 정보를 반영하는 </a:t>
            </a:r>
            <a:r>
              <a:rPr lang="en-US" altLang="ko-KR" dirty="0"/>
              <a:t>co-occurrence matrix </a:t>
            </a:r>
            <a:r>
              <a:rPr lang="ko-KR" altLang="en-US" dirty="0"/>
              <a:t>방법은 통계 정보를 활용해 효율적인 정보를 얻을 수 있다는 장점이 있지만</a:t>
            </a:r>
            <a:r>
              <a:rPr lang="en-US" altLang="ko-KR" dirty="0"/>
              <a:t>, </a:t>
            </a:r>
            <a:r>
              <a:rPr lang="ko-KR" altLang="en-US" dirty="0"/>
              <a:t>다양한 패턴은 파악할 수 없다는 단점이 있었음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7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DF825B0-7159-2B9A-690A-056BD0531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5E85E44-2C01-B307-586A-71449F50D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D2C8AF0-3CA0-D821-111A-D712C62AF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이 두 방법을 결합해 단점을 보완하고 장점을 살린 </a:t>
            </a:r>
            <a:r>
              <a:rPr lang="en-US" altLang="ko-KR" dirty="0" err="1"/>
              <a:t>GloVe</a:t>
            </a:r>
            <a:r>
              <a:rPr lang="en-US" altLang="ko-KR" dirty="0"/>
              <a:t> </a:t>
            </a:r>
            <a:r>
              <a:rPr lang="ko-KR" altLang="en-US" dirty="0"/>
              <a:t>학습 모델이 있음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 err="1"/>
              <a:t>GloVe</a:t>
            </a:r>
            <a:r>
              <a:rPr lang="ko-KR" altLang="en-US" dirty="0"/>
              <a:t>의 목적 함수 계산 등 수학적인 이론에 대해 학습함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마지막으로 단어 </a:t>
            </a:r>
            <a:r>
              <a:rPr lang="ko-KR" altLang="en-US" dirty="0" err="1"/>
              <a:t>임베딩의</a:t>
            </a:r>
            <a:r>
              <a:rPr lang="ko-KR" altLang="en-US" dirty="0"/>
              <a:t> 성능 평가 방식을 설명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11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5C6D079-4C50-978B-7811-53C51F16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FC4BA10-EDB6-34E8-E788-5652DB607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1DC116B-95C6-9493-9953-7F61F74CD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r>
              <a:rPr lang="ko-KR" altLang="en-US" dirty="0"/>
              <a:t>강 내용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- 3</a:t>
            </a:r>
            <a:r>
              <a:rPr lang="ko-KR" altLang="en-US" dirty="0"/>
              <a:t>강은 분류에 대한 소개로 시작해서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단순히 </a:t>
            </a:r>
            <a:r>
              <a:rPr lang="en-US" altLang="ko-KR" dirty="0" err="1"/>
              <a:t>softmax</a:t>
            </a:r>
            <a:r>
              <a:rPr lang="en-US" altLang="ko-KR" dirty="0"/>
              <a:t> / logistic regression</a:t>
            </a:r>
            <a:r>
              <a:rPr lang="ko-KR" altLang="en-US" dirty="0"/>
              <a:t>을 통해 클래스를 분류하는 선형 분류기의 문제점을 찾은</a:t>
            </a:r>
            <a:r>
              <a:rPr lang="en-US" altLang="ko-KR" dirty="0"/>
              <a:t> </a:t>
            </a:r>
            <a:r>
              <a:rPr lang="ko-KR" altLang="en-US" dirty="0"/>
              <a:t>뒤</a:t>
            </a:r>
            <a:r>
              <a:rPr lang="en-US" altLang="ko-KR" dirty="0"/>
              <a:t>,</a:t>
            </a:r>
            <a:r>
              <a:rPr lang="ko-KR" altLang="en-US" dirty="0"/>
              <a:t> 분류 모델에 비선형성을 추가해 성능을 개선한 신경망</a:t>
            </a:r>
            <a:r>
              <a:rPr lang="en-US" altLang="ko-KR" dirty="0"/>
              <a:t>(neural network)</a:t>
            </a:r>
            <a:r>
              <a:rPr lang="ko-KR" altLang="en-US" dirty="0"/>
              <a:t> 모델에 대해 자세하게 학습함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신경망의 활성화 함수에 비선형성을 추가하면 모델이 단순한 선형 문제를 넘어 더 복잡한 패턴을 학습할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 CS224N Team1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11.05</a:t>
            </a: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나상현</a:t>
            </a:r>
            <a:endParaRPr sz="11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E1966C-9227-FD92-A689-78ABB2A0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1DCB24D-5D8E-AF0B-F85D-53AE6A45772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01EA941-4764-FF65-D175-71F2018EC22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477D43D-4FB4-C075-D5DD-6D187DC753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65528F3-15BC-D5D6-E53E-480C882EED1F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Neural Networks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0FE7F-A074-0116-4DED-E19252764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25" y="1101682"/>
            <a:ext cx="5197475" cy="1640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591B85-41E6-CC42-67F6-9A6677A89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325" y="3220520"/>
            <a:ext cx="4651375" cy="1457894"/>
          </a:xfrm>
          <a:prstGeom prst="rect">
            <a:avLst/>
          </a:prstGeom>
        </p:spPr>
      </p:pic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082950F2-CB4B-EAA3-9302-38CB5FCD3869}"/>
              </a:ext>
            </a:extLst>
          </p:cNvPr>
          <p:cNvSpPr txBox="1"/>
          <p:nvPr/>
        </p:nvSpPr>
        <p:spPr>
          <a:xfrm>
            <a:off x="5877652" y="3949467"/>
            <a:ext cx="12830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Chain Rule</a:t>
            </a: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80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212C03D-4703-ECCB-F706-4E4ED97F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B79DB-EE90-43A0-4D5F-BD8AF801B060}"/>
              </a:ext>
            </a:extLst>
          </p:cNvPr>
          <p:cNvSpPr/>
          <p:nvPr/>
        </p:nvSpPr>
        <p:spPr>
          <a:xfrm>
            <a:off x="5214756" y="3005977"/>
            <a:ext cx="3624759" cy="1921622"/>
          </a:xfrm>
          <a:prstGeom prst="rect">
            <a:avLst/>
          </a:prstGeom>
          <a:solidFill>
            <a:srgbClr val="F0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A7E60-5D83-048F-84C8-99A25129253B}"/>
              </a:ext>
            </a:extLst>
          </p:cNvPr>
          <p:cNvSpPr/>
          <p:nvPr/>
        </p:nvSpPr>
        <p:spPr>
          <a:xfrm>
            <a:off x="5214757" y="1082831"/>
            <a:ext cx="3624759" cy="1794005"/>
          </a:xfrm>
          <a:prstGeom prst="rect">
            <a:avLst/>
          </a:prstGeom>
          <a:solidFill>
            <a:srgbClr val="F0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39343-3101-6D70-1321-F2C0D08780FC}"/>
              </a:ext>
            </a:extLst>
          </p:cNvPr>
          <p:cNvSpPr/>
          <p:nvPr/>
        </p:nvSpPr>
        <p:spPr>
          <a:xfrm>
            <a:off x="1442540" y="1080950"/>
            <a:ext cx="3624759" cy="3846649"/>
          </a:xfrm>
          <a:prstGeom prst="rect">
            <a:avLst/>
          </a:prstGeom>
          <a:solidFill>
            <a:srgbClr val="F0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324D5-F89E-34A5-324A-3B5091ED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63" y="2999430"/>
            <a:ext cx="2777761" cy="1575880"/>
          </a:xfrm>
          <a:prstGeom prst="rect">
            <a:avLst/>
          </a:prstGeom>
        </p:spPr>
      </p:pic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F3470F9-E523-EC84-2110-435F0EA5E7C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5B41509-841E-974F-02F3-17CF0F96418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E100A19-1ACC-9B21-CBAF-DCE2D815F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D8788EC3-BC95-2243-13C1-AA375B1B9E21}"/>
              </a:ext>
            </a:extLst>
          </p:cNvPr>
          <p:cNvSpPr txBox="1"/>
          <p:nvPr/>
        </p:nvSpPr>
        <p:spPr>
          <a:xfrm>
            <a:off x="1370874" y="306875"/>
            <a:ext cx="64523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Backpropagation &amp; Computation Graphs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33AC7-0432-AC0D-C68C-2DB1F59AF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919" y="1623215"/>
            <a:ext cx="1787160" cy="19169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A62B9A-F244-A05F-E9A6-DE947A561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11" y="1698913"/>
            <a:ext cx="3322442" cy="1001162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3278E06F-C5CF-9807-9CAE-B5682CDAECC3}"/>
              </a:ext>
            </a:extLst>
          </p:cNvPr>
          <p:cNvSpPr txBox="1"/>
          <p:nvPr/>
        </p:nvSpPr>
        <p:spPr>
          <a:xfrm>
            <a:off x="1480653" y="1095531"/>
            <a:ext cx="3886167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신경망에서 행렬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 방법</a:t>
            </a: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E678E40-77E0-2696-DABC-97324FE3C98D}"/>
              </a:ext>
            </a:extLst>
          </p:cNvPr>
          <p:cNvSpPr txBox="1"/>
          <p:nvPr/>
        </p:nvSpPr>
        <p:spPr>
          <a:xfrm>
            <a:off x="5328739" y="1095530"/>
            <a:ext cx="3322442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 그래프를 이용한 </a:t>
            </a:r>
            <a:r>
              <a:rPr lang="ko-KR" altLang="en-US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093CE7-68B7-6F18-77E8-8B28C205C7E8}"/>
              </a:ext>
            </a:extLst>
          </p:cNvPr>
          <p:cNvGrpSpPr/>
          <p:nvPr/>
        </p:nvGrpSpPr>
        <p:grpSpPr>
          <a:xfrm>
            <a:off x="5495213" y="3601887"/>
            <a:ext cx="3155968" cy="1154132"/>
            <a:chOff x="5439315" y="3570507"/>
            <a:chExt cx="3155968" cy="1154132"/>
          </a:xfrm>
        </p:grpSpPr>
        <p:sp>
          <p:nvSpPr>
            <p:cNvPr id="8" name="Google Shape;67;p14">
              <a:extLst>
                <a:ext uri="{FF2B5EF4-FFF2-40B4-BE49-F238E27FC236}">
                  <a16:creationId xmlns:a16="http://schemas.microsoft.com/office/drawing/2014/main" id="{5BD88D01-8E7C-3354-5ACD-A227BEE0799D}"/>
                </a:ext>
              </a:extLst>
            </p:cNvPr>
            <p:cNvSpPr txBox="1"/>
            <p:nvPr/>
          </p:nvSpPr>
          <p:spPr>
            <a:xfrm>
              <a:off x="5439315" y="3570507"/>
              <a:ext cx="1661223" cy="1154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Regularization</a:t>
              </a:r>
              <a:endPara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Non-linearities</a:t>
              </a: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Optimization</a:t>
              </a:r>
              <a:endPara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6DC107-3210-8D24-4A28-7A29AA8EF33A}"/>
                </a:ext>
              </a:extLst>
            </p:cNvPr>
            <p:cNvSpPr txBox="1"/>
            <p:nvPr/>
          </p:nvSpPr>
          <p:spPr>
            <a:xfrm>
              <a:off x="6977260" y="3593194"/>
              <a:ext cx="1618023" cy="102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Vectorization</a:t>
              </a: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Initialization</a:t>
              </a: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Learning Rate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C1C090-9D1B-CC4C-9CE1-49CB7088DE35}"/>
              </a:ext>
            </a:extLst>
          </p:cNvPr>
          <p:cNvSpPr txBox="1"/>
          <p:nvPr/>
        </p:nvSpPr>
        <p:spPr>
          <a:xfrm>
            <a:off x="5322529" y="3098861"/>
            <a:ext cx="168276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 러닝 기술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0076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8C7A8CB-F45E-C6D6-1962-B4FE59F5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98CF96C-E70A-F76E-EC75-822265411D1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D76D20B-037B-84AC-8861-2E809F8B1F9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0352279-5E87-C973-8914-8F7715CD86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D9F22C-8705-6E98-D6D9-AC6B983EDDBC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Dependency Parsing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45C68397-6235-050C-B28F-6BC84BC0DFB3}"/>
              </a:ext>
            </a:extLst>
          </p:cNvPr>
          <p:cNvSpPr txBox="1"/>
          <p:nvPr/>
        </p:nvSpPr>
        <p:spPr>
          <a:xfrm>
            <a:off x="1465603" y="874118"/>
            <a:ext cx="297424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 구조 파악의 </a:t>
            </a:r>
            <a:r>
              <a:rPr lang="en-US" altLang="ko-KR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4D7DEB91-C8C1-797D-7230-B0E1D7FB013F}"/>
              </a:ext>
            </a:extLst>
          </p:cNvPr>
          <p:cNvSpPr txBox="1"/>
          <p:nvPr/>
        </p:nvSpPr>
        <p:spPr>
          <a:xfrm>
            <a:off x="1518626" y="1326464"/>
            <a:ext cx="44196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Consistency Structure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Dependency Structure</a:t>
            </a:r>
            <a:br>
              <a:rPr 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간 의존 관계로 분석하는 방법</a:t>
            </a:r>
            <a:b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모호성 존재</a:t>
            </a:r>
            <a:endParaRPr lang="en-US" altLang="ko-KR"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BF889C-663A-EB7B-2318-CF0E921CD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75" y="1055550"/>
            <a:ext cx="3162525" cy="11436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2F08E4-6AEC-3C9E-BC34-B7DFDA054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527" y="2571750"/>
            <a:ext cx="3752419" cy="20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6D45205-A248-7646-2A87-91E8E9A7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3B4D619-053E-2F22-AD65-0A63E83D10F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EF203C4-FA53-CE71-DA4A-C796174DE17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E03272D-F398-2244-220E-2A6F4D807F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8EBE820-6470-8DA3-5076-A1CE77E91D38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Dependency Parsing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BE9E902F-4E70-079B-66C7-3E5810DDBAEB}"/>
              </a:ext>
            </a:extLst>
          </p:cNvPr>
          <p:cNvSpPr txBox="1"/>
          <p:nvPr/>
        </p:nvSpPr>
        <p:spPr>
          <a:xfrm>
            <a:off x="4572000" y="845453"/>
            <a:ext cx="12830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Bank</a:t>
            </a: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4F611-A679-51A7-484A-F0FEAF75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97" y="1335424"/>
            <a:ext cx="6955641" cy="13934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18A54-4BA4-4E39-7243-167704AB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784" y="3350888"/>
            <a:ext cx="3175000" cy="1485737"/>
          </a:xfrm>
          <a:prstGeom prst="rect">
            <a:avLst/>
          </a:prstGeom>
        </p:spPr>
      </p:pic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EAA5281A-70F1-A388-7466-42D40730F8DB}"/>
              </a:ext>
            </a:extLst>
          </p:cNvPr>
          <p:cNvSpPr txBox="1"/>
          <p:nvPr/>
        </p:nvSpPr>
        <p:spPr>
          <a:xfrm>
            <a:off x="1735697" y="2852053"/>
            <a:ext cx="21593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Dependency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Parser</a:t>
            </a: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50E2ED-756A-FF14-7657-DC7D6FB5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437" y="3210784"/>
            <a:ext cx="1724025" cy="1514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B11739-EEA0-44EA-C561-838C50C74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75" y="3043358"/>
            <a:ext cx="2793725" cy="16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2: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나상현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황지민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 자료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D8B9D-14A2-14BF-1AAF-5F4EBE42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68" y="896254"/>
            <a:ext cx="5992061" cy="1419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B9EFE-3320-FE34-480A-5E41199F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282" y="2646500"/>
            <a:ext cx="2587834" cy="18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E198336-B36D-5CC3-68B4-1A10EDD3B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5007847-1066-296D-880F-883FD2C729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58D0782-ADA3-42B3-5E79-274C5E31EDC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36C6AC9-93CB-10D4-5C94-85762B4298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D3D416F-230F-1E65-7D77-882305144777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 진행 방법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95899-4E70-ECBC-EF85-253B0230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852" y="1109363"/>
            <a:ext cx="5186308" cy="1535686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9F52B7BE-8976-A8A9-AC2E-25284BAED9F1}"/>
              </a:ext>
            </a:extLst>
          </p:cNvPr>
          <p:cNvSpPr txBox="1"/>
          <p:nvPr/>
        </p:nvSpPr>
        <p:spPr>
          <a:xfrm>
            <a:off x="4150225" y="2835001"/>
            <a:ext cx="459762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Introduction &amp; Word Vectors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2</a:t>
            </a:r>
            <a:r>
              <a:rPr lang="ko-KR" alt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강</a:t>
            </a: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: </a:t>
            </a: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Word Vectors &amp; Word Senses</a:t>
            </a:r>
            <a:endParaRPr lang="en-US" altLang="ko-KR"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3</a:t>
            </a:r>
            <a:r>
              <a:rPr lang="ko-KR" alt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강</a:t>
            </a: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: </a:t>
            </a: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Neural Networks</a:t>
            </a:r>
            <a:endParaRPr lang="en-US" altLang="ko-KR"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4</a:t>
            </a:r>
            <a:r>
              <a:rPr lang="ko-KR" alt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강</a:t>
            </a: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NanumGothic ExtraBold"/>
              </a:rPr>
              <a:t>: </a:t>
            </a: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Backpropagation &amp; Computation Graphs</a:t>
            </a:r>
            <a:endParaRPr lang="en-US" altLang="ko-KR"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16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Dependency Parsing</a:t>
            </a: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0922988D-4A51-5EEC-B8D7-773462066616}"/>
              </a:ext>
            </a:extLst>
          </p:cNvPr>
          <p:cNvSpPr txBox="1"/>
          <p:nvPr/>
        </p:nvSpPr>
        <p:spPr>
          <a:xfrm>
            <a:off x="2524852" y="3480169"/>
            <a:ext cx="12830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현황</a:t>
            </a:r>
            <a:endParaRPr sz="16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BEE54B-03BC-AA6B-1372-5BD9CCF00C47}"/>
              </a:ext>
            </a:extLst>
          </p:cNvPr>
          <p:cNvCxnSpPr/>
          <p:nvPr/>
        </p:nvCxnSpPr>
        <p:spPr>
          <a:xfrm>
            <a:off x="3860800" y="3005437"/>
            <a:ext cx="0" cy="1701800"/>
          </a:xfrm>
          <a:prstGeom prst="line">
            <a:avLst/>
          </a:prstGeom>
          <a:ln w="28575">
            <a:solidFill>
              <a:srgbClr val="1926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8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8D144DA-DD4B-BB6B-C7B4-1499CB285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839B941-033F-616A-DA65-DA85F7986C0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79A3780-5AFA-0270-E48A-0E9E8DDCFCC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34793A2-1A54-57BB-6ADF-955D6EA9CC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42CA01C-1D1F-2AC7-05F1-1A78EF8B6A2B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Introduction &amp; Word Vectors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0182E4-EBE2-6F28-D17E-B2981199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94" y="2276008"/>
            <a:ext cx="2093680" cy="186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8117C4-C429-39EB-C90B-84FA01DF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91" y="1264359"/>
            <a:ext cx="3498757" cy="29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6DFEA-0F0B-A5E4-0C81-4B6D62F3EE62}"/>
              </a:ext>
            </a:extLst>
          </p:cNvPr>
          <p:cNvSpPr/>
          <p:nvPr/>
        </p:nvSpPr>
        <p:spPr>
          <a:xfrm>
            <a:off x="4713495" y="1134091"/>
            <a:ext cx="3784600" cy="3194954"/>
          </a:xfrm>
          <a:prstGeom prst="rect">
            <a:avLst/>
          </a:prstGeom>
          <a:noFill/>
          <a:ln w="6350"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7E66D9F-2393-CF96-3722-DF110AB37E88}"/>
              </a:ext>
            </a:extLst>
          </p:cNvPr>
          <p:cNvSpPr txBox="1"/>
          <p:nvPr/>
        </p:nvSpPr>
        <p:spPr>
          <a:xfrm>
            <a:off x="1635014" y="1213602"/>
            <a:ext cx="262456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 Vector</a:t>
            </a:r>
            <a:b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(Word Embedding)</a:t>
            </a: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ED58F12E-2B12-EA8E-9879-2DA11B55A969}"/>
              </a:ext>
            </a:extLst>
          </p:cNvPr>
          <p:cNvSpPr txBox="1"/>
          <p:nvPr/>
        </p:nvSpPr>
        <p:spPr>
          <a:xfrm>
            <a:off x="4473229" y="4363781"/>
            <a:ext cx="4265131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 Vector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단어 간 유사도 관찰 가능</a:t>
            </a:r>
            <a:endParaRPr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4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59D7B88-E477-EAAC-A482-340CC7513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22C356B-B1E9-FD6B-E28F-572FD5C5199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0262188-3E44-EE0A-8AE4-335200527A7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444DA78-A4D9-2167-5C34-A0486AB88D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592D37E-A982-BDC1-F098-940602337B50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1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Introduction &amp; Word Vectors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AA89E-DE92-AF9A-2F45-DF112177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2126538"/>
            <a:ext cx="6134135" cy="2144875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F067CCDB-B7C6-AE89-8F0D-65FB8ADBA3C2}"/>
              </a:ext>
            </a:extLst>
          </p:cNvPr>
          <p:cNvSpPr txBox="1"/>
          <p:nvPr/>
        </p:nvSpPr>
        <p:spPr>
          <a:xfrm>
            <a:off x="4572000" y="1390557"/>
            <a:ext cx="170195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Word2Vec</a:t>
            </a: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6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8471939-647B-77DD-5C5C-E62AE9FC4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4F51B4A-110A-1D60-80A5-5A2C0D31C95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EA4135F-135B-0E1E-F299-24BEFA085DE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75EFA0E-3A30-0F45-2BB7-31C0784F07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D87B980-8472-2B90-68E6-FA9FE01489D8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2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Word Vectors &amp; Word Senses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A64F7-FD4F-6CC8-31BD-A8B3DFBC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97" t="40847" b="3735"/>
          <a:stretch/>
        </p:blipFill>
        <p:spPr>
          <a:xfrm>
            <a:off x="2894687" y="1356287"/>
            <a:ext cx="4449842" cy="2106750"/>
          </a:xfrm>
          <a:prstGeom prst="rect">
            <a:avLst/>
          </a:prstGeom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01B2E77-417F-FCD0-0DE6-F03CBA2F557E}"/>
              </a:ext>
            </a:extLst>
          </p:cNvPr>
          <p:cNvSpPr txBox="1"/>
          <p:nvPr/>
        </p:nvSpPr>
        <p:spPr>
          <a:xfrm>
            <a:off x="2298700" y="3696886"/>
            <a:ext cx="684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Co-occurrence Matrix: </a:t>
            </a:r>
            <a:r>
              <a:rPr lang="ko-KR" altLang="en-US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단어의 출현 빈도 수 정보를 추가한 방식</a:t>
            </a: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2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1048558-0E17-3AF5-D758-69AC6717A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0E864A-24A3-AEFA-D4EE-F9D9779B206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F2E9FAE-A707-41F1-AB08-54D0B5D3BA9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1D65402-CB7D-AD8D-B099-4DA88FF8FF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C429099-C920-8E03-11D3-5515B41AD9AF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2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Word Vectors &amp; Word Senses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E2C3C-918C-AABA-F1B1-92FDEC3D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785" y="2542049"/>
            <a:ext cx="4359276" cy="2035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16308-096D-F01B-F7FC-5BE58C86A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1726456"/>
            <a:ext cx="2973663" cy="54350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B16B25-37F3-303F-89ED-27B0E81E6FC9}"/>
              </a:ext>
            </a:extLst>
          </p:cNvPr>
          <p:cNvGrpSpPr/>
          <p:nvPr/>
        </p:nvGrpSpPr>
        <p:grpSpPr>
          <a:xfrm>
            <a:off x="5194423" y="900401"/>
            <a:ext cx="3472086" cy="819956"/>
            <a:chOff x="5194423" y="773401"/>
            <a:chExt cx="3472086" cy="81995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A64CCE7-F25F-4623-4780-0C873B07A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576" y="1222869"/>
              <a:ext cx="61573" cy="356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B409B4-7E5F-B4B1-D828-399535BC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2525" y="1325069"/>
              <a:ext cx="558832" cy="268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1D8EB177-9E6A-746B-01BA-B6089881D546}"/>
                </a:ext>
              </a:extLst>
            </p:cNvPr>
            <p:cNvSpPr txBox="1"/>
            <p:nvPr/>
          </p:nvSpPr>
          <p:spPr>
            <a:xfrm>
              <a:off x="5194423" y="773401"/>
              <a:ext cx="1511452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count-based</a:t>
              </a:r>
              <a:endParaRPr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Google Shape;67;p14">
              <a:extLst>
                <a:ext uri="{FF2B5EF4-FFF2-40B4-BE49-F238E27FC236}">
                  <a16:creationId xmlns:a16="http://schemas.microsoft.com/office/drawing/2014/main" id="{B8D27193-053B-DDDE-6FB7-528F331F8D94}"/>
                </a:ext>
              </a:extLst>
            </p:cNvPr>
            <p:cNvSpPr txBox="1"/>
            <p:nvPr/>
          </p:nvSpPr>
          <p:spPr>
            <a:xfrm>
              <a:off x="6761357" y="948935"/>
              <a:ext cx="1905152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direct prediction</a:t>
              </a:r>
              <a:endParaRPr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8106D5E6-3D03-CD91-E56B-5835C4B801C3}"/>
              </a:ext>
            </a:extLst>
          </p:cNvPr>
          <p:cNvSpPr/>
          <p:nvPr/>
        </p:nvSpPr>
        <p:spPr>
          <a:xfrm>
            <a:off x="3668712" y="1960109"/>
            <a:ext cx="712788" cy="29176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C5CF0C6-3681-F51D-7D01-A6505A14E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150BD0-D495-4D83-4C6C-37602E89A8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BB73B6D-A691-4FF2-5E6E-FDEFC3D8118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FA1E25D-C633-EA47-3EB2-D93F3D37F8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2EC85F2-AC1D-179A-1CEC-4DA58CD482AB}"/>
              </a:ext>
            </a:extLst>
          </p:cNvPr>
          <p:cNvSpPr txBox="1"/>
          <p:nvPr/>
        </p:nvSpPr>
        <p:spPr>
          <a:xfrm>
            <a:off x="13708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강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: Neural Networks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969E9-7A40-E255-7EC0-FB2B1E8B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1" y="1800876"/>
            <a:ext cx="4356486" cy="203263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E00542-F4EF-0FCE-DE5F-06C898CAA5A4}"/>
              </a:ext>
            </a:extLst>
          </p:cNvPr>
          <p:cNvSpPr/>
          <p:nvPr/>
        </p:nvSpPr>
        <p:spPr>
          <a:xfrm>
            <a:off x="4908192" y="2590118"/>
            <a:ext cx="444500" cy="289047"/>
          </a:xfrm>
          <a:prstGeom prst="right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6DCEB7-815A-32AD-0407-E36E794213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505" b="68587"/>
          <a:stretch/>
        </p:blipFill>
        <p:spPr>
          <a:xfrm>
            <a:off x="5060563" y="3884524"/>
            <a:ext cx="3869779" cy="553968"/>
          </a:xfrm>
          <a:prstGeom prst="rect">
            <a:avLst/>
          </a:prstGeom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50DAB11-9B42-7CB4-1393-024E82D7AA26}"/>
              </a:ext>
            </a:extLst>
          </p:cNvPr>
          <p:cNvSpPr txBox="1"/>
          <p:nvPr/>
        </p:nvSpPr>
        <p:spPr>
          <a:xfrm>
            <a:off x="2722762" y="1023082"/>
            <a:ext cx="15590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</a:t>
            </a:r>
            <a:r>
              <a:rPr 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모델</a:t>
            </a: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1FF491B9-0CD1-1C4C-F203-62C470821E9E}"/>
              </a:ext>
            </a:extLst>
          </p:cNvPr>
          <p:cNvSpPr txBox="1"/>
          <p:nvPr/>
        </p:nvSpPr>
        <p:spPr>
          <a:xfrm>
            <a:off x="5557800" y="1023082"/>
            <a:ext cx="3070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비선형성이 추가된 분류 모델</a:t>
            </a: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E80B84-765D-1518-E6F8-BCD697B6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127" t="31559"/>
          <a:stretch/>
        </p:blipFill>
        <p:spPr>
          <a:xfrm>
            <a:off x="5671475" y="1635769"/>
            <a:ext cx="2292150" cy="21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20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930</Words>
  <Application>Microsoft Office PowerPoint</Application>
  <PresentationFormat>화면 슬라이드 쇼(16:9)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김소원</dc:creator>
  <cp:lastModifiedBy>Sowon Kim</cp:lastModifiedBy>
  <cp:revision>111</cp:revision>
  <dcterms:modified xsi:type="dcterms:W3CDTF">2024-11-04T13:40:43Z</dcterms:modified>
</cp:coreProperties>
</file>