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76" r:id="rId5"/>
    <p:sldId id="282" r:id="rId6"/>
    <p:sldId id="288" r:id="rId7"/>
    <p:sldId id="289" r:id="rId8"/>
    <p:sldId id="290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259" r:id="rId17"/>
    <p:sldId id="260" r:id="rId18"/>
    <p:sldId id="262" r:id="rId19"/>
    <p:sldId id="303" r:id="rId20"/>
    <p:sldId id="265" r:id="rId21"/>
    <p:sldId id="266" r:id="rId22"/>
    <p:sldId id="267" r:id="rId23"/>
  </p:sldIdLst>
  <p:sldSz cx="12192000" cy="6858000"/>
  <p:notesSz cx="6858000" cy="9144000"/>
  <p:embeddedFontLst>
    <p:embeddedFont>
      <p:font typeface="나눔스퀘어" panose="020B0600000101010101" pitchFamily="50" charset="-127"/>
      <p:regular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94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16CEA-1359-46E6-9624-E6CD0D4CC7FB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ABFE-72EC-4E81-941C-3C43C5744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1D8BA74-7A79-9AE6-722C-B1A97C05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C16E8A9-60B2-37BB-38D7-4543D3D23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AA556DE-0438-9B31-AAEC-D7A211735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750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9490D69-43E3-CD1A-A9F2-710D4017D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2D9513F-37CF-CCBE-6A9F-2C5939B42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FA03D67-9EB8-24E6-D4B5-DCA304BEF7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93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E27EE8C-FAC2-6816-F58C-D42044EA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3D9EDBF-EE0E-75EA-1EDA-ECACC9A8F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DE0854B-CBB3-3C8A-3CDB-458F8058A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166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A84A48C-71F2-7437-2C77-38D6ABAE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ACB457A-4203-287B-B8AE-DFF6251D8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DEA0BB4-BF29-9C27-FD26-0F21464B1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632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D46208D-FF71-B05B-D3FD-4C0ED6FF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46EC662-2034-0330-930D-251F461B19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E1A4276-E1E8-A288-B638-4BD03B098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46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2A2EFC9-5E83-FF03-F7AF-F4483F2AD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98E52D1-0ECA-7353-6F6B-F4A9179A9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22F3B52-1F83-4C2D-C2FA-9F7696E76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283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B376F7C-1C24-97AE-0EAC-CF9B6AC3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97B85B4-D238-FA96-547D-45916ACA44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4E9496A-5AE6-3408-DCB7-8543AAB2B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518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DAF1904-F99A-540A-A6A1-A8E33908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6D534D6-D262-9D84-EDD1-63DA909F9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F040D0F-0C4C-28BC-0B0C-017F93864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774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E218DAA-E5B0-A60D-0C64-0A07A8A5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E1F6380-4321-B1D8-187E-21E0C47D6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191D8A6-FCA9-62B3-1378-E4FC84A8A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48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07F754D-222C-4AB1-7FB1-66252D56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873423B-0ECB-1397-6B35-583F20E1A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1A8EB5B-2254-A98D-462B-0FDFC3449E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103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AAD049E-5105-3EB0-49BD-E17A7B80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42940AC-E9EF-4D85-D0F3-C0F584420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95CAB8A-F1E4-73F1-2F82-E1E86D49A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109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09F7CA8-A7E9-6640-5B30-545BD948B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EEB2C3D-8062-2145-C345-18107EF97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22C1B77-86A4-8377-3D6C-CAA3015D2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03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스탠포드 대학 </a:t>
            </a:r>
            <a:r>
              <a:rPr lang="en-US" dirty="0"/>
              <a:t>CS224N</a:t>
            </a:r>
            <a:r>
              <a:rPr lang="ko-KR" altLang="en-US" dirty="0"/>
              <a:t>은</a:t>
            </a:r>
            <a:endParaRPr lang="en-US" altLang="ko-K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자연어 처리 분야에서 유명한 강의로</a:t>
            </a:r>
            <a:r>
              <a:rPr lang="en-US" altLang="ko-KR" dirty="0"/>
              <a:t>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딥러닝 기술을 중심으로 한 </a:t>
            </a:r>
            <a:r>
              <a:rPr lang="en-US" altLang="ko-KR" dirty="0"/>
              <a:t>NLP </a:t>
            </a:r>
            <a:r>
              <a:rPr lang="ko-KR" altLang="en-US" dirty="0"/>
              <a:t>이론과 실습을 포괄적으로 제공함</a:t>
            </a:r>
            <a:r>
              <a:rPr lang="en-US" altLang="ko-KR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워드 </a:t>
            </a:r>
            <a:r>
              <a:rPr lang="ko-KR" altLang="en-US" dirty="0" err="1"/>
              <a:t>임베딩에서</a:t>
            </a:r>
            <a:r>
              <a:rPr lang="ko-KR" altLang="en-US" dirty="0"/>
              <a:t> 시작해서 자연어 처리에 활용되는 신경망 모델과 이에 필요한 메커니즘 등을 다룸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43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13BCD61-3D87-AED9-3A70-B30C5216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B6C8612-940A-29E2-6A87-AFF66BEB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B68D087-158F-C1DA-8E14-9827BF791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7B2415E-668C-5E99-BC49-EDB65BF1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89DDEA7-9768-7155-2F11-5BE4C3783F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9B9DA42-DE62-02D3-6E81-AFD561970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67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A8B4BA4-8873-3E33-9824-7A821380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072267F-2AA2-AA3F-70E4-89A3B35A5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04F3B36-6B12-3547-368A-981A01894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03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1193DC0-CE93-F729-6688-13CFA08D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786DF82-A4DB-72F1-AB5B-9FD725CC8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F85853E-781C-0CD5-C1EF-E6C85FAB4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28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802AA8-0031-151E-B992-4E8C83DA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131366F-1436-C910-9B5D-60CEDBC2D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6457B33-7C03-9A9E-84FD-272080E1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98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5C70E2C-0B78-07BE-2CC7-A917BB28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5F8B9CC-1AD2-711E-F457-3B77357E14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E362468-0D3E-9DA8-61FB-4D23AE976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50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82C6-22C3-17E9-EEBE-10960ACF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CACCC-E85A-2EAF-EF89-F419E2A8C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AB2B-75E6-968F-34B7-FD278C11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B93ED-20DD-A044-4532-D4DD3B64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DB790-382C-5BAA-8086-FD8E2049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8D81-3D66-2F34-58FA-BD9868F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DEB76-5EDD-2675-8C15-A94234BBE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0CDCC-5303-7DC5-6825-336501DA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CCF83-72A0-82FC-CAAF-C800E40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0D669-5946-623E-FBF7-6225B428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8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B203C-5D54-A2EB-6071-103A2F378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8442A-61A8-94E9-9499-5F6D4CBB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70F97-D409-6350-E3EC-AB55E232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C4A04-6281-90EA-95CA-0E68AE93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55CDD-BE9A-5822-62F7-7DBEAB9C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2CF8D-F647-4627-3C5B-93BBD21C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704EE-5CD8-5884-E8A1-E07E9AFB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23BCD-84D0-8EA9-283F-EE0D3484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F9792-7EA5-D19A-12D4-2CA3FB06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1BEEF-CB87-6107-783C-6113A359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0429-496D-B4AC-5522-A80BC7D8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92AF9-A178-0C10-68B1-CCCBC87E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53EBB-3E5F-D4E7-1783-9686D00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6137F-F9F9-F9FF-E308-CC30AD49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CA267-7F31-4054-1252-1595A348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7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51157-09A6-370E-90F6-E4156A16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E5C68-A4DC-F232-0B89-DC489E893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C136A-6163-8AC9-4070-166DF442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0BCF2-828C-9AB8-9A04-B0C4E077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B025D-041E-5141-5429-8EF3F92A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E9924-DEF0-878C-DD99-4CA5A62E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93D1B-7F8E-D2AC-8645-F99EFFCF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352E1-A941-5EEC-C664-304A283A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DD98C-6B5C-B2DC-697F-F6E80309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405E5-F112-BAE2-A002-011008B6C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41DD71-761B-5306-33EC-4A2B4436D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BA6E6-0F48-0D17-1258-37250318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F359C9-1217-2AD8-E6D3-25CBB1C5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5722CE-8041-CB6A-F075-F964911A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89780-EBB3-344D-D453-607DC08C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FB14-AEF6-130A-E5E9-E095157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3183C-F616-9726-260F-5552556F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792130-268A-583E-8449-7BC6B8EB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724E5-03A0-1764-7753-53AF742C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49402A-AEFB-1769-C539-CAD1DB1D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D1F27-D942-4846-3242-B4108AC4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3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2906F-F645-0850-A7E0-BFA4CE52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3B2BE-3644-29E9-F3C5-7D8405B6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8661E-040B-DE92-E02D-268985A0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08E704-865C-CEFD-8AAF-44B5E469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70E37-6C6E-A649-BAE4-29644E82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6C574-25CA-D8E4-2B49-7D4ED0F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265A-CF3A-61AB-8078-2C70E8E7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CDB0-AA9E-AFE0-5328-AC0936DD7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9A0D2-1A72-1CF5-34B7-1A9F56786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03B18-23D3-3CE2-8CA6-E6AAA536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B8CB1-E86B-9149-578F-A2A59B36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2B65D-9A70-2B13-785C-82F2CD16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7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93F3DA-0A39-E671-3382-FAC5172C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3B398-FD67-F78B-B8C1-01FC666AF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EF6EF-8C3D-12DB-5A0E-04FE96D5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C534-D2AC-4D20-B79D-1E9C9BCC382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3F26C-2A60-631D-072B-334EF059A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6B460-15FB-FD7A-27D9-7780D9EF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61F0-9C5E-45F6-8825-638827DB2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1"/>
            <a:ext cx="66392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Study CS224N Team1</a:t>
            </a:r>
            <a:endParaRPr sz="3333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2024.11.19</a:t>
            </a:r>
            <a:endParaRPr sz="24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</a:t>
            </a:r>
            <a:r>
              <a:rPr lang="en-US" altLang="ko" sz="1467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1467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황지민</a:t>
            </a:r>
            <a:endParaRPr sz="1467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B82E6D2-5826-B918-099C-46C43B58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F57E2D2-7BFE-857F-886C-4E8F874C990D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EE801ED-26C2-926E-2077-F39283894E18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EFFCB9F-42F1-E680-ED6D-BA4A49A45F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04F37-BDB8-79E1-25EE-4B3A7478E13D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C6F03-2DC9-8E23-4905-3D40FE20B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181" y="1407288"/>
            <a:ext cx="8352244" cy="4247248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6E08170-4E5B-D4CB-80DA-158815A33864}"/>
              </a:ext>
            </a:extLst>
          </p:cNvPr>
          <p:cNvSpPr txBox="1">
            <a:spLocks/>
          </p:cNvSpPr>
          <p:nvPr/>
        </p:nvSpPr>
        <p:spPr>
          <a:xfrm>
            <a:off x="1977537" y="5834393"/>
            <a:ext cx="9820009" cy="68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같은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적용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any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length input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가능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A577A22-0E95-F782-A417-2216529A9C76}"/>
              </a:ext>
            </a:extLst>
          </p:cNvPr>
          <p:cNvSpPr txBox="1">
            <a:spLocks/>
          </p:cNvSpPr>
          <p:nvPr/>
        </p:nvSpPr>
        <p:spPr>
          <a:xfrm>
            <a:off x="1482185" y="3590500"/>
            <a:ext cx="5050247" cy="151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h(t)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계산에</a:t>
            </a:r>
            <a:endParaRPr lang="en-US" altLang="ko-KR" sz="1867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h(t)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해당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</a:t>
            </a:r>
            <a:endParaRPr lang="en-US" altLang="ko-KR" sz="1867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(recurrency, sequential)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FCB74787-6951-844D-FBF6-22C470BC4721}"/>
              </a:ext>
            </a:extLst>
          </p:cNvPr>
          <p:cNvSpPr txBox="1"/>
          <p:nvPr/>
        </p:nvSpPr>
        <p:spPr>
          <a:xfrm>
            <a:off x="1827833" y="409167"/>
            <a:ext cx="9196592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Recurrent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Neural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Language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Networks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(RNN)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8658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FF42F13-615D-E7E4-2734-0B888F1B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68DF58D-9557-BD95-5CFF-B73802C79C09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AE1C573-5B61-9801-6537-9A15FF5E6061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3196BCB-51C2-630D-3595-3715681968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64B17C-4A37-1BB5-D0B3-19C093AD7F76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A1B503EE-58BA-F40D-3403-0E5B47B4E117}"/>
              </a:ext>
            </a:extLst>
          </p:cNvPr>
          <p:cNvSpPr txBox="1">
            <a:spLocks/>
          </p:cNvSpPr>
          <p:nvPr/>
        </p:nvSpPr>
        <p:spPr>
          <a:xfrm>
            <a:off x="1938300" y="1693335"/>
            <a:ext cx="9820009" cy="485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Advantages</a:t>
            </a:r>
            <a:r>
              <a:rPr lang="ko-KR" altLang="en-US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Any length input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받을 수 있음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(model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size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키우지 않음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계산에 이전 여러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같은 가중치 적용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input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처리에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symmetry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확보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Remaining Problems :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재귀 연산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느림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이전의 여러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접근하는 것이 어려울 수 있음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7CCBA62-1B7D-827B-2831-986DA3622138}"/>
              </a:ext>
            </a:extLst>
          </p:cNvPr>
          <p:cNvSpPr txBox="1"/>
          <p:nvPr/>
        </p:nvSpPr>
        <p:spPr>
          <a:xfrm>
            <a:off x="1827833" y="409167"/>
            <a:ext cx="9196592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Recurrent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Neural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Language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Networks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(RNN)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351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21C0548-7B19-1C12-C21B-33F54D3E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4A6F2EA-FC31-EF32-CD37-4C84D00522AB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54BD398-3E36-4758-48A1-3155E209E56E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B09597-15A1-1296-B366-3F47B757A4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CF5A2B-27FA-A29D-7B92-24401A6F6B05}"/>
              </a:ext>
            </a:extLst>
          </p:cNvPr>
          <p:cNvSpPr txBox="1"/>
          <p:nvPr/>
        </p:nvSpPr>
        <p:spPr>
          <a:xfrm>
            <a:off x="5862675" y="4518276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8F21A8-3FEF-F112-01F6-883F2748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68" y="1490134"/>
            <a:ext cx="8164473" cy="5097349"/>
          </a:xfrm>
          <a:prstGeom prst="rect">
            <a:avLst/>
          </a:prstGeom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0B92C97-0B8E-9E08-E513-CE59A448048E}"/>
              </a:ext>
            </a:extLst>
          </p:cNvPr>
          <p:cNvSpPr txBox="1">
            <a:spLocks/>
          </p:cNvSpPr>
          <p:nvPr/>
        </p:nvSpPr>
        <p:spPr>
          <a:xfrm>
            <a:off x="8169767" y="2277534"/>
            <a:ext cx="3520800" cy="143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prob </a:t>
            </a:r>
            <a:r>
              <a:rPr lang="en-US" altLang="ko-KR" sz="1867" dirty="0" err="1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dist</a:t>
            </a:r>
            <a:endParaRPr lang="en-US" altLang="ko-KR" sz="1867" dirty="0">
              <a:solidFill>
                <a:srgbClr val="388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867" dirty="0" err="1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y_hat</a:t>
            </a:r>
            <a:r>
              <a:rPr lang="ko-KR" altLang="en-US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계산</a:t>
            </a:r>
            <a:endParaRPr lang="en-US" altLang="ko-KR" sz="1867" dirty="0">
              <a:solidFill>
                <a:srgbClr val="388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75942A5-609B-F66A-000E-22F6B47B3435}"/>
              </a:ext>
            </a:extLst>
          </p:cNvPr>
          <p:cNvSpPr txBox="1">
            <a:spLocks/>
          </p:cNvSpPr>
          <p:nvPr/>
        </p:nvSpPr>
        <p:spPr>
          <a:xfrm>
            <a:off x="3359574" y="1083889"/>
            <a:ext cx="1974781" cy="81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Negative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log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prob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‘students’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909211-AF73-5E05-0DE6-8CABD788115B}"/>
              </a:ext>
            </a:extLst>
          </p:cNvPr>
          <p:cNvSpPr txBox="1">
            <a:spLocks/>
          </p:cNvSpPr>
          <p:nvPr/>
        </p:nvSpPr>
        <p:spPr>
          <a:xfrm>
            <a:off x="4950821" y="1339456"/>
            <a:ext cx="1574801" cy="6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‘opened’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07813AA-7DD7-FA7F-8963-1EFEF87C37F0}"/>
              </a:ext>
            </a:extLst>
          </p:cNvPr>
          <p:cNvSpPr txBox="1">
            <a:spLocks/>
          </p:cNvSpPr>
          <p:nvPr/>
        </p:nvSpPr>
        <p:spPr>
          <a:xfrm>
            <a:off x="5854180" y="1353721"/>
            <a:ext cx="1574801" cy="6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‘their’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AA6A24D-4168-6CB6-EF4E-4E3AE59DCD58}"/>
              </a:ext>
            </a:extLst>
          </p:cNvPr>
          <p:cNvSpPr txBox="1">
            <a:spLocks/>
          </p:cNvSpPr>
          <p:nvPr/>
        </p:nvSpPr>
        <p:spPr>
          <a:xfrm>
            <a:off x="6910820" y="1353721"/>
            <a:ext cx="1574801" cy="6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</a:t>
            </a:r>
            <a:r>
              <a:rPr lang="ko-KR" altLang="en-US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‘exams’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9654567-C792-33FA-0346-203B77690124}"/>
              </a:ext>
            </a:extLst>
          </p:cNvPr>
          <p:cNvSpPr txBox="1"/>
          <p:nvPr/>
        </p:nvSpPr>
        <p:spPr>
          <a:xfrm>
            <a:off x="1827833" y="409167"/>
            <a:ext cx="9196592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Training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a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RNN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Language Model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050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624BB85-D55E-E004-DE7A-CD80E506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90DC0AE-8590-75C2-175D-EA7786AFD6DA}"/>
              </a:ext>
            </a:extLst>
          </p:cNvPr>
          <p:cNvSpPr txBox="1">
            <a:spLocks/>
          </p:cNvSpPr>
          <p:nvPr/>
        </p:nvSpPr>
        <p:spPr>
          <a:xfrm>
            <a:off x="2006033" y="975361"/>
            <a:ext cx="9820009" cy="593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step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2133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y_hat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^(t)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 </a:t>
            </a:r>
            <a:r>
              <a:rPr lang="en-US" altLang="ko-KR" sz="2133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func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2133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y_hat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^(t)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y^(t)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cross-entropy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set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overall loss -&gt; average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corpus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계산하는 건 너무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expensive</a:t>
            </a: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SGD :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 J(theta)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계산하여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61981" lvl="1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gradients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계산하고 가중치를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</a:t>
            </a: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3B426D7-954A-6401-FDDC-263D30841FFC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6F799B3-1F54-7CAC-B65A-E2A0C4C9AAE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20F830C-DBAA-EF1B-2CA1-B971C22361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9C8FA6-EBA6-5CBE-73C2-2EDD2168585A}"/>
              </a:ext>
            </a:extLst>
          </p:cNvPr>
          <p:cNvSpPr txBox="1"/>
          <p:nvPr/>
        </p:nvSpPr>
        <p:spPr>
          <a:xfrm>
            <a:off x="5930409" y="458600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</a:rPr>
              <a:t>MFCC </a:t>
            </a:r>
            <a:r>
              <a:rPr lang="ko-KR" altLang="en-US" sz="2667" b="1" dirty="0">
                <a:solidFill>
                  <a:schemeClr val="bg1"/>
                </a:solidFill>
              </a:rPr>
              <a:t>특징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8D615-1AE5-A4FD-51E5-B129711A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4273"/>
          <a:stretch/>
        </p:blipFill>
        <p:spPr>
          <a:xfrm>
            <a:off x="3340910" y="2614264"/>
            <a:ext cx="6980525" cy="9438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A59BB9-E4AA-FC3B-7742-3978FDE54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627"/>
          <a:stretch/>
        </p:blipFill>
        <p:spPr>
          <a:xfrm>
            <a:off x="3425774" y="4164960"/>
            <a:ext cx="6980525" cy="1119408"/>
          </a:xfrm>
          <a:prstGeom prst="rect">
            <a:avLst/>
          </a:prstGeom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A9AD2C4D-7036-A046-23F6-01210246E414}"/>
              </a:ext>
            </a:extLst>
          </p:cNvPr>
          <p:cNvSpPr txBox="1"/>
          <p:nvPr/>
        </p:nvSpPr>
        <p:spPr>
          <a:xfrm>
            <a:off x="1827833" y="409167"/>
            <a:ext cx="9196592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Training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a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RNN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Language Model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1323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B9E91B1-3C67-111A-AE53-89739CCA6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EFB59CD-1CDF-302C-B82B-FDF384B43016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77CAD46-8AD8-BD73-7E8E-4CA6C4B4E3F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DA6D782-4326-63D4-55B4-5104549159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F7D24-8BD4-140B-B06C-11B4C62E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833" y="4181795"/>
            <a:ext cx="2865368" cy="1138019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68AEBC0-81F5-FD68-A671-9E87A4AFA260}"/>
              </a:ext>
            </a:extLst>
          </p:cNvPr>
          <p:cNvSpPr txBox="1">
            <a:spLocks/>
          </p:cNvSpPr>
          <p:nvPr/>
        </p:nvSpPr>
        <p:spPr>
          <a:xfrm>
            <a:off x="1601877" y="5220227"/>
            <a:ext cx="4943408" cy="143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</a:t>
            </a:r>
            <a:r>
              <a:rPr lang="en-US" altLang="ko-KR" sz="1867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derivatice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J^(t)(theta)</a:t>
            </a:r>
          </a:p>
          <a:p>
            <a:pPr algn="r"/>
            <a:r>
              <a:rPr lang="en-US" altLang="ko-KR" sz="1867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wrt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 repeated weighted matrix </a:t>
            </a:r>
            <a:r>
              <a:rPr lang="en-US" altLang="ko-KR" sz="1867" dirty="0" err="1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W_h</a:t>
            </a:r>
            <a:endParaRPr lang="en-US" altLang="ko-KR" sz="1867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88C653E-31AD-26D7-6431-D8ED52572416}"/>
              </a:ext>
            </a:extLst>
          </p:cNvPr>
          <p:cNvSpPr txBox="1">
            <a:spLocks/>
          </p:cNvSpPr>
          <p:nvPr/>
        </p:nvSpPr>
        <p:spPr>
          <a:xfrm>
            <a:off x="6518192" y="5220227"/>
            <a:ext cx="4943408" cy="143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합</a:t>
            </a:r>
            <a:endParaRPr lang="en-US" altLang="ko-KR" sz="1867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(chain</a:t>
            </a:r>
            <a:r>
              <a:rPr lang="ko-KR" altLang="en-US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rule)</a:t>
            </a:r>
          </a:p>
          <a:p>
            <a:pPr algn="l"/>
            <a:endParaRPr lang="en-US" altLang="ko-KR" sz="1867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867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=&gt; Backpropagation through time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8C4D61-0F6A-297F-45E5-3E2D604D8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725" y="1335435"/>
            <a:ext cx="8707875" cy="2519899"/>
          </a:xfrm>
          <a:prstGeom prst="rect">
            <a:avLst/>
          </a:prstGeom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B72D9550-6949-2F3C-0FC2-05D0094DDFE3}"/>
              </a:ext>
            </a:extLst>
          </p:cNvPr>
          <p:cNvSpPr txBox="1"/>
          <p:nvPr/>
        </p:nvSpPr>
        <p:spPr>
          <a:xfrm>
            <a:off x="1827833" y="409167"/>
            <a:ext cx="9196592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Backpropagation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for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RNNs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2130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7B8BFCB-23D4-0401-FFBC-A2B565B41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78AAB21-2954-843F-C976-64136649554B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F04F82B-6741-FDC4-2D5B-D9E0DB883DD7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7D2E1FA-D3C7-A19A-569D-06F44C2F5A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414EAD-5B7C-DA84-00CB-D09324E88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85" y="1117347"/>
            <a:ext cx="6970364" cy="5446232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055AED5-DE11-9CC0-4600-A1E00930667B}"/>
              </a:ext>
            </a:extLst>
          </p:cNvPr>
          <p:cNvSpPr txBox="1">
            <a:spLocks/>
          </p:cNvSpPr>
          <p:nvPr/>
        </p:nvSpPr>
        <p:spPr>
          <a:xfrm>
            <a:off x="7630144" y="2253508"/>
            <a:ext cx="4331356" cy="100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Sampling</a:t>
            </a:r>
            <a:r>
              <a:rPr lang="ko-KR" altLang="en-US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텍스트를 생성</a:t>
            </a:r>
            <a:endParaRPr lang="en-US" altLang="ko-KR" sz="1867" dirty="0">
              <a:solidFill>
                <a:srgbClr val="3886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(sampled output</a:t>
            </a:r>
            <a:r>
              <a:rPr lang="ko-KR" altLang="en-US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다음 </a:t>
            </a:r>
            <a:r>
              <a:rPr lang="en-US" altLang="ko-KR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</a:t>
            </a:r>
            <a:r>
              <a:rPr lang="ko-KR" altLang="en-US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867" dirty="0">
                <a:solidFill>
                  <a:srgbClr val="3886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input)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34BB77B-3BF4-6F52-57B4-4F4EB45DDD29}"/>
              </a:ext>
            </a:extLst>
          </p:cNvPr>
          <p:cNvSpPr txBox="1"/>
          <p:nvPr/>
        </p:nvSpPr>
        <p:spPr>
          <a:xfrm>
            <a:off x="1827833" y="409167"/>
            <a:ext cx="9196592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Generating text with a RNN Language Model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8751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C8D4999-6B47-719E-BC5C-BFF80F4D3080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Vanishing Gradient Problem</a:t>
            </a: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543AE9E1-0777-160A-CC66-3FC906A20E63}"/>
              </a:ext>
            </a:extLst>
          </p:cNvPr>
          <p:cNvSpPr txBox="1"/>
          <p:nvPr/>
        </p:nvSpPr>
        <p:spPr>
          <a:xfrm>
            <a:off x="1805300" y="1325455"/>
            <a:ext cx="960565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Chain Rule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적용하는데 사각형 부분이 굉장히 작은 값을 가지게 되면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backpropagation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적용될수록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굉장히 작아지게 된다</a:t>
            </a: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94163-6BC3-5319-8881-7FBD96FA2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708" y="2351050"/>
            <a:ext cx="6608833" cy="3625858"/>
          </a:xfrm>
          <a:prstGeom prst="rect">
            <a:avLst/>
          </a:prstGeom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BDE3D90-F480-8F6A-95EC-62451B9C5FE3}"/>
              </a:ext>
            </a:extLst>
          </p:cNvPr>
          <p:cNvSpPr txBox="1"/>
          <p:nvPr/>
        </p:nvSpPr>
        <p:spPr>
          <a:xfrm>
            <a:off x="3576951" y="6048436"/>
            <a:ext cx="5795650" cy="5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번째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계산하는 과정</a:t>
            </a:r>
            <a:endParaRPr lang="en-US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F1CEF2E-074F-B552-1F00-A956A8B5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F139EBD-AB16-0FEF-0FE2-F9D41D2D5929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35E61C3-87CB-6ACC-12E5-02D9B3EC3EA5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313A7A5-8ED3-FA82-7D31-0925D098F5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B1FEFD84-3D86-3FED-A13E-A096A3EBA87A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Vanishing Gradient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55;p13">
                <a:extLst>
                  <a:ext uri="{FF2B5EF4-FFF2-40B4-BE49-F238E27FC236}">
                    <a16:creationId xmlns:a16="http://schemas.microsoft.com/office/drawing/2014/main" id="{D7BA60C0-97B0-A00B-2A8B-4B164BCB6D2E}"/>
                  </a:ext>
                </a:extLst>
              </p:cNvPr>
              <p:cNvSpPr txBox="1"/>
              <p:nvPr/>
            </p:nvSpPr>
            <p:spPr>
              <a:xfrm>
                <a:off x="1878633" y="5466261"/>
                <a:ext cx="9605650" cy="954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1926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19264B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19264B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가장 큰 </a:t>
                </a:r>
                <a:r>
                  <a:rPr lang="en-US" altLang="ko-KR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eigenvalue</a:t>
                </a:r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en-US" altLang="ko-KR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보다 작다면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en-US" altLang="ko-KR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loss function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gradient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지수함수 규모로 줄어들게 된다</a:t>
                </a:r>
                <a:endParaRPr lang="en-US" sz="2000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Google Shape;55;p13">
                <a:extLst>
                  <a:ext uri="{FF2B5EF4-FFF2-40B4-BE49-F238E27FC236}">
                    <a16:creationId xmlns:a16="http://schemas.microsoft.com/office/drawing/2014/main" id="{D7BA60C0-97B0-A00B-2A8B-4B164BCB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33" y="5466261"/>
                <a:ext cx="9605650" cy="954067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387F039-DDF0-7322-FB8D-FE1AC9F389E2}"/>
              </a:ext>
            </a:extLst>
          </p:cNvPr>
          <p:cNvSpPr txBox="1"/>
          <p:nvPr/>
        </p:nvSpPr>
        <p:spPr>
          <a:xfrm>
            <a:off x="7200250" y="2287760"/>
            <a:ext cx="4658375" cy="5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Vanilla RNN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계산식</a:t>
            </a:r>
            <a:endParaRPr lang="en-US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7CF02D-7FF3-3E86-12B4-6F0556B6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37" y="2286972"/>
            <a:ext cx="4658375" cy="1486107"/>
          </a:xfrm>
          <a:prstGeom prst="rect">
            <a:avLst/>
          </a:prstGeom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4086900A-7760-E8A8-41A3-EF2A474B7DAE}"/>
              </a:ext>
            </a:extLst>
          </p:cNvPr>
          <p:cNvSpPr txBox="1"/>
          <p:nvPr/>
        </p:nvSpPr>
        <p:spPr>
          <a:xfrm>
            <a:off x="7200250" y="3030025"/>
            <a:ext cx="4658375" cy="5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Chain Rule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적용을 위해 필요한 식</a:t>
            </a:r>
            <a:endParaRPr lang="en-US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05DCB5-5DFD-CE2B-A0AD-C1E1089F7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633" y="3892236"/>
            <a:ext cx="5398467" cy="1390844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2C91F2FC-854C-4C3D-21F8-711E388C82DD}"/>
              </a:ext>
            </a:extLst>
          </p:cNvPr>
          <p:cNvSpPr txBox="1"/>
          <p:nvPr/>
        </p:nvSpPr>
        <p:spPr>
          <a:xfrm>
            <a:off x="7353300" y="4305293"/>
            <a:ext cx="4658375" cy="56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Loss function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ko-KR" altLang="en-US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일반식</a:t>
            </a:r>
            <a:endParaRPr lang="en-US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C10FC2E9-130A-B13D-FF40-BF03190DF706}"/>
              </a:ext>
            </a:extLst>
          </p:cNvPr>
          <p:cNvSpPr txBox="1"/>
          <p:nvPr/>
        </p:nvSpPr>
        <p:spPr>
          <a:xfrm>
            <a:off x="1981187" y="1279737"/>
            <a:ext cx="960565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Matrix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굉장히 작다면 </a:t>
            </a:r>
            <a:r>
              <a:rPr lang="en-US" altLang="ko-KR" sz="2000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거리가 멀수록 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gradient 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마치 사라지는 것처럼 작아진다</a:t>
            </a: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0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023D563-1CA7-202D-C250-2847D828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E5A5D35-768F-8B26-A400-E829C74F454A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7DD01BB-A14F-5ED9-AEE9-8F214E6652C7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D849A49-CDAF-7DF1-49ED-D3108EC273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B914977C-F28D-CF8E-07F2-9CCFC2017D7E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Vanishing Gradient Problem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E3AC85ED-E85B-3CD4-C578-08FE57D34245}"/>
              </a:ext>
            </a:extLst>
          </p:cNvPr>
          <p:cNvSpPr txBox="1"/>
          <p:nvPr/>
        </p:nvSpPr>
        <p:spPr>
          <a:xfrm>
            <a:off x="1981187" y="1279737"/>
            <a:ext cx="982028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교수님께서 아주 좋은 예시를 들어 주셨어요</a:t>
            </a: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A87BA-C1E2-A41D-3615-7C64230B0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271" y="1975067"/>
            <a:ext cx="8338374" cy="1646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55;p13">
                <a:extLst>
                  <a:ext uri="{FF2B5EF4-FFF2-40B4-BE49-F238E27FC236}">
                    <a16:creationId xmlns:a16="http://schemas.microsoft.com/office/drawing/2014/main" id="{54C1657A-8EFE-6400-3E54-2A3467D81A4C}"/>
                  </a:ext>
                </a:extLst>
              </p:cNvPr>
              <p:cNvSpPr txBox="1"/>
              <p:nvPr/>
            </p:nvSpPr>
            <p:spPr>
              <a:xfrm>
                <a:off x="1878633" y="3780514"/>
                <a:ext cx="9605650" cy="96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rgbClr val="19264B"/>
                        </a:solidFill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답은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‘tickets’ 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인데 빈칸과 정답 간의 거리가 가깝지 않고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만약에 </a:t>
                </a:r>
                <a:r>
                  <a:rPr lang="en-US" altLang="ko-KR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vanishing gradient</a:t>
                </a:r>
                <a:r>
                  <a:rPr lang="ko-KR" altLang="en-US" sz="2000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발생한다면 </a:t>
                </a:r>
                <a:r>
                  <a:rPr lang="ko-KR" altLang="en-US" sz="2000" b="1" dirty="0">
                    <a:solidFill>
                      <a:srgbClr val="19264B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모델은 정답을 예측하지 못할 것</a:t>
                </a:r>
                <a:endParaRPr lang="en-US" sz="2000" b="1" dirty="0">
                  <a:solidFill>
                    <a:srgbClr val="19264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Google Shape;55;p13">
                <a:extLst>
                  <a:ext uri="{FF2B5EF4-FFF2-40B4-BE49-F238E27FC236}">
                    <a16:creationId xmlns:a16="http://schemas.microsoft.com/office/drawing/2014/main" id="{54C1657A-8EFE-6400-3E54-2A3467D8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33" y="3780514"/>
                <a:ext cx="9605650" cy="960800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7543847-D437-DEA7-74C6-C52B3C211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348" y="4882934"/>
            <a:ext cx="5868219" cy="822542"/>
          </a:xfrm>
          <a:prstGeom prst="rect">
            <a:avLst/>
          </a:prstGeom>
        </p:spPr>
      </p:pic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6CB54D93-623D-8D86-7B8A-414EF5BCD4ED}"/>
              </a:ext>
            </a:extLst>
          </p:cNvPr>
          <p:cNvSpPr txBox="1"/>
          <p:nvPr/>
        </p:nvSpPr>
        <p:spPr>
          <a:xfrm>
            <a:off x="1981187" y="5794802"/>
            <a:ext cx="960565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vanishing gradient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syntactic recency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 recency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더 잘 학습하는 특징이 있다</a:t>
            </a:r>
            <a:endParaRPr lang="en-US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41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D69AC30-F60F-DD84-5343-BB5E46EE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AFEDDF3-07D9-E3C2-8AF3-B2FD642D6F6D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ECA670F-547E-4D15-7073-AA6A2CDBA83D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174BE49-F170-71BA-4FC7-96FD726EE5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8AE9312-D58A-0EC3-4EEA-E0FC8A220F25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LSTM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and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GRU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95FACB2A-58A6-B5D5-45A8-E2B94DDBDD0B}"/>
              </a:ext>
            </a:extLst>
          </p:cNvPr>
          <p:cNvSpPr txBox="1"/>
          <p:nvPr/>
        </p:nvSpPr>
        <p:spPr>
          <a:xfrm>
            <a:off x="1805300" y="1325455"/>
            <a:ext cx="9605650" cy="240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(Long Short-Term Memory)</a:t>
            </a: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시간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step 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 h(t)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state c(t)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정의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정보를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erase, write, read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있다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정보가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erase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write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read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될지는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gates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</a:t>
            </a:r>
            <a:r>
              <a:rPr lang="ko-KR" altLang="en-US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제어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altLang="ko-KR" dirty="0" err="1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cf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h(t), c(t), 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gates</a:t>
            </a:r>
            <a:r>
              <a:rPr lang="ko-KR" altLang="en-US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전부 같은 길이의 </a:t>
            </a:r>
            <a:r>
              <a:rPr lang="en-US" altLang="ko-KR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424A9-2C25-C280-6F71-323D829BB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57" y="3814506"/>
            <a:ext cx="688753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250015" y="2138227"/>
            <a:ext cx="3619304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</a:t>
            </a:r>
            <a:r>
              <a:rPr lang="ko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lang="en-US" altLang="ko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김소원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2:</a:t>
            </a:r>
            <a:r>
              <a:rPr lang="ko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나상현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</a:t>
            </a:r>
            <a:r>
              <a:rPr lang="ko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</a:t>
            </a:r>
            <a:r>
              <a:rPr lang="en-US" altLang="ko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이주엽</a:t>
            </a:r>
            <a:endParaRPr lang="en-US" altLang="ko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조민지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황지민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7F40839-B3EC-E0ED-C843-04C1563A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094DD6D-097F-BBA9-B713-5FEBD52D0E8C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9BE5BED-2028-1BF8-8213-A91F68E92427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0E25D7C-3007-5CC0-B81B-0CB8DD45A2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D383C19E-D2AD-9E3E-6DBF-2FF967513E73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LSTM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and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GRU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BFF72E0D-2D83-2FCC-1B97-0535413498A1}"/>
              </a:ext>
            </a:extLst>
          </p:cNvPr>
          <p:cNvSpPr txBox="1"/>
          <p:nvPr/>
        </p:nvSpPr>
        <p:spPr>
          <a:xfrm>
            <a:off x="1805300" y="1325455"/>
            <a:ext cx="52813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(Long Short-Term Memory)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EB584-7C60-7D18-2044-47351AC07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631" y="2417434"/>
            <a:ext cx="2938639" cy="3115110"/>
          </a:xfrm>
          <a:prstGeom prst="rect">
            <a:avLst/>
          </a:prstGeom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A5A3C76-E231-5897-849A-D3953253AFBF}"/>
              </a:ext>
            </a:extLst>
          </p:cNvPr>
          <p:cNvSpPr txBox="1"/>
          <p:nvPr/>
        </p:nvSpPr>
        <p:spPr>
          <a:xfrm>
            <a:off x="7005934" y="1875140"/>
            <a:ext cx="4633616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Forget gate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content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gate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계산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content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content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write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 gate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content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83FF05CD-70CD-D119-79CA-A4C52A7F93A8}"/>
              </a:ext>
            </a:extLst>
          </p:cNvPr>
          <p:cNvSpPr txBox="1"/>
          <p:nvPr/>
        </p:nvSpPr>
        <p:spPr>
          <a:xfrm>
            <a:off x="2976615" y="3974989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16C3D70B-0DF1-911A-15F8-6F690930AF27}"/>
              </a:ext>
            </a:extLst>
          </p:cNvPr>
          <p:cNvSpPr txBox="1"/>
          <p:nvPr/>
        </p:nvSpPr>
        <p:spPr>
          <a:xfrm>
            <a:off x="3048185" y="3142266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2</a:t>
            </a: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91DA410-B413-8BB6-BDFC-4277A5345F0F}"/>
              </a:ext>
            </a:extLst>
          </p:cNvPr>
          <p:cNvSpPr txBox="1"/>
          <p:nvPr/>
        </p:nvSpPr>
        <p:spPr>
          <a:xfrm>
            <a:off x="3467298" y="4198851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3</a:t>
            </a: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357D19CD-8601-8ED9-6D82-0DCC76DC58E6}"/>
              </a:ext>
            </a:extLst>
          </p:cNvPr>
          <p:cNvSpPr txBox="1"/>
          <p:nvPr/>
        </p:nvSpPr>
        <p:spPr>
          <a:xfrm>
            <a:off x="4214927" y="4165682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4</a:t>
            </a: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C25CD410-7135-370B-1725-5264CABA6D55}"/>
              </a:ext>
            </a:extLst>
          </p:cNvPr>
          <p:cNvSpPr txBox="1"/>
          <p:nvPr/>
        </p:nvSpPr>
        <p:spPr>
          <a:xfrm>
            <a:off x="4043470" y="3037266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5</a:t>
            </a:r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58E20D8-EE6C-121D-6D30-2718FBA86505}"/>
              </a:ext>
            </a:extLst>
          </p:cNvPr>
          <p:cNvSpPr txBox="1"/>
          <p:nvPr/>
        </p:nvSpPr>
        <p:spPr>
          <a:xfrm>
            <a:off x="4761937" y="4013282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6</a:t>
            </a:r>
          </a:p>
        </p:txBody>
      </p:sp>
      <p:sp>
        <p:nvSpPr>
          <p:cNvPr id="14" name="Google Shape;55;p13">
            <a:extLst>
              <a:ext uri="{FF2B5EF4-FFF2-40B4-BE49-F238E27FC236}">
                <a16:creationId xmlns:a16="http://schemas.microsoft.com/office/drawing/2014/main" id="{9A0DC7C0-FA7E-185F-658B-91289FFF56E4}"/>
              </a:ext>
            </a:extLst>
          </p:cNvPr>
          <p:cNvSpPr txBox="1"/>
          <p:nvPr/>
        </p:nvSpPr>
        <p:spPr>
          <a:xfrm>
            <a:off x="5243682" y="3674927"/>
            <a:ext cx="41911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latin typeface="+mn-ea"/>
              </a:rPr>
              <a:t>7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69514E-0B81-BD04-1ED2-ABD5886B5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825" y="3465916"/>
            <a:ext cx="466790" cy="342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17FDBBF-4419-9BAC-E3F7-608D91FAD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224" y="4275051"/>
            <a:ext cx="619211" cy="362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91D5FB2-3942-3083-5DB2-169601C93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3879" y="3403016"/>
            <a:ext cx="514422" cy="3715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DA0067-0819-DC10-B106-E772C1080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5270" y="4298860"/>
            <a:ext cx="52394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3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DE1292C-2F1A-353F-FFED-52DA75E1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23B9BB5-2D17-5E39-F4ED-8D53864922BA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88200BB-0AB5-3F68-7027-B5C317DC94DB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B1D5AB9-31D3-29F8-507B-5B9D42FDF6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22512694-570D-F728-192C-BD3700D59FEB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LSTM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and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GRU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EE94CC18-1906-DC4D-F097-E4CC56C1D8CF}"/>
              </a:ext>
            </a:extLst>
          </p:cNvPr>
          <p:cNvSpPr txBox="1"/>
          <p:nvPr/>
        </p:nvSpPr>
        <p:spPr>
          <a:xfrm>
            <a:off x="1805300" y="1325455"/>
            <a:ext cx="52813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GRU (Gated Recurrent Units)</a:t>
            </a: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C4E24B9E-84EE-EDFA-76F4-0B782B7E5CF6}"/>
              </a:ext>
            </a:extLst>
          </p:cNvPr>
          <p:cNvSpPr txBox="1"/>
          <p:nvPr/>
        </p:nvSpPr>
        <p:spPr>
          <a:xfrm>
            <a:off x="1805284" y="1792180"/>
            <a:ext cx="960565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달리 </a:t>
            </a:r>
            <a:r>
              <a:rPr lang="en-US" altLang="ko-KR" sz="20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cell state c(t)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없다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 gate, reset gate, new hidden state content, hidden state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</a:t>
            </a:r>
            <a:endParaRPr lang="en-US" altLang="ko-KR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BECCDE-F664-488C-07C6-CAEA61CE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763" y="3429000"/>
            <a:ext cx="513469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34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8E913F8-B4F4-C20C-02C6-1E94A7C80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4B96E33-7733-BEC1-1B91-A8BA5389748D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906BE28-748B-2C5C-9311-411ED82CF068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37F5F42-DB4F-0E14-0D71-F321AD9F2A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39AE0F50-2DEE-5CB1-07F7-2DF06B434945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LSTM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and</a:t>
            </a:r>
            <a:r>
              <a:rPr lang="ko-KR" altLang="en-US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2667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Gothic ExtraBold"/>
                <a:sym typeface="NanumGothic ExtraBold"/>
              </a:rPr>
              <a:t>GRU</a:t>
            </a:r>
            <a:endParaRPr lang="en-US" altLang="ko" sz="2667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E1DEA706-D5C3-863D-3B84-91E6B7BDA27A}"/>
              </a:ext>
            </a:extLst>
          </p:cNvPr>
          <p:cNvSpPr txBox="1"/>
          <p:nvPr/>
        </p:nvSpPr>
        <p:spPr>
          <a:xfrm>
            <a:off x="1805300" y="1325455"/>
            <a:ext cx="52813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2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endParaRPr lang="en-US" altLang="ko-KR" sz="2200" b="1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4E6725D0-C4B4-BBE3-4D3F-F3D96D340A5C}"/>
              </a:ext>
            </a:extLst>
          </p:cNvPr>
          <p:cNvSpPr txBox="1"/>
          <p:nvPr/>
        </p:nvSpPr>
        <p:spPr>
          <a:xfrm>
            <a:off x="1805284" y="2120990"/>
            <a:ext cx="9605650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GRU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계산 속도가 빠르고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요구되는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 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수도 적다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어떤 상황에서 무슨 모델이 더 좋은지에 관한 절대적인 기준은 없다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(Rule of thumb) : LSTM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시작하는 걸 </a:t>
            </a:r>
            <a:r>
              <a:rPr lang="en-US" altLang="ko-KR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default choice</a:t>
            </a: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한다</a:t>
            </a:r>
            <a:endParaRPr lang="en-US" altLang="ko-KR"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2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8278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스터디 자료 소개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D8B9D-14A2-14BF-1AAF-5F4EBE42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558" y="1195006"/>
            <a:ext cx="7989415" cy="1892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6B9EFE-3320-FE34-480A-5E41199F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043" y="3528667"/>
            <a:ext cx="3450445" cy="24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6E72503-923D-330E-1BCB-53B612B9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3590F81-C10F-2060-E215-6A92F5D1045F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AF97B4E-2A7F-1BEF-0E1E-C55EDEC42A29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7C7C49A-719E-CDF3-B9AE-6B97992513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B22E3572-1A25-7742-849A-67FA566BCFCD}"/>
              </a:ext>
            </a:extLst>
          </p:cNvPr>
          <p:cNvSpPr txBox="1">
            <a:spLocks/>
          </p:cNvSpPr>
          <p:nvPr/>
        </p:nvSpPr>
        <p:spPr>
          <a:xfrm>
            <a:off x="1977538" y="1577521"/>
            <a:ext cx="9820009" cy="449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다음에 올 단어를 예측하는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Word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x^(t+1)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predefined vocabulary set V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예측됨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" indent="0"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일종의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" indent="0" algn="just"/>
            <a:endParaRPr lang="en-US" altLang="ko-KR" sz="21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4300" indent="0" algn="just"/>
            <a:r>
              <a:rPr lang="en-US" altLang="ko-KR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LM</a:t>
            </a:r>
            <a:r>
              <a:rPr lang="ko-KR" altLang="en-US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piece of text</a:t>
            </a:r>
            <a:r>
              <a:rPr lang="ko-KR" altLang="en-US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확률을 </a:t>
            </a:r>
            <a:r>
              <a:rPr lang="en-US" altLang="ko-KR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assign</a:t>
            </a:r>
            <a:r>
              <a:rPr lang="ko-KR" altLang="en-US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한다고 볼 수도 있음</a:t>
            </a:r>
            <a:endParaRPr lang="en-US" altLang="ko-KR" sz="21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E2459-DCA8-0943-8A5F-F47E006F4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599" y="2190711"/>
            <a:ext cx="3373412" cy="5791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369DCD-66A0-D28E-E27E-137FC89925D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8593"/>
          <a:stretch/>
        </p:blipFill>
        <p:spPr>
          <a:xfrm>
            <a:off x="3358183" y="3783058"/>
            <a:ext cx="7058717" cy="1263395"/>
          </a:xfrm>
          <a:prstGeom prst="rect">
            <a:avLst/>
          </a:prstGeom>
        </p:spPr>
      </p:pic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E6C5066D-A5F3-16FA-ED91-DEDF287B656C}"/>
              </a:ext>
            </a:extLst>
          </p:cNvPr>
          <p:cNvSpPr txBox="1"/>
          <p:nvPr/>
        </p:nvSpPr>
        <p:spPr>
          <a:xfrm>
            <a:off x="18278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Language Modeling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7089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9C84EC0-8E14-7BD7-F885-2BF9B313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0965AA6-92BD-16C3-E92C-FB4F9432E63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5C5A6F0-D76B-F50F-8C62-292E6B796D77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503EE62-F774-EBEC-C55A-6A7301C41D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82F147-73D3-21B6-BC80-BE354854362B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8E8440EB-8F6F-4365-243C-995708EEA801}"/>
              </a:ext>
            </a:extLst>
          </p:cNvPr>
          <p:cNvSpPr txBox="1">
            <a:spLocks/>
          </p:cNvSpPr>
          <p:nvPr/>
        </p:nvSpPr>
        <p:spPr>
          <a:xfrm>
            <a:off x="1938300" y="1591697"/>
            <a:ext cx="982000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어떻게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LM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학습시킬 것인가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 -&gt; </a:t>
            </a:r>
            <a:r>
              <a:rPr lang="ko-KR" altLang="en-US" sz="2133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 이전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n-gram language model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N-gram : n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연속된 단어들의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chunk</a:t>
            </a: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(unigrams, bigrams, trigrams, 4-grams ...)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Idea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Different n-grams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얼마나 빈번하게 등장하는가에 대한 통계를 수집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-&gt;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단어의 예측에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4BAE2-9059-E4D0-82BF-BE66FFD2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25" y="4910113"/>
            <a:ext cx="5027757" cy="712380"/>
          </a:xfrm>
          <a:prstGeom prst="rect">
            <a:avLst/>
          </a:prstGeom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46AC32D-CB88-19C2-5325-09F025C70082}"/>
              </a:ext>
            </a:extLst>
          </p:cNvPr>
          <p:cNvSpPr txBox="1"/>
          <p:nvPr/>
        </p:nvSpPr>
        <p:spPr>
          <a:xfrm>
            <a:off x="18278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n-gram Language Models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7547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983E0B-D06B-2A39-67CF-32123EB3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36FA159-CDE3-3B26-AB78-4977E70F558F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A9D22E7-FF38-F1F3-B5AC-16C5BC43D389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EE20C61-5FAE-72A9-EDA7-F40FEF2893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A7E33D-0089-6E17-8C28-81C138EFEE46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EC41DE3-517A-7419-FCEA-72F2F57CEE5F}"/>
              </a:ext>
            </a:extLst>
          </p:cNvPr>
          <p:cNvSpPr txBox="1">
            <a:spLocks/>
          </p:cNvSpPr>
          <p:nvPr/>
        </p:nvSpPr>
        <p:spPr>
          <a:xfrm>
            <a:off x="1938300" y="1407400"/>
            <a:ext cx="982000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Simplifying assumption : x^(t+1)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이전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(n-1)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단어에만 의존한다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단어들이 주어졌을 때의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conditional probability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됨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거대한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corpus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단어가 몇 번 등장했는지를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해서 확률을 계산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endParaRPr lang="ko-KR" altLang="en-US" sz="2133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A11DF2-2EF9-432A-5DCA-4AFB8F2B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936" y="3508471"/>
            <a:ext cx="7224387" cy="1757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7B3573-39F8-7BCD-570B-9873A663D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125" y="5539853"/>
            <a:ext cx="4824008" cy="743660"/>
          </a:xfrm>
          <a:prstGeom prst="rect">
            <a:avLst/>
          </a:prstGeom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88C43EA7-C3C7-BBFC-076C-6B1E3AEC8635}"/>
              </a:ext>
            </a:extLst>
          </p:cNvPr>
          <p:cNvSpPr txBox="1"/>
          <p:nvPr/>
        </p:nvSpPr>
        <p:spPr>
          <a:xfrm>
            <a:off x="18278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n-gram Language Models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2543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AC8302-E37E-AC3B-DE82-C6A40B837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C0DA6AA-B886-2B55-CE29-DE8B7D8F68F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FBDF126-3D9A-782E-68F3-5C04AB24B17F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F9C3FB1-BC2D-EF36-AD20-9DDD2F6E3D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B9729-DC77-17DA-1134-AA2CCEE18FD8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46AA9765-8C19-AB8B-E1E2-E6FED1B566D5}"/>
              </a:ext>
            </a:extLst>
          </p:cNvPr>
          <p:cNvSpPr txBox="1">
            <a:spLocks/>
          </p:cNvSpPr>
          <p:nvPr/>
        </p:nvSpPr>
        <p:spPr>
          <a:xfrm>
            <a:off x="1938300" y="1407400"/>
            <a:ext cx="9820009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“as the proctor started the clock, the student opened their _____”</a:t>
            </a:r>
          </a:p>
          <a:p>
            <a:pPr marL="152396" indent="0"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4-gram LM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학습시킨다면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‘proctor’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맥락을 무시하므로 예측 성능이 떨어짐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</a:endParaRPr>
          </a:p>
          <a:p>
            <a:pPr marL="152396" indent="0" algn="just"/>
            <a:endParaRPr lang="ko-KR" altLang="en-US" sz="2133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352B5-E8C7-0BB2-1EF6-644545BA4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19" y="3072031"/>
            <a:ext cx="6157493" cy="1595259"/>
          </a:xfrm>
          <a:prstGeom prst="rect">
            <a:avLst/>
          </a:prstGeom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A59F381-DEFE-9369-CC4F-FF64EEEA6A28}"/>
              </a:ext>
            </a:extLst>
          </p:cNvPr>
          <p:cNvSpPr txBox="1"/>
          <p:nvPr/>
        </p:nvSpPr>
        <p:spPr>
          <a:xfrm>
            <a:off x="18278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n-gram Language Models </a:t>
            </a:r>
            <a:r>
              <a:rPr lang="ko-KR" alt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예시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9214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141C1B1-E997-D346-D2C5-604504952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0BCC5ED-5DC3-00E5-18C7-4887E1AEA947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5542FFA-0124-755F-1680-3E5A523BDA8A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5C145BB-4448-FB4B-7EE3-2E8157B5EE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D4F78C-CC2D-9507-BE5D-882AC2E34A09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1B06BD48-4631-7FA7-D74A-223D13B5F538}"/>
              </a:ext>
            </a:extLst>
          </p:cNvPr>
          <p:cNvSpPr txBox="1">
            <a:spLocks/>
          </p:cNvSpPr>
          <p:nvPr/>
        </p:nvSpPr>
        <p:spPr>
          <a:xfrm>
            <a:off x="1827833" y="2060072"/>
            <a:ext cx="9989793" cy="160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분자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0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train data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나타난 적 없는 단어는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합리적이더라도 확률을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 계산함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152396" indent="0"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분모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0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경우 아예 확률을 계산할 수 없음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7FBE6-1836-5BB9-3B48-FC8A713F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4" y="1348290"/>
            <a:ext cx="5964437" cy="629975"/>
          </a:xfrm>
          <a:prstGeom prst="rect">
            <a:avLst/>
          </a:prstGeom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D4D4BDF4-DCB0-352E-4E38-942C081D41E4}"/>
              </a:ext>
            </a:extLst>
          </p:cNvPr>
          <p:cNvSpPr txBox="1"/>
          <p:nvPr/>
        </p:nvSpPr>
        <p:spPr>
          <a:xfrm>
            <a:off x="18278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Problems of n-gram LM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652B929-5FC6-EE18-486F-BCA68D43359C}"/>
              </a:ext>
            </a:extLst>
          </p:cNvPr>
          <p:cNvSpPr txBox="1">
            <a:spLocks/>
          </p:cNvSpPr>
          <p:nvPr/>
        </p:nvSpPr>
        <p:spPr>
          <a:xfrm>
            <a:off x="1900719" y="1404201"/>
            <a:ext cx="3029089" cy="64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296" algn="just">
              <a:buFont typeface="Arial" panose="020B0604020202020204" pitchFamily="34" charset="0"/>
              <a:buChar char="•"/>
            </a:pPr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Sparsity Problems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66ED75F-9CC7-D26F-2780-83439F614BFE}"/>
              </a:ext>
            </a:extLst>
          </p:cNvPr>
          <p:cNvSpPr txBox="1">
            <a:spLocks/>
          </p:cNvSpPr>
          <p:nvPr/>
        </p:nvSpPr>
        <p:spPr>
          <a:xfrm>
            <a:off x="1900719" y="4152908"/>
            <a:ext cx="3029089" cy="64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296" algn="just">
              <a:buFont typeface="Arial" panose="020B0604020202020204" pitchFamily="34" charset="0"/>
              <a:buChar char="•"/>
            </a:pPr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Storage Problems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B88CCA6-F367-5837-800A-1B6411BA626A}"/>
              </a:ext>
            </a:extLst>
          </p:cNvPr>
          <p:cNvSpPr txBox="1">
            <a:spLocks/>
          </p:cNvSpPr>
          <p:nvPr/>
        </p:nvSpPr>
        <p:spPr>
          <a:xfrm>
            <a:off x="1900719" y="4733724"/>
            <a:ext cx="9989793" cy="160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/>
            <a:r>
              <a:rPr lang="en-US" altLang="ko-KR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N-gram</a:t>
            </a:r>
            <a:r>
              <a:rPr lang="ko-KR" altLang="en-US" sz="21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등장하는 횟수를 저장할 공간이 필요함</a:t>
            </a:r>
          </a:p>
        </p:txBody>
      </p:sp>
    </p:spTree>
    <p:extLst>
      <p:ext uri="{BB962C8B-B14F-4D97-AF65-F5344CB8AC3E}">
        <p14:creationId xmlns:p14="http://schemas.microsoft.com/office/powerpoint/2010/main" val="357463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D887A1B-0F40-D7CE-75C6-C117A885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7B14BB2-35D4-9F89-8FF4-5FE316667066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56101A5-6329-22A0-EA45-18E571FDC77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541F3C2-0EE2-23C9-8877-F38B3EF2DD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79835-68E9-CE4E-3D3C-F8DB683191C5}"/>
              </a:ext>
            </a:extLst>
          </p:cNvPr>
          <p:cNvSpPr txBox="1"/>
          <p:nvPr/>
        </p:nvSpPr>
        <p:spPr>
          <a:xfrm>
            <a:off x="5862675" y="4667289"/>
            <a:ext cx="19712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>
                <a:solidFill>
                  <a:schemeClr val="bg1"/>
                </a:solidFill>
              </a:rPr>
              <a:t>MFCC </a:t>
            </a:r>
            <a:r>
              <a:rPr lang="ko-KR" altLang="en-US" sz="2667" b="1">
                <a:solidFill>
                  <a:schemeClr val="bg1"/>
                </a:solidFill>
              </a:rPr>
              <a:t>특징 생성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59E6FBED-2B98-9ED8-6552-425C49AEE8B1}"/>
              </a:ext>
            </a:extLst>
          </p:cNvPr>
          <p:cNvSpPr txBox="1">
            <a:spLocks/>
          </p:cNvSpPr>
          <p:nvPr/>
        </p:nvSpPr>
        <p:spPr>
          <a:xfrm>
            <a:off x="1938300" y="1419828"/>
            <a:ext cx="9820009" cy="513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Improvements over n-gram LM : 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Sparsity problem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N-gram count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위한 저장공간 필요 없음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Remaining Problems :</a:t>
            </a:r>
          </a:p>
          <a:p>
            <a:pPr algn="just"/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Window size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키우면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matrix W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크게 만듦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(e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product)</a:t>
            </a:r>
          </a:p>
          <a:p>
            <a:pPr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Window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키워도 잃어버리는 문맥이 존재함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Window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절대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충분히 클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 없음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x^(1), x^(2)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완전히 다른 가중치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133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곱해짐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Input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처리에서 </a:t>
            </a:r>
            <a:r>
              <a:rPr lang="en-US" altLang="ko-KR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symmetry</a:t>
            </a:r>
            <a:r>
              <a:rPr lang="ko-KR" altLang="en-US" sz="2133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잃음</a:t>
            </a: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33387" indent="-380990" algn="just">
              <a:buFont typeface="Wingdings" panose="05000000000000000000" pitchFamily="2" charset="2"/>
              <a:buChar char="è"/>
            </a:pPr>
            <a:endParaRPr lang="en-US" altLang="ko-KR" sz="2133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52396" indent="0" algn="just"/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길이의 </a:t>
            </a:r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이든 처리할 수 있는 </a:t>
            </a:r>
            <a:r>
              <a:rPr lang="en-US" altLang="ko-KR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neural architecture </a:t>
            </a:r>
            <a:r>
              <a:rPr lang="ko-KR" altLang="en-US" sz="2133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</a:t>
            </a:r>
            <a:endParaRPr lang="en-US" altLang="ko-KR" sz="2133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E888EAE0-B1CE-869F-3E5A-27B032D01414}"/>
              </a:ext>
            </a:extLst>
          </p:cNvPr>
          <p:cNvSpPr txBox="1"/>
          <p:nvPr/>
        </p:nvSpPr>
        <p:spPr>
          <a:xfrm>
            <a:off x="1827833" y="409167"/>
            <a:ext cx="7097506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667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Fixed-window Neural Language Model</a:t>
            </a:r>
            <a:endParaRPr sz="2667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4987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992</Words>
  <Application>Microsoft Office PowerPoint</Application>
  <PresentationFormat>와이드스크린</PresentationFormat>
  <Paragraphs>209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 ExtraBold</vt:lpstr>
      <vt:lpstr>맑은 고딕</vt:lpstr>
      <vt:lpstr>Wingdings</vt:lpstr>
      <vt:lpstr>Cambria Math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지민 황</dc:creator>
  <cp:lastModifiedBy>지민 황</cp:lastModifiedBy>
  <cp:revision>26</cp:revision>
  <dcterms:created xsi:type="dcterms:W3CDTF">2024-11-18T13:41:23Z</dcterms:created>
  <dcterms:modified xsi:type="dcterms:W3CDTF">2024-11-18T14:17:47Z</dcterms:modified>
</cp:coreProperties>
</file>