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7" r:id="rId9"/>
    <p:sldId id="268" r:id="rId10"/>
    <p:sldId id="259" r:id="rId11"/>
    <p:sldId id="260" r:id="rId12"/>
    <p:sldId id="261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F731C-E63A-44D5-AFDD-E532A275CAE2}" v="11" dt="2024-05-16T07:36:3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9875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20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/>
              <a:t>Input Layer: </a:t>
            </a:r>
            <a:r>
              <a:rPr lang="ko-KR" altLang="en-US" dirty="0"/>
              <a:t>신경망의 입력을 받아 다음 계층으로 넘기는 역할</a:t>
            </a:r>
            <a:r>
              <a:rPr lang="en-US" altLang="ko-KR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Hidden Layer : input layer</a:t>
            </a:r>
            <a:r>
              <a:rPr lang="ko-KR" altLang="en-US" dirty="0"/>
              <a:t>와 연결된 </a:t>
            </a:r>
            <a:r>
              <a:rPr lang="ko-KR" altLang="en-US" dirty="0" err="1"/>
              <a:t>전결합</a:t>
            </a:r>
            <a:r>
              <a:rPr lang="ko-KR" altLang="en-US" dirty="0"/>
              <a:t> 계층</a:t>
            </a:r>
            <a:r>
              <a:rPr lang="en-US" altLang="ko-KR" dirty="0"/>
              <a:t>. </a:t>
            </a:r>
            <a:r>
              <a:rPr lang="ko-KR" altLang="en-US" dirty="0"/>
              <a:t>여러 개를 활용할 수 있다</a:t>
            </a:r>
            <a:r>
              <a:rPr lang="en-US" altLang="ko-KR" dirty="0"/>
              <a:t>.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Output Layer : </a:t>
            </a:r>
            <a:r>
              <a:rPr lang="ko-KR" altLang="en-US" dirty="0"/>
              <a:t>신경망 외부로 출력 전달</a:t>
            </a:r>
            <a:r>
              <a:rPr lang="en-US" altLang="ko-KR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10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7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84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570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166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234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03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CS231n </a:t>
            </a:r>
            <a:r>
              <a:rPr lang="ko-KR" altLang="en-US" sz="2500" b="1" dirty="0">
                <a:solidFill>
                  <a:srgbClr val="19264B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스터디</a:t>
            </a:r>
            <a:endParaRPr sz="2500" b="1" dirty="0">
              <a:solidFill>
                <a:srgbClr val="19264B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26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19264B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발표자</a:t>
            </a:r>
            <a:r>
              <a:rPr lang="en-US" altLang="ko-KR" sz="1100" dirty="0">
                <a:solidFill>
                  <a:srgbClr val="19264B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ko-KR" altLang="en-US" sz="1100" dirty="0">
                <a:solidFill>
                  <a:srgbClr val="19264B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김동건</a:t>
            </a:r>
            <a:endParaRPr sz="1100" dirty="0">
              <a:solidFill>
                <a:srgbClr val="19264B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7FD68-782E-45E3-A65E-EFBBBF733877}"/>
              </a:ext>
            </a:extLst>
          </p:cNvPr>
          <p:cNvSpPr txBox="1"/>
          <p:nvPr/>
        </p:nvSpPr>
        <p:spPr>
          <a:xfrm>
            <a:off x="1592494" y="1032106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 err="1"/>
              <a:t>출력층</a:t>
            </a:r>
            <a:r>
              <a:rPr lang="ko-KR" altLang="en-US" sz="1800" dirty="0"/>
              <a:t> </a:t>
            </a:r>
            <a:r>
              <a:rPr lang="en-US" altLang="ko-KR" sz="1800" dirty="0"/>
              <a:t>=&gt; </a:t>
            </a:r>
            <a:r>
              <a:rPr lang="ko-KR" altLang="en-US" sz="1800" dirty="0"/>
              <a:t>입력층의 순서로 거꾸로 가면서 </a:t>
            </a:r>
            <a:endParaRPr lang="en-US" altLang="ko-KR" sz="1800" dirty="0"/>
          </a:p>
          <a:p>
            <a:r>
              <a:rPr lang="en-US" altLang="ko-KR" sz="1800" dirty="0"/>
              <a:t>      </a:t>
            </a:r>
            <a:r>
              <a:rPr lang="ko-KR" altLang="en-US" sz="1800" dirty="0"/>
              <a:t>오차를 최소화할 수 있는 가중치</a:t>
            </a:r>
            <a:r>
              <a:rPr lang="en-US" altLang="ko-KR" sz="1800" dirty="0"/>
              <a:t>&amp;</a:t>
            </a:r>
            <a:r>
              <a:rPr lang="ko-KR" altLang="en-US" sz="1800" dirty="0"/>
              <a:t>편향을 찾아 업데이트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754CE0-F189-6793-2564-4D27976AF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65" y="1897169"/>
            <a:ext cx="5600860" cy="301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26C33606-7635-2319-F5D0-9A33EF86B2A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Backpropagation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7FD68-782E-45E3-A65E-EFBBBF733877}"/>
              </a:ext>
            </a:extLst>
          </p:cNvPr>
          <p:cNvSpPr txBox="1"/>
          <p:nvPr/>
        </p:nvSpPr>
        <p:spPr>
          <a:xfrm>
            <a:off x="1613042" y="1150706"/>
            <a:ext cx="7404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/>
              <a:t>데이터를 입력해 출력 계산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손실함수를 통해 실제 출력과 예측 출력 간의 오차 계산</a:t>
            </a:r>
            <a:r>
              <a:rPr lang="en-US" altLang="ko-KR" sz="18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800" dirty="0"/>
              <a:t>이 오차를 이용해 각 층의 가중치가 출력에 미친 영향을 역으로 계산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계산된 기울기를 사용해 가중치 업데이트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B7D9B8-256C-9EF4-42CB-44BF15F4C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700" y="2559612"/>
            <a:ext cx="4794835" cy="2210792"/>
          </a:xfrm>
          <a:prstGeom prst="rect">
            <a:avLst/>
          </a:prstGeom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4091261D-C714-4022-A278-32DA7D30943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Backpropagation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5493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7FD68-782E-45E3-A65E-EFBBBF733877}"/>
              </a:ext>
            </a:extLst>
          </p:cNvPr>
          <p:cNvSpPr txBox="1"/>
          <p:nvPr/>
        </p:nvSpPr>
        <p:spPr>
          <a:xfrm>
            <a:off x="1613042" y="1150706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/>
              <a:t>인간의 뉴런 구조를 본떠 만든 인공지능 신경망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Input Layer / Hidden Layer / Output Layer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045E83-2EB9-147D-22DF-E27562642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524" y="2014834"/>
            <a:ext cx="4611244" cy="2663260"/>
          </a:xfrm>
          <a:prstGeom prst="rect">
            <a:avLst/>
          </a:prstGeom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D0111DF9-FD77-BC5E-9B60-B4DF733F0AC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Neural Network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651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6DC21A-58BE-513A-5331-78C32AB60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19" y="1017543"/>
            <a:ext cx="6258685" cy="3461990"/>
          </a:xfrm>
          <a:prstGeom prst="rect">
            <a:avLst/>
          </a:prstGeom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20C208B-C41C-7275-0F6A-C783BC11D7D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Neural Network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8670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이곳에 만나서 찍은 사진을 넣어주세요.</a:t>
            </a:r>
            <a:endParaRPr sz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(비대면일 경우엔 화면 캡쳐 이용)</a:t>
            </a:r>
            <a:endParaRPr sz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얼굴이 나오게 찍어주셔야 합니다:D</a:t>
            </a:r>
            <a:endParaRPr sz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스터디원 1 : 김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동건</a:t>
            </a: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스터디원 2 : </a:t>
            </a:r>
            <a:r>
              <a:rPr lang="ko-KR" altLang="en-US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송채린</a:t>
            </a: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스터디원 3 : </a:t>
            </a:r>
            <a:r>
              <a:rPr lang="ko-KR" altLang="en-US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최형용</a:t>
            </a: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14C576F3-EA05-24CA-0F0F-936BBE3E9F92}"/>
              </a:ext>
            </a:extLst>
          </p:cNvPr>
          <p:cNvSpPr txBox="1"/>
          <p:nvPr/>
        </p:nvSpPr>
        <p:spPr>
          <a:xfrm>
            <a:off x="1569611" y="919111"/>
            <a:ext cx="5424312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1.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컴퓨터 비전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(CV)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이란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?</a:t>
            </a: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2.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컴퓨터 비전의 역사</a:t>
            </a:r>
            <a:endParaRPr lang="en-US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3. Image </a:t>
            </a:r>
            <a:r>
              <a:rPr lang="en-US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Classificaiton</a:t>
            </a:r>
            <a:endParaRPr lang="en-US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4. Loss Function and Optimization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5. Backpropagation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6. Neural Network</a:t>
            </a:r>
            <a:endParaRPr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컴퓨터 비전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(CV)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이란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2ABE8-D804-6F62-BD89-4445132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238" y="845454"/>
            <a:ext cx="4280255" cy="2082737"/>
          </a:xfrm>
          <a:prstGeom prst="rect">
            <a:avLst/>
          </a:prstGeom>
        </p:spPr>
      </p:pic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EDB32E4-6CF6-E568-228B-3A98D7E56208}"/>
              </a:ext>
            </a:extLst>
          </p:cNvPr>
          <p:cNvSpPr txBox="1"/>
          <p:nvPr/>
        </p:nvSpPr>
        <p:spPr>
          <a:xfrm>
            <a:off x="1467238" y="3015883"/>
            <a:ext cx="738256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컴퓨터 비전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(CV)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컴퓨터가 이미지나 비디오에서 유의미한 정보를 추출하고 분석할 수 있도록 하는 기술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광학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이미지 처리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자연어 처리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lang="ko-KR" altLang="en-US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로보틱스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lang="ko-KR" altLang="en-US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머신러닝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등의 여러 분야에서 활용된다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endParaRPr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15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컴퓨터 비전의 역사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EDB32E4-6CF6-E568-228B-3A98D7E56208}"/>
              </a:ext>
            </a:extLst>
          </p:cNvPr>
          <p:cNvSpPr txBox="1"/>
          <p:nvPr/>
        </p:nvSpPr>
        <p:spPr>
          <a:xfrm>
            <a:off x="1475188" y="718233"/>
            <a:ext cx="7668812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1960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년대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단순한 이미지 처리 기법 및 패턴 인식 알고리즘 연구</a:t>
            </a:r>
            <a:endParaRPr lang="en-US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1966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년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MIT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의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Summer Vision Project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1970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년대 후반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MIT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의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David Marr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 컴퓨터 비전의 발전 방향에 대해 설명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1990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년대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컴퓨터 비전 연구에 </a:t>
            </a:r>
            <a:r>
              <a:rPr lang="ko-KR" altLang="en-US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머신러닝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기법 도입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2010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년대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컴퓨터 비전에 딥러닝 기법 도입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2012: ImageNet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대회에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CNN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기반의 </a:t>
            </a:r>
            <a:r>
              <a:rPr lang="en-US" altLang="ko-KR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AlexNet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우승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Resnet, VGG, Inception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등의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CNN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기반 모델 등장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생성적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적대 신경망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(GAN)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등장으로 이미지 생성 분야의 큰 발전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2020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년대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ko-KR" altLang="en-US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딥러닝의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발전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Transformer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의 등장과 이를 적용한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Vision Transformer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등장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자율주행 및 로봇 비전 연구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692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Image Classification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EDB32E4-6CF6-E568-228B-3A98D7E56208}"/>
              </a:ext>
            </a:extLst>
          </p:cNvPr>
          <p:cNvSpPr txBox="1"/>
          <p:nvPr/>
        </p:nvSpPr>
        <p:spPr>
          <a:xfrm>
            <a:off x="1467238" y="3015883"/>
            <a:ext cx="738256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dirty="0">
                <a:latin typeface="+mn-lt"/>
                <a:ea typeface="+mn-ea"/>
                <a:cs typeface="함초롬돋움" panose="020B0604000101010101" pitchFamily="34" charset="-128"/>
              </a:rPr>
              <a:t>CV</a:t>
            </a:r>
            <a:r>
              <a:rPr lang="ko-KR" altLang="en-US" sz="1800" dirty="0">
                <a:latin typeface="+mn-lt"/>
                <a:ea typeface="+mn-ea"/>
                <a:cs typeface="함초롬돋움" panose="020B0604000101010101" pitchFamily="34" charset="-128"/>
              </a:rPr>
              <a:t>의 핵심 과제이자 이 강의에서 주로 다룰 문제</a:t>
            </a:r>
            <a:endParaRPr lang="en-US" altLang="ko-KR" sz="1800" dirty="0">
              <a:latin typeface="+mn-lt"/>
              <a:ea typeface="+mn-ea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latin typeface="+mn-lt"/>
                <a:ea typeface="+mn-ea"/>
                <a:cs typeface="함초롬돋움" panose="020B0604000101010101" pitchFamily="34" charset="-128"/>
              </a:rPr>
              <a:t>기초적인 방식</a:t>
            </a:r>
            <a:r>
              <a:rPr lang="en-US" altLang="ko-KR" sz="1800" dirty="0">
                <a:latin typeface="+mn-lt"/>
                <a:ea typeface="+mn-ea"/>
                <a:cs typeface="함초롬돋움" panose="020B0604000101010101" pitchFamily="34" charset="-128"/>
              </a:rPr>
              <a:t>: L1,L2 Distance</a:t>
            </a:r>
            <a:r>
              <a:rPr lang="ko-KR" altLang="en-US" sz="1800" dirty="0">
                <a:latin typeface="+mn-lt"/>
                <a:ea typeface="+mn-ea"/>
                <a:cs typeface="함초롬돋움" panose="020B0604000101010101" pitchFamily="34" charset="-128"/>
              </a:rPr>
              <a:t> 를 사용한 </a:t>
            </a:r>
            <a:r>
              <a:rPr lang="en-US" altLang="ko-KR" sz="1800" dirty="0">
                <a:latin typeface="+mn-lt"/>
                <a:ea typeface="+mn-ea"/>
                <a:cs typeface="함초롬돋움" panose="020B0604000101010101" pitchFamily="34" charset="-128"/>
              </a:rPr>
              <a:t>K-NN classifier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800" dirty="0">
              <a:latin typeface="+mn-lt"/>
              <a:ea typeface="+mn-ea"/>
              <a:cs typeface="함초롬돋움" panose="020B0604000101010101" pitchFamily="34" charset="-128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latin typeface="+mn-lt"/>
                <a:ea typeface="+mn-ea"/>
                <a:cs typeface="함초롬돋움" panose="020B0604000101010101" pitchFamily="34" charset="-128"/>
              </a:rPr>
              <a:t>BUT) </a:t>
            </a:r>
            <a:r>
              <a:rPr lang="ko-KR" altLang="en-US" sz="1800" dirty="0">
                <a:latin typeface="+mn-lt"/>
                <a:ea typeface="+mn-ea"/>
                <a:cs typeface="함초롬돋움" panose="020B0604000101010101" pitchFamily="34" charset="-128"/>
              </a:rPr>
              <a:t>고차원적 이미지에 적용하기엔 데이터 양과 의미적 측면에서 적절하지 않음</a:t>
            </a:r>
            <a:endParaRPr lang="en-US" altLang="ko-KR" sz="1800" dirty="0">
              <a:latin typeface="+mn-lt"/>
              <a:ea typeface="+mn-ea"/>
              <a:cs typeface="함초롬돋움" panose="020B0604000101010101" pitchFamily="34" charset="-128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latin typeface="+mn-lt"/>
                <a:ea typeface="+mn-ea"/>
                <a:cs typeface="함초롬돋움" panose="020B0604000101010101" pitchFamily="34" charset="-128"/>
              </a:rPr>
              <a:t>-&gt; Linear classifier</a:t>
            </a:r>
            <a:r>
              <a:rPr lang="ko-KR" altLang="en-US" sz="1800" b="1" dirty="0">
                <a:latin typeface="+mn-lt"/>
                <a:ea typeface="+mn-ea"/>
                <a:cs typeface="함초롬돋움" panose="020B0604000101010101" pitchFamily="34" charset="-128"/>
              </a:rPr>
              <a:t>를 사용</a:t>
            </a:r>
            <a:endParaRPr lang="en-US" altLang="ko-KR" sz="1800" b="1" dirty="0">
              <a:latin typeface="+mn-lt"/>
              <a:ea typeface="+mn-ea"/>
              <a:cs typeface="함초롬돋움" panose="020B0604000101010101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31E82-BCDF-62CF-84A9-273AF0214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915" y="794197"/>
            <a:ext cx="5139199" cy="21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9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Image Classification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EDB32E4-6CF6-E568-228B-3A98D7E56208}"/>
              </a:ext>
            </a:extLst>
          </p:cNvPr>
          <p:cNvSpPr txBox="1"/>
          <p:nvPr/>
        </p:nvSpPr>
        <p:spPr>
          <a:xfrm>
            <a:off x="1518431" y="3959492"/>
            <a:ext cx="7382564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dirty="0">
                <a:latin typeface="+mn-lt"/>
                <a:ea typeface="+mn-ea"/>
                <a:cs typeface="함초롬돋움" panose="020B0604000101010101" pitchFamily="34" charset="-128"/>
              </a:rPr>
              <a:t>Linear classifier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data x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와 </a:t>
            </a: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parameter W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를 가지고 </a:t>
            </a: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class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 별 스코어를 구함</a:t>
            </a:r>
            <a:endParaRPr lang="en-US" altLang="ko-KR" sz="1500" dirty="0">
              <a:latin typeface="+mn-lt"/>
              <a:ea typeface="+mn-ea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가장 높은 스코어를 가진 </a:t>
            </a: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class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가 정답</a:t>
            </a:r>
            <a:endParaRPr lang="en-US" altLang="ko-KR" sz="1500" dirty="0">
              <a:latin typeface="+mn-lt"/>
              <a:ea typeface="+mn-ea"/>
              <a:cs typeface="함초롬돋움" panose="020B0604000101010101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33CDDE-9DAB-C872-19B7-422CA0574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431" y="965215"/>
            <a:ext cx="4163912" cy="29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Loss Functions and Optimization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EDB32E4-6CF6-E568-228B-3A98D7E56208}"/>
              </a:ext>
            </a:extLst>
          </p:cNvPr>
          <p:cNvSpPr txBox="1"/>
          <p:nvPr/>
        </p:nvSpPr>
        <p:spPr>
          <a:xfrm>
            <a:off x="1443221" y="3597372"/>
            <a:ext cx="7382564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dirty="0">
                <a:latin typeface="+mn-lt"/>
                <a:ea typeface="+mn-ea"/>
                <a:cs typeface="함초롬돋움" panose="020B0604000101010101" pitchFamily="34" charset="-128"/>
              </a:rPr>
              <a:t>Loss function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최적의 </a:t>
            </a: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W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를 찾기 위해 지금 </a:t>
            </a: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W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가 얼마나 나쁜지 정량화해 알려주는 역할</a:t>
            </a:r>
            <a:endParaRPr lang="en-US" altLang="ko-KR" sz="1500" dirty="0">
              <a:latin typeface="+mn-lt"/>
              <a:ea typeface="+mn-ea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Multi-class SVM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500" b="1" dirty="0" err="1">
                <a:latin typeface="+mn-lt"/>
                <a:ea typeface="+mn-ea"/>
                <a:cs typeface="함초롬돋움" panose="020B0604000101010101" pitchFamily="34" charset="-128"/>
              </a:rPr>
              <a:t>Softmax</a:t>
            </a:r>
            <a:r>
              <a:rPr lang="en-US" altLang="ko-KR" sz="1500" b="1" dirty="0">
                <a:latin typeface="+mn-lt"/>
                <a:ea typeface="+mn-ea"/>
                <a:cs typeface="함초롬돋움" panose="020B0604000101010101" pitchFamily="34" charset="-128"/>
              </a:rPr>
              <a:t> loss </a:t>
            </a: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:class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별 확률을 구해서 </a:t>
            </a: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–log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로 </a:t>
            </a: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loss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를 구함</a:t>
            </a:r>
            <a:endParaRPr lang="en-US" altLang="ko-KR" sz="1500" dirty="0">
              <a:latin typeface="+mn-lt"/>
              <a:ea typeface="+mn-ea"/>
              <a:cs typeface="함초롬돋움" panose="020B0604000101010101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181A6-8E37-4FB7-3494-F7DC0694A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411" y="1584492"/>
            <a:ext cx="3598852" cy="15430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8354B4-C3D9-1511-E97F-A608CDBA2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084" y="1238929"/>
            <a:ext cx="356761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4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Loss Functions and Optimization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EDB32E4-6CF6-E568-228B-3A98D7E56208}"/>
              </a:ext>
            </a:extLst>
          </p:cNvPr>
          <p:cNvSpPr txBox="1"/>
          <p:nvPr/>
        </p:nvSpPr>
        <p:spPr>
          <a:xfrm>
            <a:off x="1408975" y="3575601"/>
            <a:ext cx="7382564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dirty="0">
                <a:latin typeface="+mn-lt"/>
                <a:ea typeface="+mn-ea"/>
                <a:cs typeface="함초롬돋움" panose="020B0604000101010101" pitchFamily="34" charset="-128"/>
              </a:rPr>
              <a:t>Optimization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최적의 </a:t>
            </a: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W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를 찾기</a:t>
            </a:r>
            <a:endParaRPr lang="en-US" altLang="ko-KR" sz="1500" dirty="0">
              <a:latin typeface="+mn-lt"/>
              <a:ea typeface="+mn-ea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Loss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함수의 </a:t>
            </a: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Local geometry 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를 이용해  </a:t>
            </a: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W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의 방향을 찾음</a:t>
            </a:r>
            <a:endParaRPr lang="en-US" altLang="ko-KR" sz="1500" dirty="0">
              <a:latin typeface="+mn-lt"/>
              <a:ea typeface="+mn-ea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500" b="1" dirty="0">
                <a:latin typeface="+mn-lt"/>
                <a:ea typeface="+mn-ea"/>
                <a:cs typeface="함초롬돋움" panose="020B0604000101010101" pitchFamily="34" charset="-128"/>
              </a:rPr>
              <a:t>SGD: 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미니배치 별 </a:t>
            </a: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Loss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의 합과  </a:t>
            </a:r>
            <a:r>
              <a:rPr lang="en-US" altLang="ko-KR" sz="1500" dirty="0">
                <a:latin typeface="+mn-lt"/>
                <a:ea typeface="+mn-ea"/>
                <a:cs typeface="함초롬돋움" panose="020B0604000101010101" pitchFamily="34" charset="-128"/>
              </a:rPr>
              <a:t>gradient</a:t>
            </a:r>
            <a:r>
              <a:rPr lang="ko-KR" altLang="en-US" sz="1500" dirty="0">
                <a:latin typeface="+mn-lt"/>
                <a:ea typeface="+mn-ea"/>
                <a:cs typeface="함초롬돋움" panose="020B0604000101010101" pitchFamily="34" charset="-128"/>
              </a:rPr>
              <a:t>의 추정치를 계산</a:t>
            </a:r>
            <a:endParaRPr lang="en-US" altLang="ko-KR" sz="1500" dirty="0">
              <a:latin typeface="+mn-lt"/>
              <a:ea typeface="+mn-ea"/>
              <a:cs typeface="함초롬돋움" panose="020B0604000101010101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10976-675D-8EE1-F066-6ABAA6B15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458560"/>
            <a:ext cx="638264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68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451</Words>
  <Application>Microsoft Office PowerPoint</Application>
  <PresentationFormat>화면 슬라이드 쇼(16:9)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NanumGothic ExtraBold</vt:lpstr>
      <vt:lpstr>맑은 고딕</vt:lpstr>
      <vt:lpstr>함초롬돋움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김동건</dc:creator>
  <cp:lastModifiedBy>ChaeRin Song</cp:lastModifiedBy>
  <cp:revision>5</cp:revision>
  <dcterms:modified xsi:type="dcterms:W3CDTF">2024-10-29T02:26:33Z</dcterms:modified>
</cp:coreProperties>
</file>