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2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63" r:id="rId12"/>
    <p:sldId id="265" r:id="rId13"/>
    <p:sldId id="264" r:id="rId14"/>
    <p:sldId id="26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EF731C-E63A-44D5-AFDD-E532A275CAE2}" v="11" dt="2024-05-16T07:36:30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303" autoAdjust="0"/>
  </p:normalViewPr>
  <p:slideViewPr>
    <p:cSldViewPr snapToGrid="0">
      <p:cViewPr varScale="1">
        <p:scale>
          <a:sx n="91" d="100"/>
          <a:sy n="91" d="100"/>
        </p:scale>
        <p:origin x="218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A813F986-9D88-F1D8-BED6-5116232FD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D574938F-4BF2-234B-E461-E971E51A61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58A427C3-3A7E-1B93-80ED-70496E8A1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830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6ADC17B-71E9-5F03-A163-8DDE05D83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0F9A1489-5C63-947E-D815-F8D6B09129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E992E6F-DF61-6EC4-75BD-DC2B90C80A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9817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91FE170-F60F-EB2F-331C-3AE4FCDEE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C967A20C-4638-4AD8-D6A8-C111925870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918B0DC1-C677-F918-164E-B396933890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916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07C0A207-EF4F-B4FB-0FC9-3CB1E0A1F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3932732E-69F7-D681-F144-0023E8FE59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A9849855-A51D-BF20-C8AE-B3C2C0039C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879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24883045-612E-904F-ADD8-D71D1AAAA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675574DB-03B4-78DF-026B-75DB930D75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6782B0D9-9944-82B5-DB3B-2B7F55E5FC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One to one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가장 기본적인 형태로 하나의 입력과 하나의 출력을 가지는 형태</a:t>
            </a:r>
            <a:endParaRPr lang="en-US" altLang="ko-K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One to many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하나의 입력에 대해 여러 출력</a:t>
            </a:r>
            <a:endParaRPr lang="en-US" altLang="ko-K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예시 </a:t>
            </a:r>
            <a:r>
              <a:rPr lang="en-US" altLang="ko-KR" dirty="0"/>
              <a:t>: image</a:t>
            </a:r>
            <a:r>
              <a:rPr lang="ko-KR" altLang="en-US" dirty="0"/>
              <a:t> </a:t>
            </a:r>
            <a:r>
              <a:rPr lang="en-US" altLang="ko-KR" dirty="0"/>
              <a:t>captioning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하나의 사진에 대해 여러 단어 출력</a:t>
            </a:r>
            <a:endParaRPr lang="en-US" altLang="ko-K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Many to one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여러 입력에 대해 하나의 출력</a:t>
            </a:r>
            <a:endParaRPr lang="en-US" altLang="ko-K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감정구별</a:t>
            </a:r>
            <a:endParaRPr lang="en-US" altLang="ko-K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Many to many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여러 입력에 대해 여러 출력</a:t>
            </a:r>
            <a:endParaRPr lang="en-US" altLang="ko-K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비디오에 대해 프레임 단위로 </a:t>
            </a:r>
            <a:r>
              <a:rPr lang="en-US" altLang="ko-KR" dirty="0"/>
              <a:t>classification, </a:t>
            </a:r>
            <a:r>
              <a:rPr lang="ko-KR" altLang="en-US" dirty="0"/>
              <a:t>기계번역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6062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73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AE2EF549-4769-1FCD-B2C5-7E3826B1C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96C4DF98-CFCC-1FE9-80C0-DCAA5BE194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8F65D97A-9066-A478-0D56-28F3A88245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544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DB8F52D-D6C2-15B7-79D9-612946C96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CBE39E88-F799-D9CC-5931-ACCBADD2E9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FFB6D6F5-6181-46C5-F2F2-6C74D40157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446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82370286-7E65-4396-223F-D31AFC85E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D489EC4-EDAC-03D3-6572-3275D33D5E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6B87CC64-D338-9104-D235-F48FF32521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773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F8E01500-16D8-7CE4-2B28-B86303C8C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11EC1CAE-3C60-05D3-B797-4B86CFF32F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E8CC4ED-C3BD-76C5-2C8B-D24E6FABEB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150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A074345F-3535-95F9-6DF6-4DBE5D9A8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AAB3B379-D61B-0444-A569-422003D475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CBBEE30C-8D32-9707-7337-DCD11C3B08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027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C2A1702D-F36E-2688-5D15-6F5035FA7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87D94A76-2518-1280-B27A-69F70831D5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3878C517-5AA9-386A-8A3E-2F62E1A0A5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04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CS231n </a:t>
            </a:r>
            <a:r>
              <a:rPr lang="ko-KR" altLang="en-US" sz="2500" b="1" dirty="0">
                <a:solidFill>
                  <a:srgbClr val="19264B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스터디</a:t>
            </a:r>
            <a:endParaRPr sz="2500" b="1" dirty="0">
              <a:solidFill>
                <a:srgbClr val="19264B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11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19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rgbClr val="19264B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발표자</a:t>
            </a:r>
            <a:r>
              <a:rPr lang="en-US" altLang="ko-KR" sz="1100" dirty="0">
                <a:solidFill>
                  <a:srgbClr val="19264B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 </a:t>
            </a:r>
            <a:r>
              <a:rPr lang="ko-KR" altLang="en-US" sz="1100" dirty="0">
                <a:solidFill>
                  <a:srgbClr val="19264B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김동건</a:t>
            </a:r>
            <a:endParaRPr sz="1100" dirty="0">
              <a:solidFill>
                <a:srgbClr val="19264B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C34CC53-8D82-6DC5-D8B6-E6AEC39B9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6B341488-2221-7ED1-6B81-B46FB9AABFC4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BCFC49FB-A458-4C18-7AEB-E87EE07061F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F22475A8-1944-330B-6484-FD910E39204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DFC2FB-429A-50D8-5F21-7B7FA210F6E5}"/>
              </a:ext>
            </a:extLst>
          </p:cNvPr>
          <p:cNvSpPr txBox="1"/>
          <p:nvPr/>
        </p:nvSpPr>
        <p:spPr>
          <a:xfrm>
            <a:off x="1353974" y="228600"/>
            <a:ext cx="622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/>
                </a:solidFill>
                <a:latin typeface="applesdgothicneo-ultralight"/>
              </a:rPr>
              <a:t>CNN</a:t>
            </a:r>
            <a:r>
              <a:rPr lang="ko-KR" altLang="en-US" sz="3200" b="1" dirty="0">
                <a:solidFill>
                  <a:schemeClr val="tx1"/>
                </a:solidFill>
                <a:latin typeface="applesdgothicneo-ultralight"/>
              </a:rPr>
              <a:t> </a:t>
            </a:r>
            <a:r>
              <a:rPr lang="en-US" altLang="ko-KR" sz="3200" b="1" dirty="0">
                <a:solidFill>
                  <a:schemeClr val="tx1"/>
                </a:solidFill>
                <a:latin typeface="applesdgothicneo-ultralight"/>
              </a:rPr>
              <a:t>Architectures _ </a:t>
            </a:r>
            <a:r>
              <a:rPr lang="en-US" altLang="ko-KR" sz="3200" b="1" dirty="0" err="1">
                <a:solidFill>
                  <a:schemeClr val="tx1"/>
                </a:solidFill>
                <a:latin typeface="applesdgothicneo-ultralight"/>
              </a:rPr>
              <a:t>AlexNet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2F1576-A531-46DC-9047-2BA6AAF72B5F}"/>
              </a:ext>
            </a:extLst>
          </p:cNvPr>
          <p:cNvSpPr txBox="1"/>
          <p:nvPr/>
        </p:nvSpPr>
        <p:spPr>
          <a:xfrm>
            <a:off x="1658509" y="855878"/>
            <a:ext cx="6192721" cy="1287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/>
              <a:t>최초의 </a:t>
            </a:r>
            <a:r>
              <a:rPr lang="en-US" altLang="ko-KR" sz="1800" dirty="0"/>
              <a:t>large scale SNN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800" dirty="0" err="1"/>
              <a:t>ReLU</a:t>
            </a:r>
            <a:r>
              <a:rPr lang="ko-KR" altLang="en-US" sz="1800" dirty="0"/>
              <a:t>를 처음으로 사용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800" dirty="0"/>
              <a:t>Local Response </a:t>
            </a:r>
            <a:r>
              <a:rPr lang="en-US" altLang="ko-KR" sz="1800" dirty="0" err="1"/>
              <a:t>Normalisation</a:t>
            </a:r>
            <a:r>
              <a:rPr lang="en-US" altLang="ko-KR" sz="1800" dirty="0"/>
              <a:t> (LRN) Norm Layers </a:t>
            </a:r>
            <a:r>
              <a:rPr lang="ko-KR" altLang="en-US" sz="1800" dirty="0"/>
              <a:t>사용</a:t>
            </a:r>
            <a:endParaRPr lang="en-US" altLang="ko-K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D330C-0C2B-D2F8-60D9-EF38E13C8029}"/>
              </a:ext>
            </a:extLst>
          </p:cNvPr>
          <p:cNvSpPr txBox="1"/>
          <p:nvPr/>
        </p:nvSpPr>
        <p:spPr>
          <a:xfrm>
            <a:off x="1353973" y="2571750"/>
            <a:ext cx="622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/>
                </a:solidFill>
                <a:latin typeface="applesdgothicneo-ultralight"/>
              </a:rPr>
              <a:t>CNN</a:t>
            </a:r>
            <a:r>
              <a:rPr lang="ko-KR" altLang="en-US" sz="3200" b="1" dirty="0">
                <a:solidFill>
                  <a:schemeClr val="tx1"/>
                </a:solidFill>
                <a:latin typeface="applesdgothicneo-ultralight"/>
              </a:rPr>
              <a:t> </a:t>
            </a:r>
            <a:r>
              <a:rPr lang="en-US" altLang="ko-KR" sz="3200" b="1" dirty="0">
                <a:solidFill>
                  <a:schemeClr val="tx1"/>
                </a:solidFill>
                <a:latin typeface="applesdgothicneo-ultralight"/>
              </a:rPr>
              <a:t>Architectures _ VGG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FB015-0266-0EEF-F0D5-227E73B31611}"/>
              </a:ext>
            </a:extLst>
          </p:cNvPr>
          <p:cNvSpPr txBox="1"/>
          <p:nvPr/>
        </p:nvSpPr>
        <p:spPr>
          <a:xfrm>
            <a:off x="1658509" y="3257794"/>
            <a:ext cx="6710791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800" dirty="0" err="1"/>
              <a:t>AlexNet</a:t>
            </a:r>
            <a:r>
              <a:rPr lang="ko-KR" altLang="en-US" sz="1800" dirty="0"/>
              <a:t>보다 </a:t>
            </a:r>
            <a:r>
              <a:rPr lang="en-US" altLang="ko-KR" sz="1800" dirty="0"/>
              <a:t>Layer</a:t>
            </a:r>
            <a:r>
              <a:rPr lang="ko-KR" altLang="en-US" sz="1800" dirty="0"/>
              <a:t>의 수가 깊어짐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800" dirty="0"/>
              <a:t>3x3</a:t>
            </a:r>
            <a:r>
              <a:rPr lang="ko-KR" altLang="en-US" sz="1800" dirty="0"/>
              <a:t>의 작은 </a:t>
            </a:r>
            <a:r>
              <a:rPr lang="en-US" altLang="ko-KR" sz="1800" dirty="0"/>
              <a:t>filter</a:t>
            </a:r>
            <a:r>
              <a:rPr lang="ko-KR" altLang="en-US" sz="1800" dirty="0"/>
              <a:t>로 바꿈 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800" dirty="0"/>
              <a:t>LRN</a:t>
            </a:r>
            <a:r>
              <a:rPr lang="ko-KR" altLang="en-US" sz="1800" dirty="0"/>
              <a:t>이 없음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/>
              <a:t>앙상블을 사용해 최고의 결과를 </a:t>
            </a:r>
            <a:r>
              <a:rPr lang="ko-KR" altLang="en-US" sz="1800" dirty="0" err="1"/>
              <a:t>뽑아냄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824030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F420AED3-F96C-38A2-A63B-251A45C40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C154181-A299-AB6E-7143-8EDE0AE42EC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86A94CFF-89B4-08BC-3E3B-DC6BAC250B8D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8B4A9F29-AC8F-0FF0-069B-61AEBF0147A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40D20B-C6AF-75FB-D66E-CD8A9DE1A2A3}"/>
              </a:ext>
            </a:extLst>
          </p:cNvPr>
          <p:cNvSpPr txBox="1"/>
          <p:nvPr/>
        </p:nvSpPr>
        <p:spPr>
          <a:xfrm>
            <a:off x="1353974" y="228600"/>
            <a:ext cx="622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/>
                </a:solidFill>
                <a:latin typeface="applesdgothicneo-ultralight"/>
              </a:rPr>
              <a:t>CNN</a:t>
            </a:r>
            <a:r>
              <a:rPr lang="ko-KR" altLang="en-US" sz="3200" b="1" dirty="0">
                <a:solidFill>
                  <a:schemeClr val="tx1"/>
                </a:solidFill>
                <a:latin typeface="applesdgothicneo-ultralight"/>
              </a:rPr>
              <a:t> </a:t>
            </a:r>
            <a:r>
              <a:rPr lang="en-US" altLang="ko-KR" sz="3200" b="1" dirty="0">
                <a:solidFill>
                  <a:schemeClr val="tx1"/>
                </a:solidFill>
                <a:latin typeface="applesdgothicneo-ultralight"/>
              </a:rPr>
              <a:t>Architectures _ </a:t>
            </a:r>
            <a:r>
              <a:rPr lang="en-US" altLang="ko-KR" sz="3200" b="1" dirty="0" err="1">
                <a:solidFill>
                  <a:schemeClr val="tx1"/>
                </a:solidFill>
                <a:latin typeface="applesdgothicneo-ultralight"/>
              </a:rPr>
              <a:t>GoogleNet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D1462D-C412-17BE-1002-0013DEE24D2E}"/>
              </a:ext>
            </a:extLst>
          </p:cNvPr>
          <p:cNvSpPr txBox="1"/>
          <p:nvPr/>
        </p:nvSpPr>
        <p:spPr>
          <a:xfrm>
            <a:off x="1607709" y="2802758"/>
            <a:ext cx="6333785" cy="2118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800" dirty="0"/>
              <a:t>22 layers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/>
              <a:t>파라미터의 수를 줄이기 위해 </a:t>
            </a:r>
            <a:r>
              <a:rPr lang="en-US" altLang="ko-KR" sz="1800" dirty="0"/>
              <a:t>Fully Connected Layer </a:t>
            </a:r>
            <a:r>
              <a:rPr lang="ko-KR" altLang="en-US" sz="1800" dirty="0"/>
              <a:t>없앰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/>
              <a:t>파라미터 수 </a:t>
            </a:r>
            <a:r>
              <a:rPr lang="en-US" altLang="ko-KR" sz="1800" dirty="0"/>
              <a:t>: 500</a:t>
            </a:r>
            <a:r>
              <a:rPr lang="ko-KR" altLang="en-US" sz="1800" dirty="0"/>
              <a:t>만개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/>
              <a:t>높은 </a:t>
            </a:r>
            <a:r>
              <a:rPr lang="ko-KR" altLang="en-US" sz="1800" dirty="0" err="1"/>
              <a:t>계산량을</a:t>
            </a:r>
            <a:r>
              <a:rPr lang="ko-KR" altLang="en-US" sz="1800" dirty="0"/>
              <a:t> 효율적으로 수행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1D7C50-A0A1-B953-C7F6-1248A3C93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709" y="872887"/>
            <a:ext cx="6592220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40BE3022-F477-1547-1E9E-4FB2F30DB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8589AB0-4AE2-4EB3-5C6A-0B04F0B3339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30C29F24-1EE8-1500-2E43-1B960C8CA57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EEAF7886-823A-9D5E-D914-74CF3C7524C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58C16F-FFBD-4A64-4FC5-DB0AC1B9EEE0}"/>
              </a:ext>
            </a:extLst>
          </p:cNvPr>
          <p:cNvSpPr txBox="1"/>
          <p:nvPr/>
        </p:nvSpPr>
        <p:spPr>
          <a:xfrm>
            <a:off x="1353974" y="228600"/>
            <a:ext cx="622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/>
                </a:solidFill>
                <a:latin typeface="applesdgothicneo-ultralight"/>
              </a:rPr>
              <a:t>CNN</a:t>
            </a:r>
            <a:r>
              <a:rPr lang="ko-KR" altLang="en-US" sz="3200" b="1" dirty="0">
                <a:solidFill>
                  <a:schemeClr val="tx1"/>
                </a:solidFill>
                <a:latin typeface="applesdgothicneo-ultralight"/>
              </a:rPr>
              <a:t> </a:t>
            </a:r>
            <a:r>
              <a:rPr lang="en-US" altLang="ko-KR" sz="3200" b="1" dirty="0">
                <a:solidFill>
                  <a:schemeClr val="tx1"/>
                </a:solidFill>
                <a:latin typeface="applesdgothicneo-ultralight"/>
              </a:rPr>
              <a:t>Architectures _ </a:t>
            </a:r>
            <a:r>
              <a:rPr lang="en-US" altLang="ko-KR" sz="3200" b="1" dirty="0" err="1">
                <a:solidFill>
                  <a:schemeClr val="tx1"/>
                </a:solidFill>
                <a:latin typeface="applesdgothicneo-ultralight"/>
              </a:rPr>
              <a:t>ResNet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40946-5C41-BACB-B2CF-A8560E16AE32}"/>
              </a:ext>
            </a:extLst>
          </p:cNvPr>
          <p:cNvSpPr txBox="1"/>
          <p:nvPr/>
        </p:nvSpPr>
        <p:spPr>
          <a:xfrm>
            <a:off x="1523057" y="3082974"/>
            <a:ext cx="7430443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/>
              <a:t>관념과 다르게 오히려 더 깊은 레이어를 가진 구조가 </a:t>
            </a:r>
            <a:r>
              <a:rPr lang="en-US" altLang="ko-KR" sz="1800" dirty="0"/>
              <a:t>training error</a:t>
            </a:r>
            <a:r>
              <a:rPr lang="ko-KR" altLang="en-US" sz="1800" dirty="0"/>
              <a:t>가 더 높음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/>
              <a:t>네트워크 구조가 깊으면 어느 순간부터 모델 학습이 잘 안됨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     =&gt; </a:t>
            </a:r>
            <a:r>
              <a:rPr lang="ko-KR" altLang="en-US" sz="1800" dirty="0"/>
              <a:t>해결을 위해 </a:t>
            </a:r>
            <a:r>
              <a:rPr lang="en-US" altLang="ko-KR" sz="1800" dirty="0" err="1"/>
              <a:t>ResNet</a:t>
            </a:r>
            <a:r>
              <a:rPr lang="ko-KR" altLang="en-US" sz="1800" dirty="0"/>
              <a:t>은 </a:t>
            </a:r>
            <a:r>
              <a:rPr lang="en-US" altLang="ko-KR" sz="1800" dirty="0"/>
              <a:t>Skip-Connection</a:t>
            </a:r>
            <a:r>
              <a:rPr lang="ko-KR" altLang="en-US" sz="1800" dirty="0"/>
              <a:t>을 사용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5C39BF-5BA1-8B05-5360-24119C72D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789" y="823565"/>
            <a:ext cx="5302311" cy="22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64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2F452AE2-2B11-127E-5312-9893F1094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4C350B30-C3A4-9B94-609A-FFC8F5751BE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EEE778B6-CAAC-2466-8757-0D2BA857ADB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EB28CE1D-0548-F628-9AB4-AE85C375AFF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D0E606-772F-893F-75E8-E2D4E6091A10}"/>
              </a:ext>
            </a:extLst>
          </p:cNvPr>
          <p:cNvSpPr txBox="1"/>
          <p:nvPr/>
        </p:nvSpPr>
        <p:spPr>
          <a:xfrm>
            <a:off x="1353974" y="228600"/>
            <a:ext cx="622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/>
                </a:solidFill>
                <a:latin typeface="applesdgothicneo-ultralight"/>
              </a:rPr>
              <a:t>CNN</a:t>
            </a:r>
            <a:r>
              <a:rPr lang="ko-KR" altLang="en-US" sz="3200" b="1" dirty="0">
                <a:solidFill>
                  <a:schemeClr val="tx1"/>
                </a:solidFill>
                <a:latin typeface="applesdgothicneo-ultralight"/>
              </a:rPr>
              <a:t> </a:t>
            </a:r>
            <a:r>
              <a:rPr lang="en-US" altLang="ko-KR" sz="3200" b="1" dirty="0">
                <a:solidFill>
                  <a:schemeClr val="tx1"/>
                </a:solidFill>
                <a:latin typeface="applesdgothicneo-ultralight"/>
              </a:rPr>
              <a:t>Architectures _ </a:t>
            </a:r>
            <a:r>
              <a:rPr lang="en-US" altLang="ko-KR" sz="3200" b="1" dirty="0" err="1">
                <a:solidFill>
                  <a:schemeClr val="tx1"/>
                </a:solidFill>
                <a:latin typeface="applesdgothicneo-ultralight"/>
              </a:rPr>
              <a:t>ResNet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E440EF-5E00-D377-3216-D1901EF89DA5}"/>
              </a:ext>
            </a:extLst>
          </p:cNvPr>
          <p:cNvSpPr txBox="1"/>
          <p:nvPr/>
        </p:nvSpPr>
        <p:spPr>
          <a:xfrm>
            <a:off x="1607697" y="3405827"/>
            <a:ext cx="6744154" cy="1287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/>
              <a:t>연산 증가도 많지 않음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800" dirty="0"/>
              <a:t>Gradient Vanishing</a:t>
            </a:r>
            <a:r>
              <a:rPr lang="ko-KR" altLang="en-US" sz="1800" dirty="0"/>
              <a:t>이 일어나도 원본 신호에 대한 정보가 있어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     </a:t>
            </a:r>
            <a:r>
              <a:rPr lang="ko-KR" altLang="en-US" sz="1800" dirty="0"/>
              <a:t>학습하는 데 </a:t>
            </a:r>
            <a:r>
              <a:rPr lang="ko-KR" altLang="en-US" sz="1800" dirty="0" err="1"/>
              <a:t>원할하게</a:t>
            </a:r>
            <a:r>
              <a:rPr lang="ko-KR" altLang="en-US" sz="1800" dirty="0"/>
              <a:t> 가능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B6F62E-E674-CAD1-C22C-76A48279E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697" y="830807"/>
            <a:ext cx="2596003" cy="254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5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19B8A8A5-AB5E-2931-48D3-20E930F1E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8A6F9273-4ECF-65AB-540E-67FF4A4EC0EE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A06A254-476E-243A-9BB8-DAFA1BFB3D3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B6E9624A-F736-466E-C18B-8A21075C736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E098FE-B41F-445A-11A7-4A81D2A23179}"/>
              </a:ext>
            </a:extLst>
          </p:cNvPr>
          <p:cNvSpPr txBox="1"/>
          <p:nvPr/>
        </p:nvSpPr>
        <p:spPr>
          <a:xfrm>
            <a:off x="1353974" y="228600"/>
            <a:ext cx="622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/>
                </a:solidFill>
                <a:latin typeface="applesdgothicneo-ultralight"/>
              </a:rPr>
              <a:t>Recurrent Neural Networks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91D65-DDC2-792F-7033-4E45201271E6}"/>
              </a:ext>
            </a:extLst>
          </p:cNvPr>
          <p:cNvSpPr txBox="1"/>
          <p:nvPr/>
        </p:nvSpPr>
        <p:spPr>
          <a:xfrm>
            <a:off x="1607697" y="1055550"/>
            <a:ext cx="6692858" cy="87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800" dirty="0"/>
              <a:t>Sequence</a:t>
            </a:r>
            <a:r>
              <a:rPr lang="ko-KR" altLang="en-US" sz="1800" dirty="0"/>
              <a:t>를 따라 </a:t>
            </a:r>
            <a:r>
              <a:rPr lang="en-US" altLang="ko-KR" sz="1800" dirty="0"/>
              <a:t>node</a:t>
            </a:r>
            <a:r>
              <a:rPr lang="ko-KR" altLang="en-US" sz="1800" dirty="0"/>
              <a:t> 사이의 연결의 형태가 방향 그래프인 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    </a:t>
            </a:r>
            <a:r>
              <a:rPr lang="ko-KR" altLang="en-US" sz="1800" dirty="0"/>
              <a:t>인공 신경망의 한 종류</a:t>
            </a:r>
            <a:endParaRPr lang="en-US" altLang="ko-KR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1FA548-FA77-2769-44AF-ECD682572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056" y="2208810"/>
            <a:ext cx="6515099" cy="24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5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이곳에 만나서 찍은 사진을 넣어주세요.</a:t>
            </a:r>
            <a:endParaRPr sz="12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(비대면일 경우엔 화면 캡쳐 이용)</a:t>
            </a:r>
            <a:endParaRPr sz="12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얼굴이 나오게 찍어주셔야 합니다:D</a:t>
            </a:r>
            <a:endParaRPr sz="12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스터디원 1 : 김</a:t>
            </a:r>
            <a:r>
              <a:rPr lang="ko-KR" altLang="en-US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동건</a:t>
            </a:r>
            <a:endParaRPr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스터디원 2 : </a:t>
            </a:r>
            <a:r>
              <a:rPr lang="ko-KR" altLang="en-US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송채린</a:t>
            </a:r>
            <a:endParaRPr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스터디원 3 : </a:t>
            </a:r>
            <a:r>
              <a:rPr lang="ko-KR" altLang="en-US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최형용</a:t>
            </a:r>
            <a:endParaRPr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CNN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9EDB32E4-6CF6-E568-228B-3A98D7E56208}"/>
              </a:ext>
            </a:extLst>
          </p:cNvPr>
          <p:cNvSpPr txBox="1"/>
          <p:nvPr/>
        </p:nvSpPr>
        <p:spPr>
          <a:xfrm>
            <a:off x="1547984" y="3160541"/>
            <a:ext cx="7382564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- </a:t>
            </a:r>
            <a:r>
              <a:rPr lang="en-US" altLang="ko-KR" sz="1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Fully Connected Layer</a:t>
            </a:r>
            <a:endParaRPr lang="en-US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CNN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이전의 방법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벡터의 연산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342900" lvl="2" indent="-342900">
              <a:buFont typeface="+mj-lt"/>
              <a:buAutoNum type="arabicPeriod"/>
            </a:pPr>
            <a:r>
              <a:rPr 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Stretch Input(32x32x3)-&gt;3072 x 1</a:t>
            </a:r>
          </a:p>
          <a:p>
            <a:pPr marL="342900" lvl="2" indent="-342900">
              <a:buFont typeface="+mj-lt"/>
              <a:buAutoNum type="arabicPeriod"/>
            </a:pPr>
            <a:r>
              <a:rPr lang="en-US" sz="1800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Wx</a:t>
            </a:r>
            <a:r>
              <a:rPr 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(10x3072)</a:t>
            </a:r>
          </a:p>
          <a:p>
            <a:pPr marL="342900" lvl="2" indent="-342900">
              <a:buFont typeface="+mj-lt"/>
              <a:buAutoNum type="arabicPeriod"/>
            </a:pPr>
            <a:r>
              <a:rPr 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Output(1x10)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52F1CC-A505-6F63-1C5E-3F5BB9A21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4" y="1136680"/>
            <a:ext cx="3885302" cy="17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5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893796A9-0B8A-A949-D4B2-781346C4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EAE5D194-6CDD-F417-6620-572852B84B53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9B8B46EE-F682-7287-CAD7-26FBC92B158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B2DAAA64-3629-9F0B-6F84-A49457FE97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92CD04B3-3174-6C9D-B352-8B11B099C703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CNN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90480C9F-4973-B6E5-1C6F-D12B318E9A7B}"/>
              </a:ext>
            </a:extLst>
          </p:cNvPr>
          <p:cNvSpPr txBox="1"/>
          <p:nvPr/>
        </p:nvSpPr>
        <p:spPr>
          <a:xfrm>
            <a:off x="1408975" y="2903497"/>
            <a:ext cx="7382564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Convolution Layer</a:t>
            </a:r>
            <a:endParaRPr lang="en-US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이미지의 기존 구조를 보존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(stretch X)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이미지 구조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(32x32x3)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를 그대로 유지한 채 가중치 필터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(5x5x3)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를 슬라이딩 시키며 내적을 수행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슬라이딩은 이미지의 좌상단부터 시작해 각 위치별 하나의 값들을 산출함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필터의 크기와 개수 등에 따라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output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의 크기와 차원이 결정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913321-24F5-2BB7-0E29-3FC35F840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396" y="894168"/>
            <a:ext cx="3488104" cy="167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6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2ED873BD-E406-D4C9-9BC7-D067BA2C8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877CB44-46AC-BE15-17AF-F7F57486F2A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94A1DD37-46B0-7CC8-A42C-611B96319E5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941B7B91-D6F3-B28E-E606-75ADDA79C5C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0CFE5EC1-AC1C-CD6C-E14E-249147A89790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CNN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9E7BE89C-0F7D-2670-ECC6-A7FE67F2B693}"/>
              </a:ext>
            </a:extLst>
          </p:cNvPr>
          <p:cNvSpPr txBox="1"/>
          <p:nvPr/>
        </p:nvSpPr>
        <p:spPr>
          <a:xfrm>
            <a:off x="1408975" y="3266995"/>
            <a:ext cx="7382564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Convolution Neural Networks</a:t>
            </a:r>
            <a:endParaRPr lang="en-US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CNN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은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Convolution Layer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의 연속된 형태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Conv- </a:t>
            </a:r>
            <a:r>
              <a:rPr lang="en-US" altLang="ko-KR" sz="1800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Relu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-pooling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의 반복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이때 앞쪽의 필터는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low-level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의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feature,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뒤로 갈 수록 더 세밀한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feature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를 학습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C6A32F-73B0-503A-3225-1D75DB2C6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175" y="984058"/>
            <a:ext cx="4391425" cy="21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2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921B6DBD-4ACA-6BFE-41AC-4E365A449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50599595-EDEA-BB3F-EF63-9A4A1917F22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A66A1F6D-120D-DC9A-FB5F-60A6B529F85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A4ED4EF-8E9D-637E-4986-BEEFFB32FFD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A5080CEA-60D2-34A9-E32A-D8C62467A474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Training Neural Networks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2554D3F1-2C54-3982-FFEA-22D5B22F15AA}"/>
              </a:ext>
            </a:extLst>
          </p:cNvPr>
          <p:cNvSpPr txBox="1"/>
          <p:nvPr/>
        </p:nvSpPr>
        <p:spPr>
          <a:xfrm>
            <a:off x="1543333" y="3237653"/>
            <a:ext cx="7382564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Activation Function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Layer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마다 비선형성을 위한 활성화 함수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비선형 연산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가 사용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483B0E-9A1E-3EC3-07FD-F5192D7CA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333" y="1316575"/>
            <a:ext cx="3364784" cy="16527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C847BC-A21B-5C34-0DCC-844089337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8117" y="1297818"/>
            <a:ext cx="3571699" cy="169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3046621-D247-C07F-0837-3A9179EA8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8976E8D8-7091-8BA7-FB92-9D8781CD5CE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5F51204-BCD5-4E51-BE0F-886D8643878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2053EC4E-FD45-A46F-7DF9-F92A875AD2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2CA47D18-8F41-B8D6-AEF9-4118F48EE9D9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Training Neural Networks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65CF2446-1F0D-50CF-8C99-68BAA4EE476C}"/>
              </a:ext>
            </a:extLst>
          </p:cNvPr>
          <p:cNvSpPr txBox="1"/>
          <p:nvPr/>
        </p:nvSpPr>
        <p:spPr>
          <a:xfrm>
            <a:off x="1543333" y="3237653"/>
            <a:ext cx="7382564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Sigmoid Function</a:t>
            </a:r>
            <a:endParaRPr lang="en-US" sz="1800" b="1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입력이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[0,1] 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사이 값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문제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1) 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입력 값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x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가 매우 크거나 매우 작을 경우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gradient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가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0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이 됨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문제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2) 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출력이 양수로 제한되기 때문에 </a:t>
            </a:r>
            <a:r>
              <a:rPr lang="ko-KR" altLang="en-US" sz="1800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역전파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과정에서 기울기가 특정 방향으로 치우침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740580-2753-D91A-C4A1-E074A72C4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678" y="1297818"/>
            <a:ext cx="3443814" cy="15305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7F5585-1B3F-7214-BF35-2D88FBF82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070" y="1297818"/>
            <a:ext cx="3481874" cy="176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3293479-00EB-501B-7A86-7083EE691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FEB8959F-9571-52E8-26B0-3CA3686AAD0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5FD92E17-06AE-8E76-78C1-8256967139E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EF3F6E31-76E3-35AD-E785-BA97997C2EA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BA44395A-E95A-0145-55A9-22C70FC0795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Training Neural Networks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65EEB543-A08C-DC6B-E8BE-E62ACDF5DDDB}"/>
              </a:ext>
            </a:extLst>
          </p:cNvPr>
          <p:cNvSpPr txBox="1"/>
          <p:nvPr/>
        </p:nvSpPr>
        <p:spPr>
          <a:xfrm>
            <a:off x="1543333" y="3237653"/>
            <a:ext cx="7382564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Tanh Function</a:t>
            </a:r>
            <a:endParaRPr lang="en-US" sz="1800" b="1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입력이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[-1,1] 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사이 값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Zero centered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로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번 문제를 해결함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문제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 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입력 값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x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가 매우 크거나 매우 작을 경우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gradient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가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0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이 됨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8B0005-6689-8E1C-A371-93A5F042F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333" y="1279559"/>
            <a:ext cx="3931120" cy="172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7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C22A5F3-5B94-143E-AC9E-BFF08863B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40E8DFAB-D49A-BECC-9F36-3EB952FE78F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B19EABBE-0C91-ED95-7608-3C7F1FB0AD1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46A7D3FB-E1AC-54B0-3620-CF6F9BB0A7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81995F90-3EC8-0F9B-FD82-112D317915EB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Training Neural Networks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C374A8E0-E6E9-B290-AA7B-A6C7722E7C44}"/>
              </a:ext>
            </a:extLst>
          </p:cNvPr>
          <p:cNvSpPr txBox="1"/>
          <p:nvPr/>
        </p:nvSpPr>
        <p:spPr>
          <a:xfrm>
            <a:off x="1543333" y="3237653"/>
            <a:ext cx="7382564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ReLu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Function</a:t>
            </a:r>
            <a:endParaRPr lang="en-US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양수에선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x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값을 그대로 반환해 경사 소실을 막는다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문제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 0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보다 작은 값에서 업데이트가 일어나지 않으며 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dead </a:t>
            </a:r>
            <a:r>
              <a:rPr lang="en-US" altLang="ko-KR" sz="1800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ReLu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가 </a:t>
            </a:r>
            <a:r>
              <a:rPr lang="ko-KR" altLang="en-US" sz="1800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발생할수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있다</a:t>
            </a: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-&gt;leaky </a:t>
            </a:r>
            <a:r>
              <a:rPr lang="en-US" altLang="ko-KR" sz="1800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ReLu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Negative</a:t>
            </a:r>
            <a:r>
              <a:rPr lang="ko-KR" altLang="en-US" sz="18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에도 기울기를 살짝 주면서 이 문제를 해결</a:t>
            </a:r>
            <a:endParaRPr lang="en-US" altLang="ko-KR" sz="18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022F0B-71E9-29C2-BAF3-B042B972A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737" y="1055550"/>
            <a:ext cx="3854963" cy="198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304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488</Words>
  <Application>Microsoft Office PowerPoint</Application>
  <PresentationFormat>화면 슬라이드 쇼(16:9)</PresentationFormat>
  <Paragraphs>91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applesdgothicneo-ultralight</vt:lpstr>
      <vt:lpstr>NanumGothic ExtraBold</vt:lpstr>
      <vt:lpstr>맑은 고딕</vt:lpstr>
      <vt:lpstr>함초롬돋움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김동건</dc:creator>
  <cp:lastModifiedBy>ChaeRin Song</cp:lastModifiedBy>
  <cp:revision>6</cp:revision>
  <dcterms:modified xsi:type="dcterms:W3CDTF">2024-11-18T11:17:41Z</dcterms:modified>
</cp:coreProperties>
</file>