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703" autoAdjust="0"/>
  </p:normalViewPr>
  <p:slideViewPr>
    <p:cSldViewPr snapToGrid="0">
      <p:cViewPr varScale="1">
        <p:scale>
          <a:sx n="104" d="100"/>
          <a:sy n="104" d="100"/>
        </p:scale>
        <p:origin x="120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A3CC740-C068-C5F4-6D65-3AED9F17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D1F3A72-1CBA-91A8-D9C3-CA86D388E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A141AEA-835F-1932-AFB0-BBB2F05BF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3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BC046DE-D5C1-DBC8-AB3A-D31A9E71B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3F53E92-B6C2-E1EF-3772-822994987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C0EEFC3-94E7-6D02-A203-27DE190D8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43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FD5EA3A-7C0F-BF30-C9ED-06A060A5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9208DA2-4091-A9A0-472A-951C1B412C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223C535-AB1F-7611-9BC6-1F6F7FCA8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5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C061398-6379-E2EE-6E91-9B7757DEF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749429B-5DB8-8B24-D25E-E1CD24372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6B724E5-7F27-7629-D30E-32324B182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728C4B3-F6D0-4110-F97B-B3F38E0D2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7462BC6-F670-FAC9-0FDE-1A6FA3A4D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2899C86-BD23-4FC4-AED8-B5F66AB21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47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666DF87-E837-0CAA-2EC7-F6D242E0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9D5F6A7-89E4-F9A3-145F-773888D43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92AB96A-EBD6-2013-F086-CFFF1F478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36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C540D4B-2675-3C43-6597-903A69EC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03F6BA7-5D7C-85EF-7655-10FD6F36A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6A3E3EA-B9DA-277C-3356-BA9A59336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33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0825B16-89DC-1E9B-4F7B-F16ED223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1B95078-6315-6F83-B289-1DB4ED847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5824ED6-F81B-0F72-C567-CD632633A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862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1F735FD-6AA8-473E-6CD9-CC60F14ED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39AFB5D-33EE-66F4-8103-7F0313664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A42ECA8-962E-985F-6FA5-C500C31D5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8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8F5B0F4-3DF2-B0CD-97C2-97400494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BAD626F-7FA0-0237-8764-515ED2F44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01ACAE4-6806-0AC8-877F-4F659F626A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4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15D0499-27EB-264D-D06A-3B85BB3B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2F1C985-7C90-1071-1609-7D77D6995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8A81948-CE95-8CA4-2EAB-D4A25F43E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0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FDA0DD8-2ECD-C383-A2D4-ECCBDD3E8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1449DFC-C9D6-42ED-D1C8-6BDA77B5A8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B4E7A44-DD10-F8BB-E64C-557FD1E0E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1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6515441-3DFE-64AB-1E67-E88CF8058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E9DE73C-0DCB-5E55-9157-798E76D61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ECBF2F3-88AF-1268-CE76-A4C053DFC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78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0BE70BA-04DF-C6A6-6261-4FFE890A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8D16AD7-BAEC-69FC-D543-3D3B8E9DE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1B3B359-BC22-DA5A-7C78-A8B6DCC22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2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BB90E7F-E0EB-BBA6-08EE-6209D1778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C655829-E893-2656-B448-43B00B3358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A1CB897-5CE7-09A8-1918-B2C9E4795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2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7D97A3A-2745-C4B6-D870-646339D88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E64C4BB-19E7-2418-0E20-F3E39A378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9D94EB7-B7E7-2FFF-4AE9-67EFA72C9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9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Matrix_chain_multiplic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neuralnetworksanddeeplearning.com/chap2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clr-blogposts.github.io/2024/blog/bench-hv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33544" cy="15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-KR" sz="2500" b="1" dirty="0">
                <a:solidFill>
                  <a:srgbClr val="19264B"/>
                </a:solidFill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</a:rPr>
              <a:t>구현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11.19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19264B"/>
                </a:solidFill>
              </a:rPr>
              <a:t>발표자 :</a:t>
            </a:r>
            <a:r>
              <a:rPr lang="en-US" altLang="ko" sz="1300" dirty="0">
                <a:solidFill>
                  <a:srgbClr val="19264B"/>
                </a:solidFill>
              </a:rPr>
              <a:t> </a:t>
            </a:r>
            <a:r>
              <a:rPr lang="ko-KR" altLang="en-US" sz="1300" dirty="0">
                <a:solidFill>
                  <a:srgbClr val="19264B"/>
                </a:solidFill>
              </a:rPr>
              <a:t>김동영</a:t>
            </a:r>
            <a:endParaRPr sz="13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B431B3C-9443-DC81-814A-227452D4E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9257399-7869-9E0D-0BE0-27AB9D00234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DD47881-3783-73DB-7E82-E7AB689423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3740750-2F2D-7D41-281A-EFEC790B43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18F0F4C-A338-E263-F212-B94B664FAF0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0A3C7-3997-912A-FC7A-6E1E119F49C6}"/>
                  </a:ext>
                </a:extLst>
              </p:cNvPr>
              <p:cNvSpPr txBox="1"/>
              <p:nvPr/>
            </p:nvSpPr>
            <p:spPr>
              <a:xfrm>
                <a:off x="1408975" y="845454"/>
                <a:ext cx="6577782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+mj-ea"/>
                    <a:ea typeface="+mj-ea"/>
                  </a:rPr>
                  <a:t>Auto diff </a:t>
                </a:r>
                <a:r>
                  <a:rPr lang="ko-KR" altLang="en-US" sz="2000" dirty="0">
                    <a:latin typeface="+mj-ea"/>
                    <a:ea typeface="+mj-ea"/>
                  </a:rPr>
                  <a:t>는 이 </a:t>
                </a:r>
                <a:r>
                  <a:rPr lang="en-US" altLang="ko-KR" sz="2000" dirty="0">
                    <a:latin typeface="+mj-ea"/>
                    <a:ea typeface="+mj-ea"/>
                  </a:rPr>
                  <a:t>computational graph </a:t>
                </a:r>
                <a:r>
                  <a:rPr lang="ko-KR" altLang="en-US" sz="2000" dirty="0">
                    <a:latin typeface="+mj-ea"/>
                    <a:ea typeface="+mj-ea"/>
                  </a:rPr>
                  <a:t>에서 </a:t>
                </a:r>
                <a:r>
                  <a:rPr lang="en-US" altLang="ko-KR" sz="2000" dirty="0">
                    <a:latin typeface="+mj-ea"/>
                    <a:ea typeface="+mj-ea"/>
                  </a:rPr>
                  <a:t>chain rule </a:t>
                </a:r>
                <a:r>
                  <a:rPr lang="ko-KR" altLang="en-US" sz="2000" dirty="0">
                    <a:latin typeface="+mj-ea"/>
                    <a:ea typeface="+mj-ea"/>
                  </a:rPr>
                  <a:t>을 사용해서 최종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jacobian</a:t>
                </a:r>
                <a:r>
                  <a:rPr lang="en-US" altLang="ko-KR" sz="20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smtClean="0">
                        <a:latin typeface="Cambria Math" panose="02040503050406030204" pitchFamily="18" charset="0"/>
                        <a:ea typeface="+mj-ea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) </a:t>
                </a:r>
                <a:r>
                  <a:rPr lang="ko-KR" altLang="en-US" sz="2000" dirty="0">
                    <a:latin typeface="+mj-ea"/>
                    <a:ea typeface="+mj-ea"/>
                  </a:rPr>
                  <a:t>을 구하는 방식으로 동작하는데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거기엔 </a:t>
                </a:r>
                <a:r>
                  <a:rPr lang="en-US" altLang="ko-KR" sz="2000" dirty="0">
                    <a:latin typeface="+mj-ea"/>
                    <a:ea typeface="+mj-ea"/>
                  </a:rPr>
                  <a:t>forward mode </a:t>
                </a:r>
                <a:r>
                  <a:rPr lang="ko-KR" altLang="en-US" sz="2000" dirty="0">
                    <a:latin typeface="+mj-ea"/>
                    <a:ea typeface="+mj-ea"/>
                  </a:rPr>
                  <a:t>와 </a:t>
                </a:r>
                <a:r>
                  <a:rPr lang="en-US" altLang="ko-KR" sz="2000" dirty="0">
                    <a:latin typeface="+mj-ea"/>
                    <a:ea typeface="+mj-ea"/>
                  </a:rPr>
                  <a:t>reverse mode </a:t>
                </a:r>
                <a:r>
                  <a:rPr lang="ko-KR" altLang="en-US" sz="2000" dirty="0">
                    <a:latin typeface="+mj-ea"/>
                    <a:ea typeface="+mj-ea"/>
                  </a:rPr>
                  <a:t>가 있습니다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Neural network </a:t>
                </a:r>
                <a:r>
                  <a:rPr lang="ko-KR" altLang="en-US" sz="2000" dirty="0">
                    <a:latin typeface="+mj-ea"/>
                    <a:ea typeface="+mj-ea"/>
                  </a:rPr>
                  <a:t>의 </a:t>
                </a:r>
                <a:r>
                  <a:rPr lang="en-US" altLang="ko-KR" sz="2000" dirty="0">
                    <a:latin typeface="+mj-ea"/>
                    <a:ea typeface="+mj-ea"/>
                  </a:rPr>
                  <a:t>gradient </a:t>
                </a:r>
                <a:r>
                  <a:rPr lang="ko-KR" altLang="en-US" sz="2000" dirty="0">
                    <a:latin typeface="+mj-ea"/>
                    <a:ea typeface="+mj-ea"/>
                  </a:rPr>
                  <a:t>를 구할 때는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backprogatation</a:t>
                </a:r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이라는 알고리즘을 쓰는데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:r>
                  <a:rPr lang="ko-KR" altLang="en-US" sz="2000" dirty="0">
                    <a:latin typeface="+mj-ea"/>
                    <a:ea typeface="+mj-ea"/>
                  </a:rPr>
                  <a:t>이름에서 알 수 있듯</a:t>
                </a:r>
                <a:r>
                  <a:rPr lang="en-US" altLang="ko-KR" sz="2000" dirty="0">
                    <a:latin typeface="+mj-ea"/>
                    <a:ea typeface="+mj-ea"/>
                  </a:rPr>
                  <a:t> reverse mode </a:t>
                </a:r>
                <a:r>
                  <a:rPr lang="ko-KR" altLang="en-US" sz="2000" dirty="0">
                    <a:latin typeface="+mj-ea"/>
                    <a:ea typeface="+mj-ea"/>
                  </a:rPr>
                  <a:t>입니다</a:t>
                </a:r>
                <a:endParaRPr lang="en-US" altLang="ko-KR" sz="20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0A3C7-3997-912A-FC7A-6E1E119F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5454"/>
                <a:ext cx="6577782" cy="2554545"/>
              </a:xfrm>
              <a:prstGeom prst="rect">
                <a:avLst/>
              </a:prstGeom>
              <a:blipFill>
                <a:blip r:embed="rId4"/>
                <a:stretch>
                  <a:fillRect l="-927" t="-1432" r="-834" b="-3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>
            <a:extLst>
              <a:ext uri="{FF2B5EF4-FFF2-40B4-BE49-F238E27FC236}">
                <a16:creationId xmlns:a16="http://schemas.microsoft.com/office/drawing/2014/main" id="{BE3E0D88-906A-D28D-3B10-B8F0B27F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81" y="3376871"/>
            <a:ext cx="3006180" cy="16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8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5E5A25B-390F-87D3-DBE2-85908D9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1386640-3F3C-41BF-B8D0-FEB84C5F638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526A861-2E0D-608E-A7DF-BF523584F42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2864A9C-6F84-4792-E9C6-9013448A81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B8AE50A-CA3A-1E79-8C30-E522EDB47A6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772BB-5266-BDEC-B37B-2563E3C1B782}"/>
              </a:ext>
            </a:extLst>
          </p:cNvPr>
          <p:cNvSpPr txBox="1"/>
          <p:nvPr/>
        </p:nvSpPr>
        <p:spPr>
          <a:xfrm>
            <a:off x="1408975" y="845454"/>
            <a:ext cx="65777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Forward, reverse mode </a:t>
            </a:r>
            <a:r>
              <a:rPr lang="ko-KR" altLang="en-US" sz="2000" dirty="0">
                <a:latin typeface="+mj-ea"/>
                <a:ea typeface="+mj-ea"/>
              </a:rPr>
              <a:t>각각 장단점이 있기 때문에 유동적으로 쓰지만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보통 </a:t>
            </a:r>
            <a:r>
              <a:rPr lang="en-US" altLang="ko-KR" sz="2000" dirty="0">
                <a:latin typeface="+mj-ea"/>
                <a:ea typeface="+mj-ea"/>
              </a:rPr>
              <a:t>deep learning </a:t>
            </a:r>
            <a:r>
              <a:rPr lang="ko-KR" altLang="en-US" sz="2000" dirty="0">
                <a:latin typeface="+mj-ea"/>
                <a:ea typeface="+mj-ea"/>
              </a:rPr>
              <a:t>의 맥락에서는 </a:t>
            </a:r>
            <a:r>
              <a:rPr lang="en-US" altLang="ko-KR" sz="2000" dirty="0">
                <a:latin typeface="+mj-ea"/>
                <a:ea typeface="+mj-ea"/>
              </a:rPr>
              <a:t>reverse mode </a:t>
            </a:r>
            <a:r>
              <a:rPr lang="ko-KR" altLang="en-US" sz="2000" dirty="0">
                <a:latin typeface="+mj-ea"/>
                <a:ea typeface="+mj-ea"/>
              </a:rPr>
              <a:t>를 쓰는 게 시간적으로 효율적이기 때문에 </a:t>
            </a:r>
            <a:r>
              <a:rPr lang="en-US" altLang="ko-KR" sz="2000" dirty="0">
                <a:latin typeface="+mj-ea"/>
                <a:ea typeface="+mj-ea"/>
              </a:rPr>
              <a:t>backprop </a:t>
            </a:r>
            <a:r>
              <a:rPr lang="ko-KR" altLang="en-US" sz="2000" dirty="0">
                <a:latin typeface="+mj-ea"/>
                <a:ea typeface="+mj-ea"/>
              </a:rPr>
              <a:t>을 씁니다</a:t>
            </a:r>
            <a:r>
              <a:rPr lang="en-US" altLang="ko-KR" sz="2000" dirty="0">
                <a:latin typeface="+mj-ea"/>
                <a:ea typeface="+mj-ea"/>
              </a:rPr>
              <a:t>. – layer </a:t>
            </a:r>
            <a:r>
              <a:rPr lang="ko-KR" altLang="en-US" sz="2000" dirty="0">
                <a:latin typeface="+mj-ea"/>
                <a:ea typeface="+mj-ea"/>
              </a:rPr>
              <a:t>가 깊어질수록 공간적으로는 효율적이지 않게 </a:t>
            </a:r>
            <a:r>
              <a:rPr lang="ko-KR" altLang="en-US" sz="2000" dirty="0" err="1">
                <a:latin typeface="+mj-ea"/>
                <a:ea typeface="+mj-ea"/>
              </a:rPr>
              <a:t>됨ㅜ</a:t>
            </a:r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절대적으로 어떤 방법이 </a:t>
            </a:r>
            <a:r>
              <a:rPr lang="ko-KR" altLang="en-US" sz="2000" dirty="0" err="1">
                <a:latin typeface="+mj-ea"/>
                <a:ea typeface="+mj-ea"/>
              </a:rPr>
              <a:t>좋은지</a:t>
            </a:r>
            <a:r>
              <a:rPr lang="ko-KR" altLang="en-US" sz="2000" dirty="0">
                <a:latin typeface="+mj-ea"/>
                <a:ea typeface="+mj-ea"/>
              </a:rPr>
              <a:t> 판단하는 건 어렵습니다</a:t>
            </a:r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  <a:hlinkClick r:id="rId4"/>
              </a:rPr>
              <a:t>https://en</a:t>
            </a:r>
            <a:r>
              <a:rPr lang="en-US" altLang="ko-KR" sz="2000" dirty="0">
                <a:latin typeface="+mj-ea"/>
                <a:ea typeface="+mj-ea"/>
                <a:hlinkClick r:id="rId4"/>
              </a:rPr>
              <a:t>.</a:t>
            </a:r>
            <a:r>
              <a:rPr lang="en-US" altLang="ko-KR" sz="2000" dirty="0">
                <a:latin typeface="+mj-ea"/>
                <a:ea typeface="+mj-ea"/>
                <a:hlinkClick r:id="rId4"/>
              </a:rPr>
              <a:t>wikipedia.org/wiki/Matrix_chain_multiplication</a:t>
            </a:r>
            <a:r>
              <a:rPr lang="en-US" altLang="ko-KR" sz="2000" dirty="0">
                <a:latin typeface="+mj-ea"/>
                <a:ea typeface="+mj-ea"/>
              </a:rPr>
              <a:t> forward </a:t>
            </a:r>
            <a:r>
              <a:rPr lang="ko-KR" altLang="en-US" sz="2000" dirty="0">
                <a:latin typeface="+mj-ea"/>
                <a:ea typeface="+mj-ea"/>
              </a:rPr>
              <a:t>도 </a:t>
            </a:r>
            <a:r>
              <a:rPr lang="en-US" altLang="ko-KR" sz="2000" dirty="0">
                <a:latin typeface="+mj-ea"/>
                <a:ea typeface="+mj-ea"/>
              </a:rPr>
              <a:t>reverse </a:t>
            </a:r>
            <a:r>
              <a:rPr lang="ko-KR" altLang="en-US" sz="2000" dirty="0">
                <a:latin typeface="+mj-ea"/>
                <a:ea typeface="+mj-ea"/>
              </a:rPr>
              <a:t>도 아닌 이런 것도 있음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9AFAF6-E279-A1E8-A50B-4DC73C812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678" y="3662200"/>
            <a:ext cx="4940697" cy="14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4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B07B0FA-B50B-7049-928F-25053AAA7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9D5E90B-5998-C79C-77DF-CA5DD7D45FA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8FC205D-037C-CCF4-2DFC-E12665AFC65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9B7AEB6-DA38-5D7C-BCDC-5046517A16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0E5540B-A992-1AC4-7841-0572CBACDB0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E942D-8BC2-837C-7A18-C8CD2DAF71ED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4148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이 발표에서는</a:t>
                </a:r>
                <a:r>
                  <a:rPr lang="en-US" altLang="ko-KR" sz="2000" dirty="0">
                    <a:latin typeface="+mj-ea"/>
                    <a:ea typeface="+mj-ea"/>
                  </a:rPr>
                  <a:t>, reverse mode </a:t>
                </a:r>
                <a:r>
                  <a:rPr lang="ko-KR" altLang="en-US" sz="2000" dirty="0">
                    <a:latin typeface="+mj-ea"/>
                    <a:ea typeface="+mj-ea"/>
                  </a:rPr>
                  <a:t>만 잠깐 </a:t>
                </a:r>
                <a:r>
                  <a:rPr lang="en-US" altLang="ko-KR" sz="2000" dirty="0">
                    <a:latin typeface="+mj-ea"/>
                    <a:ea typeface="+mj-ea"/>
                  </a:rPr>
                  <a:t>review </a:t>
                </a:r>
                <a:r>
                  <a:rPr lang="ko-KR" altLang="en-US" sz="2000" dirty="0">
                    <a:latin typeface="+mj-ea"/>
                    <a:ea typeface="+mj-ea"/>
                  </a:rPr>
                  <a:t>할 건데</a:t>
                </a:r>
                <a:r>
                  <a:rPr lang="en-US" altLang="ko-KR" sz="2000" dirty="0">
                    <a:latin typeface="+mj-ea"/>
                    <a:ea typeface="+mj-ea"/>
                  </a:rPr>
                  <a:t>,</a:t>
                </a: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알고리즘은 다음과 같습니다</a:t>
                </a:r>
                <a:r>
                  <a:rPr lang="en-US" altLang="ko-KR" sz="2000" dirty="0">
                    <a:latin typeface="+mj-ea"/>
                    <a:ea typeface="+mj-ea"/>
                  </a:rPr>
                  <a:t>:</a:t>
                </a: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1) create evaluation graph</a:t>
                </a: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2) computation and restore partial</a:t>
                </a:r>
                <a:r>
                  <a:rPr lang="ko-KR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ko-KR" sz="2000" dirty="0">
                    <a:latin typeface="+mj-ea"/>
                    <a:ea typeface="+mj-ea"/>
                  </a:rPr>
                  <a:t>derivative – </a:t>
                </a:r>
                <a:r>
                  <a:rPr lang="ko-KR" altLang="en-US" sz="2000" dirty="0">
                    <a:latin typeface="+mj-ea"/>
                    <a:ea typeface="+mj-ea"/>
                  </a:rPr>
                  <a:t>이래서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공간복잡도가</a:t>
                </a:r>
                <a:r>
                  <a:rPr lang="ko-KR" altLang="en-US" sz="2000" dirty="0">
                    <a:latin typeface="+mj-ea"/>
                    <a:ea typeface="+mj-ea"/>
                  </a:rPr>
                  <a:t> 꽝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3) reverse pass starts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   - 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is already stored from the forward pass</a:t>
                </a: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backpropagation </a:t>
                </a:r>
                <a:r>
                  <a:rPr lang="ko-KR" altLang="en-US" sz="2000" dirty="0">
                    <a:latin typeface="+mj-ea"/>
                    <a:ea typeface="+mj-ea"/>
                  </a:rPr>
                  <a:t>도 위와 같은 컨셉을 그대로 사용합니다</a:t>
                </a:r>
                <a:r>
                  <a:rPr lang="en-US" altLang="ko-KR" sz="2000" dirty="0">
                    <a:latin typeface="+mj-ea"/>
                    <a:ea typeface="+mj-ea"/>
                  </a:rPr>
                  <a:t>. </a:t>
                </a:r>
                <a:r>
                  <a:rPr lang="ko-KR" altLang="en-US" sz="2000" dirty="0">
                    <a:latin typeface="+mj-ea"/>
                    <a:ea typeface="+mj-ea"/>
                  </a:rPr>
                  <a:t>특별한 경우라서 </a:t>
                </a:r>
                <a:r>
                  <a:rPr lang="en-US" altLang="ko-KR" sz="2000" dirty="0">
                    <a:latin typeface="+mj-ea"/>
                    <a:ea typeface="+mj-ea"/>
                  </a:rPr>
                  <a:t>Notation </a:t>
                </a:r>
                <a:r>
                  <a:rPr lang="ko-KR" altLang="en-US" sz="2000" dirty="0">
                    <a:latin typeface="+mj-ea"/>
                    <a:ea typeface="+mj-ea"/>
                  </a:rPr>
                  <a:t>이 조금 다를 수 있습니다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1500" dirty="0">
                    <a:latin typeface="+mj-ea"/>
                    <a:ea typeface="+mj-ea"/>
                  </a:rPr>
                  <a:t>자세한 건 </a:t>
                </a:r>
                <a:r>
                  <a:rPr lang="en-US" altLang="ko-KR" sz="1500" dirty="0">
                    <a:latin typeface="+mj-ea"/>
                    <a:ea typeface="+mj-ea"/>
                    <a:hlinkClick r:id="rId4"/>
                  </a:rPr>
                  <a:t>https://neuralnetworksanddeeplearning.com/chap2.html</a:t>
                </a:r>
                <a:r>
                  <a:rPr lang="en-US" altLang="ko-KR" sz="1500" dirty="0">
                    <a:latin typeface="+mj-ea"/>
                    <a:ea typeface="+mj-ea"/>
                  </a:rPr>
                  <a:t> </a:t>
                </a:r>
                <a:r>
                  <a:rPr lang="ko-KR" altLang="en-US" sz="1500" dirty="0">
                    <a:latin typeface="+mj-ea"/>
                    <a:ea typeface="+mj-ea"/>
                  </a:rPr>
                  <a:t>을 참고</a:t>
                </a:r>
                <a:endParaRPr lang="en-US" altLang="ko-KR" sz="15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E942D-8BC2-837C-7A18-C8CD2DAF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4148315"/>
              </a:xfrm>
              <a:prstGeom prst="rect">
                <a:avLst/>
              </a:prstGeom>
              <a:blipFill>
                <a:blip r:embed="rId5"/>
                <a:stretch>
                  <a:fillRect l="-867" t="-734" r="-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6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5695B05-47D0-1A62-3C7B-41CE2A2F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0B79DDD-4C10-D572-66F7-F823D553A39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19AE46D-4CC7-4F5E-1174-2CD25DC3C02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69428BB-8F43-0346-6166-8D2F5ECB78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DCBF78DB-207B-CC7E-0C7C-44EA87D529F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2778A3-EA90-0870-DF51-8DBCBD67F990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3840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1) create evaluation graph</a:t>
                </a: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2) computation and restore partial</a:t>
                </a:r>
                <a:r>
                  <a:rPr lang="ko-KR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ko-KR" sz="2000" dirty="0">
                    <a:latin typeface="+mj-ea"/>
                    <a:ea typeface="+mj-ea"/>
                  </a:rPr>
                  <a:t>derivative – </a:t>
                </a:r>
                <a:r>
                  <a:rPr lang="ko-KR" altLang="en-US" sz="2000" dirty="0">
                    <a:latin typeface="+mj-ea"/>
                    <a:ea typeface="+mj-ea"/>
                  </a:rPr>
                  <a:t>이래서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공간복잡도가</a:t>
                </a:r>
                <a:r>
                  <a:rPr lang="ko-KR" altLang="en-US" sz="2000" dirty="0">
                    <a:latin typeface="+mj-ea"/>
                    <a:ea typeface="+mj-ea"/>
                  </a:rPr>
                  <a:t> 꽝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3) reverse pass starts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   - 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is already stored from the forward pass</a:t>
                </a: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요지는</a:t>
                </a:r>
                <a:r>
                  <a:rPr lang="en-US" altLang="ko-KR" sz="2000" dirty="0">
                    <a:latin typeface="+mj-ea"/>
                    <a:ea typeface="+mj-ea"/>
                  </a:rPr>
                  <a:t>, forward prop </a:t>
                </a:r>
                <a:r>
                  <a:rPr lang="ko-KR" altLang="en-US" sz="2000" dirty="0">
                    <a:latin typeface="+mj-ea"/>
                    <a:ea typeface="+mj-ea"/>
                  </a:rPr>
                  <a:t>과정에서 특정 값들을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저장해놨다가</a:t>
                </a:r>
                <a:r>
                  <a:rPr lang="en-US" altLang="ko-KR" sz="2000" dirty="0">
                    <a:latin typeface="+mj-ea"/>
                    <a:ea typeface="+mj-ea"/>
                  </a:rPr>
                  <a:t>, backward </a:t>
                </a:r>
                <a:r>
                  <a:rPr lang="ko-KR" altLang="en-US" sz="2000" dirty="0">
                    <a:latin typeface="+mj-ea"/>
                    <a:ea typeface="+mj-ea"/>
                  </a:rPr>
                  <a:t>과정에서 그 저장된 값을 사용한다는 것입니다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뭔가 저장해야 하니 일반적으로 공간 복잡도가 높습니다 </a:t>
                </a:r>
                <a:r>
                  <a:rPr lang="en-US" altLang="ko-KR" sz="2000" dirty="0">
                    <a:latin typeface="+mj-ea"/>
                    <a:ea typeface="+mj-ea"/>
                  </a:rPr>
                  <a:t>– forward </a:t>
                </a:r>
                <a:r>
                  <a:rPr lang="ko-KR" altLang="en-US" sz="2000" dirty="0">
                    <a:latin typeface="+mj-ea"/>
                    <a:ea typeface="+mj-ea"/>
                  </a:rPr>
                  <a:t>에 비해서</a:t>
                </a:r>
                <a:endParaRPr lang="en-US" altLang="ko-KR" sz="15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2778A3-EA90-0870-DF51-8DBCBD67F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3840539"/>
              </a:xfrm>
              <a:prstGeom prst="rect">
                <a:avLst/>
              </a:prstGeom>
              <a:blipFill>
                <a:blip r:embed="rId4"/>
                <a:stretch>
                  <a:fillRect l="-867" t="-794" r="-173" b="-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85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B4FBA7A-D710-17B3-A41F-66F7E50AC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45BA351-CD23-2876-8653-2ADEFAFB021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CCEB580-B6C5-BB09-9B8A-5A3ED6D9432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D7A834A-26D4-EA7D-AD49-7F8411BB30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D54830A-4730-ADB3-3F4D-44EDC9F4870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379E9D-5737-9BB9-C79E-EA69CB1DE9D6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401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1994</a:t>
                </a:r>
                <a:r>
                  <a:rPr lang="ko-KR" altLang="en-US" sz="2000" dirty="0">
                    <a:latin typeface="+mj-ea"/>
                    <a:ea typeface="+mj-ea"/>
                  </a:rPr>
                  <a:t>년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pearlmutter</a:t>
                </a:r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는 다음 식이 성립함을 관찰하고</a:t>
                </a:r>
                <a:r>
                  <a:rPr lang="en-US" altLang="ko-KR" sz="2000" dirty="0">
                    <a:latin typeface="+mj-ea"/>
                    <a:ea typeface="+mj-ea"/>
                  </a:rPr>
                  <a:t>, AD </a:t>
                </a:r>
                <a:r>
                  <a:rPr lang="ko-KR" altLang="en-US" sz="2000" dirty="0">
                    <a:latin typeface="+mj-ea"/>
                    <a:ea typeface="+mj-ea"/>
                  </a:rPr>
                  <a:t>를 통해 </a:t>
                </a:r>
                <a:r>
                  <a:rPr lang="en-US" altLang="ko-KR" sz="2000" dirty="0">
                    <a:latin typeface="+mj-ea"/>
                    <a:ea typeface="+mj-ea"/>
                  </a:rPr>
                  <a:t>HVP </a:t>
                </a:r>
                <a:r>
                  <a:rPr lang="ko-KR" altLang="en-US" sz="2000" dirty="0">
                    <a:latin typeface="+mj-ea"/>
                    <a:ea typeface="+mj-ea"/>
                  </a:rPr>
                  <a:t>를 효율적으로 구하는 알고리즘을 설계합니다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000" i="0" smtClean="0">
                              <a:latin typeface="Cambria Math" panose="02040503050406030204" pitchFamily="18" charset="0"/>
                              <a:ea typeface="+mj-ea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 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 sz="200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sty m:val="p"/>
                            </m:rPr>
                            <a:rPr lang="en-US" altLang="ko-KR" sz="200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  <a:ea typeface="+mj-ea"/>
                        </a:rPr>
                        <m:t>∇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+mj-ea"/>
                        </a:rPr>
                        <m:t>⟨</m:t>
                      </m:r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  <a:ea typeface="+mj-ea"/>
                        </a:rPr>
                        <m:t>∇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(.),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+mj-ea"/>
                        </a:rPr>
                        <m:t>⟩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](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+mj-ea"/>
                        </a:rPr>
                        <m:t>𝜃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(directional derivative </a:t>
                </a:r>
                <a:r>
                  <a:rPr lang="ko-KR" altLang="en-US" sz="2000" dirty="0">
                    <a:latin typeface="+mj-ea"/>
                    <a:ea typeface="+mj-ea"/>
                  </a:rPr>
                  <a:t>의 정의에 의해</a:t>
                </a:r>
                <a:r>
                  <a:rPr lang="en-US" altLang="ko-KR" sz="2000" dirty="0">
                    <a:latin typeface="+mj-ea"/>
                    <a:ea typeface="+mj-ea"/>
                  </a:rPr>
                  <a:t>)</a:t>
                </a: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표현을 좀 달리 해서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𝐻𝑣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limLow>
                        <m:limLow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ko-KR" sz="2000" b="0" i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rv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w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w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r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𝑟𝑣</m:t>
                          </m:r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ko-KR" sz="2000" b="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그리고 다음과 같은 </a:t>
                </a:r>
                <a:r>
                  <a:rPr lang="en-US" altLang="ko-KR" sz="2000" dirty="0">
                    <a:latin typeface="+mj-ea"/>
                    <a:ea typeface="+mj-ea"/>
                  </a:rPr>
                  <a:t>operator </a:t>
                </a:r>
                <a:r>
                  <a:rPr lang="ko-KR" altLang="en-US" sz="2000" dirty="0">
                    <a:latin typeface="+mj-ea"/>
                    <a:ea typeface="+mj-ea"/>
                  </a:rPr>
                  <a:t>를 도입합니다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𝑟𝑣</m:t>
                          </m:r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ko-KR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ko-KR" sz="2000" b="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그럼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𝐻𝑣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dirty="0">
                    <a:latin typeface="+mj-ea"/>
                    <a:ea typeface="+mj-ea"/>
                  </a:rPr>
                  <a:t> </a:t>
                </a:r>
                <a:r>
                  <a:rPr lang="ko-KR" altLang="en-US" sz="2000" b="0" dirty="0">
                    <a:latin typeface="+mj-ea"/>
                    <a:ea typeface="+mj-ea"/>
                  </a:rPr>
                  <a:t>입니다</a:t>
                </a:r>
                <a:r>
                  <a:rPr lang="en-US" altLang="ko-KR" sz="2000" b="0" dirty="0">
                    <a:latin typeface="+mj-ea"/>
                    <a:ea typeface="+mj-ea"/>
                  </a:rPr>
                  <a:t>. ( </a:t>
                </a:r>
                <a:r>
                  <a:rPr lang="ko-KR" altLang="en-US" sz="2000" b="0" dirty="0">
                    <a:latin typeface="+mj-ea"/>
                    <a:ea typeface="+mj-ea"/>
                  </a:rPr>
                  <a:t>이하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{⋅}</m:t>
                    </m:r>
                  </m:oMath>
                </a14:m>
                <a:r>
                  <a:rPr lang="en-US" altLang="ko-KR" sz="2000" b="0" dirty="0">
                    <a:latin typeface="+mj-ea"/>
                    <a:ea typeface="+mj-ea"/>
                  </a:rPr>
                  <a:t> </a:t>
                </a:r>
                <a:r>
                  <a:rPr lang="ko-KR" altLang="en-US" sz="2000" b="0" dirty="0">
                    <a:latin typeface="+mj-ea"/>
                    <a:ea typeface="+mj-ea"/>
                  </a:rPr>
                  <a:t>으로 표기 통일</a:t>
                </a:r>
                <a:r>
                  <a:rPr lang="en-US" altLang="ko-KR" sz="2000" b="0" dirty="0">
                    <a:latin typeface="+mj-ea"/>
                    <a:ea typeface="+mj-ea"/>
                  </a:rPr>
                  <a:t>)</a:t>
                </a:r>
              </a:p>
              <a:p>
                <a:pPr algn="l"/>
                <a:endParaRPr lang="en-US" altLang="ko-KR" sz="2000" b="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379E9D-5737-9BB9-C79E-EA69CB1D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4018664"/>
              </a:xfrm>
              <a:prstGeom prst="rect">
                <a:avLst/>
              </a:prstGeom>
              <a:blipFill>
                <a:blip r:embed="rId4"/>
                <a:stretch>
                  <a:fillRect l="-867" t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88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F9C9F98-DB07-C1DA-A1E2-200BFF45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E706BBF-38EB-F8EC-6D2C-9B4BE2102B9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E3FBF67-9029-4EF1-8CD9-0B830328A34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3A8D73F-20AC-7C97-DECF-C8AA9EEE4E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6586BE0-86BC-5BC6-2723-DFA6522964C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0DDC0-5BAA-2D34-4827-A399135F6C85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3982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0" dirty="0">
                    <a:latin typeface="+mj-ea"/>
                    <a:ea typeface="+mj-ea"/>
                  </a:rPr>
                  <a:t> </a:t>
                </a: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en-US" altLang="ko-KR" sz="2000" b="0" dirty="0">
                    <a:latin typeface="+mj-ea"/>
                    <a:ea typeface="+mj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𝑐𝑓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𝑐𝑅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b="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(2)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>
                  <a:latin typeface="+mj-ea"/>
                </a:endParaRPr>
              </a:p>
              <a:p>
                <a:r>
                  <a:rPr lang="en-US" altLang="ko-KR" sz="2000" dirty="0">
                    <a:latin typeface="+mj-ea"/>
                  </a:rPr>
                  <a:t> (3)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>
                  <a:latin typeface="+mj-ea"/>
                </a:endParaRPr>
              </a:p>
              <a:p>
                <a:r>
                  <a:rPr lang="en-US" altLang="ko-KR" sz="2000" dirty="0">
                    <a:latin typeface="+mj-ea"/>
                  </a:rPr>
                  <a:t> (4)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>
                  <a:latin typeface="+mj-ea"/>
                </a:endParaRPr>
              </a:p>
              <a:p>
                <a:r>
                  <a:rPr lang="en-US" altLang="ko-KR" sz="2000" dirty="0">
                    <a:latin typeface="+mj-ea"/>
                  </a:rPr>
                  <a:t> (5)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ko-KR" sz="2000" b="0" dirty="0">
                  <a:latin typeface="+mj-ea"/>
                </a:endParaRPr>
              </a:p>
              <a:p>
                <a:endParaRPr lang="en-US" altLang="ko-KR" sz="2000" dirty="0">
                  <a:latin typeface="+mj-ea"/>
                </a:endParaRPr>
              </a:p>
              <a:p>
                <a:r>
                  <a:rPr lang="ko-KR" altLang="en-US" sz="2000" dirty="0">
                    <a:latin typeface="+mj-ea"/>
                  </a:rPr>
                  <a:t>위 </a:t>
                </a:r>
                <a:r>
                  <a:rPr lang="en-US" altLang="ko-KR" sz="2000" dirty="0">
                    <a:latin typeface="+mj-ea"/>
                  </a:rPr>
                  <a:t>5</a:t>
                </a:r>
                <a:r>
                  <a:rPr lang="ko-KR" altLang="en-US" sz="2000" dirty="0">
                    <a:latin typeface="+mj-ea"/>
                  </a:rPr>
                  <a:t>개 식이 잘 성립합니다</a:t>
                </a:r>
                <a:r>
                  <a:rPr lang="en-US" altLang="ko-KR" sz="2000" dirty="0">
                    <a:latin typeface="+mj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ko-KR" sz="2000" b="0" dirty="0">
                    <a:latin typeface="+mj-ea"/>
                    <a:ea typeface="+mj-ea"/>
                  </a:rPr>
                  <a:t> </a:t>
                </a:r>
                <a:r>
                  <a:rPr lang="ko-KR" altLang="en-US" sz="2000" b="0" dirty="0">
                    <a:latin typeface="+mj-ea"/>
                    <a:ea typeface="+mj-ea"/>
                  </a:rPr>
                  <a:t>은 정의상 </a:t>
                </a:r>
                <a:r>
                  <a:rPr lang="en-US" altLang="ko-KR" sz="2000" dirty="0">
                    <a:latin typeface="+mj-ea"/>
                    <a:ea typeface="+mj-ea"/>
                  </a:rPr>
                  <a:t>r </a:t>
                </a:r>
                <a:r>
                  <a:rPr lang="ko-KR" altLang="en-US" sz="2000" dirty="0">
                    <a:latin typeface="+mj-ea"/>
                    <a:ea typeface="+mj-ea"/>
                  </a:rPr>
                  <a:t>방향으로의 </a:t>
                </a:r>
                <a:r>
                  <a:rPr lang="en-US" altLang="ko-KR" sz="2000" dirty="0">
                    <a:latin typeface="+mj-ea"/>
                    <a:ea typeface="+mj-ea"/>
                  </a:rPr>
                  <a:t>directional derivative </a:t>
                </a:r>
                <a:r>
                  <a:rPr lang="ko-KR" altLang="en-US" sz="2000" dirty="0">
                    <a:latin typeface="+mj-ea"/>
                    <a:ea typeface="+mj-ea"/>
                  </a:rPr>
                  <a:t>연산자이기 때문입니다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  <a:endParaRPr lang="en-US" altLang="ko-KR" sz="2000" b="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</a:endParaRPr>
              </a:p>
              <a:p>
                <a:endParaRPr lang="en-US" altLang="ko-KR" sz="2000" b="0" dirty="0">
                  <a:latin typeface="+mj-ea"/>
                  <a:ea typeface="+mj-ea"/>
                </a:endParaRPr>
              </a:p>
              <a:p>
                <a:endParaRPr lang="en-US" altLang="ko-KR" sz="2000" b="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0DDC0-5BAA-2D34-4827-A399135F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3982885"/>
              </a:xfrm>
              <a:prstGeom prst="rect">
                <a:avLst/>
              </a:prstGeom>
              <a:blipFill>
                <a:blip r:embed="rId4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6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BA22A8E-C831-298A-CA9D-0011C2626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2D9E690-831F-E1FE-140F-A6C2793718B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7BCB16D-9E5D-E992-558C-2155E845C9B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600E067-F1FB-7F22-1785-7109D6890F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0152208-B179-044D-ADB4-C1984FED1C9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366055-F30B-E14A-2128-DD1271970E5F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438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0" dirty="0">
                    <a:latin typeface="+mj-ea"/>
                    <a:ea typeface="+mj-ea"/>
                  </a:rPr>
                  <a:t>그럼</a:t>
                </a:r>
                <a:r>
                  <a:rPr lang="en-US" altLang="ko-KR" sz="2000" b="0" dirty="0">
                    <a:latin typeface="+mj-ea"/>
                    <a:ea typeface="+mj-ea"/>
                  </a:rPr>
                  <a:t>, neural network </a:t>
                </a:r>
                <a:r>
                  <a:rPr lang="ko-KR" altLang="en-US" sz="2000" b="0" dirty="0">
                    <a:latin typeface="+mj-ea"/>
                    <a:ea typeface="+mj-ea"/>
                  </a:rPr>
                  <a:t>에서 이 </a:t>
                </a:r>
                <a:r>
                  <a:rPr lang="en-US" altLang="ko-KR" sz="2000" b="0" dirty="0">
                    <a:latin typeface="+mj-ea"/>
                    <a:ea typeface="+mj-ea"/>
                  </a:rPr>
                  <a:t>operator </a:t>
                </a:r>
                <a:r>
                  <a:rPr lang="ko-KR" altLang="en-US" sz="2000" dirty="0">
                    <a:latin typeface="+mj-ea"/>
                    <a:ea typeface="+mj-ea"/>
                  </a:rPr>
                  <a:t>를 통해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𝐻𝑣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를</m:t>
                    </m:r>
                  </m:oMath>
                </a14:m>
                <a:r>
                  <a:rPr lang="en-US" altLang="ko-KR" sz="2000" b="0" dirty="0">
                    <a:latin typeface="+mj-ea"/>
                    <a:ea typeface="+mj-ea"/>
                  </a:rPr>
                  <a:t> </a:t>
                </a:r>
                <a:r>
                  <a:rPr lang="ko-KR" altLang="en-US" sz="2000" b="0" dirty="0">
                    <a:latin typeface="+mj-ea"/>
                    <a:ea typeface="+mj-ea"/>
                  </a:rPr>
                  <a:t>구해봅시다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일단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:r>
                  <a:rPr lang="ko-KR" altLang="en-US" sz="2000" dirty="0">
                    <a:latin typeface="+mj-ea"/>
                    <a:ea typeface="+mj-ea"/>
                  </a:rPr>
                  <a:t>신경망을 다음과 같이 정의하겠습니다</a:t>
                </a:r>
                <a:r>
                  <a:rPr lang="en-US" altLang="ko-KR" sz="2000" dirty="0">
                    <a:latin typeface="+mj-ea"/>
                    <a:ea typeface="+mj-ea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+mj-ea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Output </a:t>
                </a:r>
                <a:r>
                  <a:rPr lang="ko-KR" altLang="en-US" sz="2000" dirty="0">
                    <a:latin typeface="+mj-ea"/>
                    <a:ea typeface="+mj-ea"/>
                  </a:rPr>
                  <a:t>들에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+mj-ea"/>
                    <a:ea typeface="+mj-ea"/>
                  </a:rPr>
                  <a:t>를 적용시켜보면</a:t>
                </a:r>
                <a:r>
                  <a:rPr lang="en-US" altLang="ko-KR" sz="2000" dirty="0">
                    <a:latin typeface="+mj-ea"/>
                    <a:ea typeface="+mj-ea"/>
                  </a:rPr>
                  <a:t>..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latin typeface="+mj-ea"/>
                            </a:rPr>
                            <m:t>}</m:t>
                          </m:r>
                        </m:e>
                      </m:nary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366055-F30B-E14A-2128-DD1271970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4386072"/>
              </a:xfrm>
              <a:prstGeom prst="rect">
                <a:avLst/>
              </a:prstGeom>
              <a:blipFill>
                <a:blip r:embed="rId4"/>
                <a:stretch>
                  <a:fillRect l="-867" t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4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FD4B6A1-7DD0-C760-011D-1EC0D8EE3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6AAD868-31E1-F460-51CE-55213D0F2CE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0FB8E47-E1EB-6AF8-C1B8-3AD70DE2300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465C744-2341-6AB0-BFBA-F852925F79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710F19F-B49F-DCFF-0017-3C4B4A1BA73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4AB31A-EC4F-A766-1679-B1821C66A035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214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0" dirty="0">
                    <a:latin typeface="+mj-ea"/>
                    <a:ea typeface="+mj-ea"/>
                  </a:rPr>
                  <a:t>Forward propagation </a:t>
                </a:r>
                <a:r>
                  <a:rPr lang="ko-KR" altLang="en-US" sz="2000" b="0" dirty="0">
                    <a:latin typeface="+mj-ea"/>
                    <a:ea typeface="+mj-ea"/>
                  </a:rPr>
                  <a:t>에서 구해야 할 것은</a:t>
                </a:r>
                <a:r>
                  <a:rPr lang="en-US" altLang="ko-KR" sz="2000" b="0" dirty="0">
                    <a:latin typeface="+mj-ea"/>
                    <a:ea typeface="+mj-ea"/>
                  </a:rPr>
                  <a:t>, </a:t>
                </a:r>
                <a:r>
                  <a:rPr lang="ko-KR" altLang="en-US" sz="2000" b="0" dirty="0">
                    <a:latin typeface="+mj-ea"/>
                    <a:ea typeface="+mj-ea"/>
                  </a:rPr>
                  <a:t>그래서 다음과 같습니다</a:t>
                </a:r>
                <a:endParaRPr lang="en-US" altLang="ko-KR" sz="2000" b="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>
                  <a:latin typeface="+mj-ea"/>
                </a:endParaRPr>
              </a:p>
              <a:p>
                <a:pPr/>
                <a:endParaRPr lang="en-US" altLang="ko-KR" sz="2000" b="0" dirty="0">
                  <a:latin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4AB31A-EC4F-A766-1679-B1821C66A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2146421"/>
              </a:xfrm>
              <a:prstGeom prst="rect">
                <a:avLst/>
              </a:prstGeom>
              <a:blipFill>
                <a:blip r:embed="rId4"/>
                <a:stretch>
                  <a:fillRect l="-867" t="-1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79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8D73A0D-C0DC-98B5-D9A6-FEC429CB6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0DD39FA-DA25-151C-9C9B-B8723BBCEA0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B845572-062F-7CE1-4C7D-B6987F10A87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ACF96C0-3146-61F0-B86D-7B1E8408F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373B405-4764-D9E1-F77F-BF322D2581F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50A4F-B0BE-056F-29BA-2B34382A6DBC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448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일반적으로 </a:t>
                </a:r>
                <a:r>
                  <a:rPr lang="en-US" altLang="ko-KR" sz="2000" dirty="0">
                    <a:latin typeface="+mj-ea"/>
                    <a:ea typeface="+mj-ea"/>
                  </a:rPr>
                  <a:t>multi layer perceptron </a:t>
                </a:r>
                <a:r>
                  <a:rPr lang="ko-KR" altLang="en-US" sz="2000" dirty="0">
                    <a:latin typeface="+mj-ea"/>
                    <a:ea typeface="+mj-ea"/>
                  </a:rPr>
                  <a:t>에서 </a:t>
                </a:r>
                <a:r>
                  <a:rPr lang="en-US" altLang="ko-KR" sz="2000" dirty="0">
                    <a:latin typeface="+mj-ea"/>
                    <a:ea typeface="+mj-ea"/>
                  </a:rPr>
                  <a:t>backpropagation </a:t>
                </a:r>
                <a:r>
                  <a:rPr lang="ko-KR" altLang="en-US" sz="2000" dirty="0">
                    <a:latin typeface="+mj-ea"/>
                    <a:ea typeface="+mj-ea"/>
                  </a:rPr>
                  <a:t>수식은 다음과 같습니다 </a:t>
                </a:r>
                <a:r>
                  <a:rPr lang="en-US" altLang="ko-KR" sz="2000" dirty="0">
                    <a:latin typeface="+mj-ea"/>
                    <a:ea typeface="+mj-ea"/>
                  </a:rPr>
                  <a:t>(E </a:t>
                </a:r>
                <a:r>
                  <a:rPr lang="ko-KR" altLang="en-US" sz="2000" dirty="0">
                    <a:latin typeface="+mj-ea"/>
                    <a:ea typeface="+mj-ea"/>
                  </a:rPr>
                  <a:t>는 </a:t>
                </a:r>
                <a:r>
                  <a:rPr lang="en-US" altLang="ko-KR" sz="2000" dirty="0">
                    <a:latin typeface="+mj-ea"/>
                    <a:ea typeface="+mj-ea"/>
                  </a:rPr>
                  <a:t>error)</a:t>
                </a:r>
                <a:endParaRPr lang="en-US" altLang="ko-KR" sz="2000" b="0" dirty="0">
                  <a:latin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2000" b="0" dirty="0">
                  <a:latin typeface="+mj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sz="2000" b="0" dirty="0">
                    <a:latin typeface="+mj-ea"/>
                  </a:rPr>
                  <a:t> </a:t>
                </a:r>
                <a:r>
                  <a:rPr lang="ko-KR" altLang="en-US" sz="2000" b="0" dirty="0">
                    <a:latin typeface="+mj-ea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2000" b="0" dirty="0">
                    <a:latin typeface="+mj-ea"/>
                  </a:rPr>
                  <a:t>째 </a:t>
                </a:r>
                <a:r>
                  <a:rPr lang="en-US" altLang="ko-KR" sz="2000" b="0" dirty="0">
                    <a:latin typeface="+mj-ea"/>
                  </a:rPr>
                  <a:t>layer </a:t>
                </a:r>
                <a:r>
                  <a:rPr lang="ko-KR" altLang="en-US" sz="2000" b="0" dirty="0">
                    <a:latin typeface="+mj-ea"/>
                  </a:rPr>
                  <a:t>의 </a:t>
                </a:r>
                <a:r>
                  <a:rPr lang="en-US" altLang="ko-KR" sz="2000" b="0" dirty="0">
                    <a:latin typeface="+mj-ea"/>
                  </a:rPr>
                  <a:t>I </a:t>
                </a:r>
                <a:r>
                  <a:rPr lang="ko-KR" altLang="en-US" sz="2000" b="0" dirty="0">
                    <a:latin typeface="+mj-ea"/>
                  </a:rPr>
                  <a:t>번째 </a:t>
                </a:r>
                <a:r>
                  <a:rPr lang="en-US" altLang="ko-KR" sz="2000" b="0" dirty="0">
                    <a:latin typeface="+mj-ea"/>
                  </a:rPr>
                  <a:t>node </a:t>
                </a:r>
                <a:r>
                  <a:rPr lang="ko-KR" altLang="en-US" sz="2000" b="0" dirty="0">
                    <a:latin typeface="+mj-ea"/>
                  </a:rPr>
                  <a:t>에서 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째</m:t>
                    </m:r>
                  </m:oMath>
                </a14:m>
                <a:r>
                  <a:rPr lang="en-US" altLang="ko-KR" sz="2000" b="0" dirty="0">
                    <a:latin typeface="+mj-ea"/>
                  </a:rPr>
                  <a:t> </a:t>
                </a:r>
                <a:r>
                  <a:rPr lang="en-US" altLang="ko-KR" sz="2000" dirty="0">
                    <a:latin typeface="+mj-ea"/>
                  </a:rPr>
                  <a:t>layer </a:t>
                </a:r>
                <a:r>
                  <a:rPr lang="ko-KR" altLang="en-US" sz="2000" dirty="0">
                    <a:latin typeface="+mj-ea"/>
                  </a:rPr>
                  <a:t>의 </a:t>
                </a:r>
                <a:r>
                  <a:rPr lang="en-US" altLang="ko-KR" sz="2000" dirty="0">
                    <a:latin typeface="+mj-ea"/>
                  </a:rPr>
                  <a:t>j </a:t>
                </a:r>
                <a:r>
                  <a:rPr lang="ko-KR" altLang="en-US" sz="2000" dirty="0">
                    <a:latin typeface="+mj-ea"/>
                  </a:rPr>
                  <a:t>번째 </a:t>
                </a:r>
                <a:r>
                  <a:rPr lang="en-US" altLang="ko-KR" sz="2000" dirty="0">
                    <a:latin typeface="+mj-ea"/>
                  </a:rPr>
                  <a:t>node </a:t>
                </a:r>
                <a:r>
                  <a:rPr lang="ko-KR" altLang="en-US" sz="2000" dirty="0">
                    <a:latin typeface="+mj-ea"/>
                  </a:rPr>
                  <a:t>로 가는 </a:t>
                </a:r>
                <a:r>
                  <a:rPr lang="en-US" altLang="ko-KR" sz="2000" dirty="0">
                    <a:latin typeface="+mj-ea"/>
                  </a:rPr>
                  <a:t>weight </a:t>
                </a:r>
                <a:r>
                  <a:rPr lang="ko-KR" altLang="en-US" sz="2000" dirty="0">
                    <a:latin typeface="+mj-ea"/>
                  </a:rPr>
                  <a:t>를 의미 </a:t>
                </a:r>
                <a:r>
                  <a:rPr lang="en-US" altLang="ko-KR" sz="1500" dirty="0">
                    <a:latin typeface="+mj-ea"/>
                  </a:rPr>
                  <a:t>(</a:t>
                </a:r>
                <a:r>
                  <a:rPr lang="ko-KR" altLang="en-US" sz="1500" dirty="0">
                    <a:latin typeface="+mj-ea"/>
                  </a:rPr>
                  <a:t>앞 링크와 </a:t>
                </a:r>
                <a:r>
                  <a:rPr lang="en-US" altLang="ko-KR" sz="1500" dirty="0">
                    <a:latin typeface="+mj-ea"/>
                  </a:rPr>
                  <a:t>notation </a:t>
                </a:r>
                <a:r>
                  <a:rPr lang="ko-KR" altLang="en-US" sz="1500" dirty="0">
                    <a:latin typeface="+mj-ea"/>
                  </a:rPr>
                  <a:t>이 좀 다름</a:t>
                </a:r>
                <a:r>
                  <a:rPr lang="en-US" altLang="ko-KR" sz="1500" dirty="0">
                    <a:latin typeface="+mj-ea"/>
                  </a:rPr>
                  <a:t>;)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50A4F-B0BE-056F-29BA-2B34382A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4486998"/>
              </a:xfrm>
              <a:prstGeom prst="rect">
                <a:avLst/>
              </a:prstGeom>
              <a:blipFill>
                <a:blip r:embed="rId4"/>
                <a:stretch>
                  <a:fillRect l="-867" t="-679" r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46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070C700-DE7B-EE63-6829-A3E8A905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3423930-1BAD-7724-ABEF-49CD7A0F769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91BEDD8-A171-0DE4-FC6B-677D2A2EEE5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7B3CCAC-118D-2979-FAAD-61D27A9F19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AC0C94C-6350-06EB-FE3D-58DBF5AB9DF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DEA6B2-6F5A-55D1-8070-EEADB1033320}"/>
                  </a:ext>
                </a:extLst>
              </p:cNvPr>
              <p:cNvSpPr txBox="1"/>
              <p:nvPr/>
            </p:nvSpPr>
            <p:spPr>
              <a:xfrm>
                <a:off x="1408963" y="837318"/>
                <a:ext cx="7034477" cy="2933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그리고</a:t>
                </a:r>
                <a:r>
                  <a:rPr lang="en-US" altLang="ko-KR" sz="2000" dirty="0">
                    <a:latin typeface="+mj-ea"/>
                    <a:ea typeface="+mj-ea"/>
                  </a:rPr>
                  <a:t>, original back prop equation </a:t>
                </a:r>
                <a:r>
                  <a:rPr lang="ko-KR" altLang="en-US" sz="2000" dirty="0">
                    <a:latin typeface="+mj-ea"/>
                    <a:ea typeface="+mj-ea"/>
                  </a:rPr>
                  <a:t>들에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ko-KR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+mj-ea"/>
                  </a:rPr>
                  <a:t> operator </a:t>
                </a:r>
                <a:r>
                  <a:rPr lang="ko-KR" altLang="en-US" sz="2000" dirty="0">
                    <a:latin typeface="+mj-ea"/>
                  </a:rPr>
                  <a:t>를 취하면</a:t>
                </a:r>
                <a:r>
                  <a:rPr lang="en-US" altLang="ko-KR" sz="2000" dirty="0">
                    <a:latin typeface="+mj-ea"/>
                  </a:rPr>
                  <a:t>..! </a:t>
                </a:r>
                <a:r>
                  <a:rPr lang="ko-KR" altLang="en-US" sz="2000" dirty="0">
                    <a:latin typeface="+mj-ea"/>
                  </a:rPr>
                  <a:t>우리는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+mj-ea"/>
                  </a:rPr>
                  <a:t> </a:t>
                </a:r>
                <a:r>
                  <a:rPr lang="ko-KR" altLang="en-US" sz="2000" dirty="0">
                    <a:latin typeface="+mj-ea"/>
                  </a:rPr>
                  <a:t>구할 수 있습니다</a:t>
                </a:r>
                <a:r>
                  <a:rPr lang="en-US" altLang="ko-KR" sz="2000" dirty="0">
                    <a:latin typeface="+mj-ea"/>
                  </a:rPr>
                  <a:t>!</a:t>
                </a:r>
              </a:p>
              <a:p>
                <a:endParaRPr lang="en-US" altLang="ko-KR" sz="2000" dirty="0">
                  <a:latin typeface="+mj-ea"/>
                </a:endParaRPr>
              </a:p>
              <a:p>
                <a:r>
                  <a:rPr lang="en-US" altLang="ko-KR" sz="2000" dirty="0" err="1">
                    <a:latin typeface="+mj-ea"/>
                  </a:rPr>
                  <a:t>Pearlmutter</a:t>
                </a:r>
                <a:r>
                  <a:rPr lang="en-US" altLang="ko-KR" sz="2000" dirty="0">
                    <a:latin typeface="+mj-ea"/>
                  </a:rPr>
                  <a:t> </a:t>
                </a:r>
                <a:r>
                  <a:rPr lang="ko-KR" altLang="en-US" sz="2000" dirty="0">
                    <a:latin typeface="+mj-ea"/>
                  </a:rPr>
                  <a:t>의 방법론 덕분에 </a:t>
                </a:r>
                <a:r>
                  <a:rPr lang="en-US" altLang="ko-KR" sz="2000" dirty="0">
                    <a:latin typeface="+mj-ea"/>
                  </a:rPr>
                  <a:t>backprop </a:t>
                </a:r>
                <a:r>
                  <a:rPr lang="ko-KR" altLang="en-US" sz="2000" dirty="0">
                    <a:latin typeface="+mj-ea"/>
                  </a:rPr>
                  <a:t>을 조금 변형시켜</a:t>
                </a:r>
                <a:endParaRPr lang="en-US" altLang="ko-KR" sz="2000" dirty="0">
                  <a:latin typeface="+mj-ea"/>
                </a:endParaRPr>
              </a:p>
              <a:p>
                <a:endParaRPr lang="en-US" altLang="ko-KR" sz="2000" dirty="0">
                  <a:latin typeface="+mj-ea"/>
                </a:endParaRPr>
              </a:p>
              <a:p>
                <a:r>
                  <a:rPr lang="en-US" altLang="ko-KR" sz="2000" dirty="0">
                    <a:latin typeface="+mj-ea"/>
                  </a:rPr>
                  <a:t>Hessian </a:t>
                </a:r>
                <a:r>
                  <a:rPr lang="ko-KR" altLang="en-US" sz="2000" dirty="0">
                    <a:latin typeface="+mj-ea"/>
                  </a:rPr>
                  <a:t>없이</a:t>
                </a:r>
                <a:r>
                  <a:rPr lang="en-US" altLang="ko-KR" sz="2000" dirty="0">
                    <a:latin typeface="+mj-ea"/>
                  </a:rPr>
                  <a:t>, hessian vector product </a:t>
                </a:r>
                <a:r>
                  <a:rPr lang="ko-KR" altLang="en-US" sz="2000" dirty="0">
                    <a:latin typeface="+mj-ea"/>
                  </a:rPr>
                  <a:t>가 가능하게 되었습니다</a:t>
                </a:r>
                <a:r>
                  <a:rPr lang="en-US" altLang="ko-KR" sz="2000" dirty="0">
                    <a:latin typeface="+mj-ea"/>
                  </a:rPr>
                  <a:t>.</a:t>
                </a:r>
              </a:p>
              <a:p>
                <a:endParaRPr lang="en-US" altLang="ko-KR" sz="2000" dirty="0">
                  <a:latin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DEA6B2-6F5A-55D1-8070-EEADB103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63" y="837318"/>
                <a:ext cx="7034477" cy="2933304"/>
              </a:xfrm>
              <a:prstGeom prst="rect">
                <a:avLst/>
              </a:prstGeom>
              <a:blipFill>
                <a:blip r:embed="rId4"/>
                <a:stretch>
                  <a:fillRect l="-867" t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0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747C18-10C1-8A15-0A07-A5CE0736549E}"/>
              </a:ext>
            </a:extLst>
          </p:cNvPr>
          <p:cNvSpPr txBox="1"/>
          <p:nvPr/>
        </p:nvSpPr>
        <p:spPr>
          <a:xfrm>
            <a:off x="1584684" y="1584420"/>
            <a:ext cx="722143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hessian </a:t>
            </a:r>
            <a:r>
              <a:rPr lang="ko-KR" altLang="en-US" sz="2000" dirty="0">
                <a:latin typeface="+mj-ea"/>
                <a:ea typeface="+mj-ea"/>
              </a:rPr>
              <a:t>없이 </a:t>
            </a:r>
            <a:r>
              <a:rPr lang="en-US" altLang="ko-KR" sz="2000" dirty="0">
                <a:latin typeface="+mj-ea"/>
                <a:ea typeface="+mj-ea"/>
              </a:rPr>
              <a:t>hessian vector product </a:t>
            </a:r>
            <a:r>
              <a:rPr lang="ko-KR" altLang="en-US" sz="2000" dirty="0">
                <a:latin typeface="+mj-ea"/>
                <a:ea typeface="+mj-ea"/>
              </a:rPr>
              <a:t>하기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354A21C-3383-762E-604B-D95CC078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F561D51-3768-98D6-CD57-014AA22F1B8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2EE9F12-36C1-5711-035C-C21BB7079E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4680D39-1276-6E7B-A8C2-9AE22ECA5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95680D2-48AF-02EF-59A5-4FEB4A58D7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BED21-FB38-793D-FDA3-B0E64156CA68}"/>
              </a:ext>
            </a:extLst>
          </p:cNvPr>
          <p:cNvSpPr txBox="1"/>
          <p:nvPr/>
        </p:nvSpPr>
        <p:spPr>
          <a:xfrm>
            <a:off x="1408963" y="837318"/>
            <a:ext cx="70344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 AD library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pytorch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jax</a:t>
            </a:r>
            <a:r>
              <a:rPr lang="ko-KR" altLang="en-US" sz="2000" dirty="0">
                <a:latin typeface="+mj-ea"/>
                <a:ea typeface="+mj-ea"/>
              </a:rPr>
              <a:t> 등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를 사용하면 이 </a:t>
            </a:r>
            <a:r>
              <a:rPr lang="en-US" altLang="ko-KR" sz="2000" dirty="0" err="1">
                <a:latin typeface="+mj-ea"/>
                <a:ea typeface="+mj-ea"/>
              </a:rPr>
              <a:t>hvp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 </a:t>
            </a: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가지 방법으로 가능한데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reverse-over-reverse</a:t>
            </a:r>
          </a:p>
          <a:p>
            <a:r>
              <a:rPr lang="en-US" altLang="ko-KR" sz="2000" dirty="0">
                <a:latin typeface="+mj-ea"/>
                <a:ea typeface="+mj-ea"/>
              </a:rPr>
              <a:t>forward-over-reverse</a:t>
            </a:r>
          </a:p>
          <a:p>
            <a:r>
              <a:rPr lang="en-US" altLang="ko-KR" sz="2000" dirty="0">
                <a:latin typeface="+mj-ea"/>
                <a:ea typeface="+mj-ea"/>
              </a:rPr>
              <a:t>reverse-over-forward 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각각 공간과 시간을 얼마나 잡아먹는지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살펴보겠습니다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  <a:hlinkClick r:id="rId4"/>
              </a:rPr>
              <a:t>https://iclr-blogposts.github.io/2024/blog/</a:t>
            </a:r>
            <a:r>
              <a:rPr lang="en-US" altLang="ko-KR" sz="2000">
                <a:latin typeface="+mj-ea"/>
                <a:ea typeface="+mj-ea"/>
                <a:hlinkClick r:id="rId4"/>
              </a:rPr>
              <a:t>bench-hvp/</a:t>
            </a:r>
            <a:endParaRPr lang="en-US" altLang="ko-KR" sz="20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11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+mn-ea"/>
                <a:ea typeface="+mn-ea"/>
              </a:rPr>
              <a:t>ㅠㅠ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CV</a:t>
            </a:r>
            <a:r>
              <a:rPr lang="ko-KR" altLang="en-US" dirty="0"/>
              <a:t>구현</a:t>
            </a:r>
            <a:r>
              <a:rPr lang="en-US" altLang="ko-KR" dirty="0"/>
              <a:t>1</a:t>
            </a:r>
            <a:r>
              <a:rPr lang="ko-KR" altLang="en-US" dirty="0"/>
              <a:t>팀 스터디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김동영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2 : </a:t>
            </a:r>
            <a:r>
              <a:rPr lang="ko-KR" altLang="en-US" dirty="0" err="1"/>
              <a:t>배종학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en-US" altLang="ko-KR" dirty="0"/>
              <a:t> 3 : </a:t>
            </a:r>
            <a:r>
              <a:rPr lang="ko-KR" altLang="en-US" dirty="0"/>
              <a:t>김대현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D8BBDB-9377-94BE-0AFA-165605157971}"/>
                  </a:ext>
                </a:extLst>
              </p:cNvPr>
              <p:cNvSpPr txBox="1"/>
              <p:nvPr/>
            </p:nvSpPr>
            <p:spPr>
              <a:xfrm>
                <a:off x="1408975" y="845454"/>
                <a:ext cx="6577782" cy="379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: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 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인 실함수 </a:t>
                </a:r>
                <a:r>
                  <a:rPr lang="en-US" altLang="ko-KR" sz="2000" dirty="0">
                    <a:latin typeface="+mj-ea"/>
                    <a:ea typeface="+mj-ea"/>
                  </a:rPr>
                  <a:t>f </a:t>
                </a:r>
                <a:r>
                  <a:rPr lang="ko-KR" altLang="en-US" sz="2000" dirty="0">
                    <a:latin typeface="+mj-ea"/>
                    <a:ea typeface="+mj-ea"/>
                  </a:rPr>
                  <a:t>가 있을 때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 </a:t>
                </a:r>
                <a:r>
                  <a:rPr lang="ko-KR" altLang="en-US" sz="2000" dirty="0">
                    <a:latin typeface="+mj-ea"/>
                    <a:ea typeface="+mj-ea"/>
                  </a:rPr>
                  <a:t>이고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저희는 </a:t>
                </a:r>
                <a:r>
                  <a:rPr lang="en-US" altLang="ko-KR" sz="2000" dirty="0">
                    <a:latin typeface="+mj-ea"/>
                    <a:ea typeface="+mj-ea"/>
                  </a:rPr>
                  <a:t>gradient </a:t>
                </a:r>
                <a:r>
                  <a:rPr lang="ko-KR" altLang="en-US" sz="2000" dirty="0">
                    <a:latin typeface="+mj-ea"/>
                    <a:ea typeface="+mj-ea"/>
                  </a:rPr>
                  <a:t>를 </a:t>
                </a:r>
                <a:r>
                  <a:rPr lang="en-US" altLang="ko-KR" sz="2000" dirty="0">
                    <a:latin typeface="+mj-ea"/>
                    <a:ea typeface="+mj-ea"/>
                  </a:rPr>
                  <a:t>torch </a:t>
                </a:r>
                <a:r>
                  <a:rPr lang="ko-KR" altLang="en-US" sz="2000" dirty="0">
                    <a:latin typeface="+mj-ea"/>
                    <a:ea typeface="+mj-ea"/>
                  </a:rPr>
                  <a:t>나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tf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jax</a:t>
                </a:r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같은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autodiff</a:t>
                </a:r>
                <a:r>
                  <a:rPr lang="en-US" altLang="ko-KR" sz="2000" dirty="0">
                    <a:latin typeface="+mj-ea"/>
                    <a:ea typeface="+mj-ea"/>
                  </a:rPr>
                  <a:t> library </a:t>
                </a:r>
                <a:r>
                  <a:rPr lang="ko-KR" altLang="en-US" sz="2000" dirty="0">
                    <a:latin typeface="+mj-ea"/>
                    <a:ea typeface="+mj-ea"/>
                  </a:rPr>
                  <a:t>를 통해 쉽게 구할 수 있습니다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+mj-ea"/>
                          </a:rPr>
                          <m:t>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000" b="0" dirty="0">
                  <a:latin typeface="+mj-ea"/>
                  <a:ea typeface="+mj-ea"/>
                </a:endParaRP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위를 </a:t>
                </a:r>
                <a:r>
                  <a:rPr lang="en-US" altLang="ko-KR" sz="2000" dirty="0">
                    <a:latin typeface="+mj-ea"/>
                    <a:ea typeface="+mj-ea"/>
                  </a:rPr>
                  <a:t>hessian </a:t>
                </a:r>
                <a:r>
                  <a:rPr lang="ko-KR" altLang="en-US" sz="2000" dirty="0">
                    <a:latin typeface="+mj-ea"/>
                    <a:ea typeface="+mj-ea"/>
                  </a:rPr>
                  <a:t>이라고 합니다</a:t>
                </a:r>
                <a:r>
                  <a:rPr lang="en-US" altLang="ko-KR" sz="2000" dirty="0">
                    <a:latin typeface="+mj-ea"/>
                    <a:ea typeface="+mj-ea"/>
                  </a:rPr>
                  <a:t>. </a:t>
                </a:r>
                <a:r>
                  <a:rPr lang="ko-KR" altLang="en-US" sz="2000" dirty="0">
                    <a:latin typeface="+mj-ea"/>
                    <a:ea typeface="+mj-ea"/>
                  </a:rPr>
                  <a:t>이것도 구할 수는 있는데요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Space complexity </a:t>
                </a:r>
                <a:r>
                  <a:rPr lang="ko-KR" altLang="en-US" sz="2000" dirty="0">
                    <a:latin typeface="+mj-ea"/>
                    <a:ea typeface="+mj-ea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입</m:t>
                    </m:r>
                  </m:oMath>
                </a14:m>
                <a:r>
                  <a:rPr lang="ko-KR" altLang="en-US" sz="2000" dirty="0">
                    <a:latin typeface="+mj-ea"/>
                    <a:ea typeface="+mj-ea"/>
                  </a:rPr>
                  <a:t>니다</a:t>
                </a:r>
                <a:r>
                  <a:rPr lang="en-US" altLang="ko-KR" sz="2000" dirty="0">
                    <a:latin typeface="+mj-ea"/>
                    <a:ea typeface="+mj-ea"/>
                  </a:rPr>
                  <a:t>. Neural network </a:t>
                </a:r>
                <a:r>
                  <a:rPr lang="ko-KR" altLang="en-US" sz="2000" dirty="0">
                    <a:latin typeface="+mj-ea"/>
                    <a:ea typeface="+mj-ea"/>
                  </a:rPr>
                  <a:t>에서 파라미터 차원이 </a:t>
                </a:r>
                <a:r>
                  <a:rPr lang="en-US" altLang="ko-KR" sz="2000" dirty="0">
                    <a:latin typeface="+mj-ea"/>
                    <a:ea typeface="+mj-ea"/>
                  </a:rPr>
                  <a:t>gpt2 small </a:t>
                </a:r>
                <a:r>
                  <a:rPr lang="ko-KR" altLang="en-US" sz="2000" dirty="0">
                    <a:latin typeface="+mj-ea"/>
                    <a:ea typeface="+mj-ea"/>
                  </a:rPr>
                  <a:t>은 </a:t>
                </a:r>
                <a:r>
                  <a:rPr lang="en-US" altLang="ko-KR" sz="2000" dirty="0">
                    <a:latin typeface="+mj-ea"/>
                    <a:ea typeface="+mj-ea"/>
                  </a:rPr>
                  <a:t>117m… </a:t>
                </a:r>
                <a:r>
                  <a:rPr lang="ko-KR" altLang="en-US" sz="2000" dirty="0">
                    <a:latin typeface="+mj-ea"/>
                    <a:ea typeface="+mj-ea"/>
                  </a:rPr>
                  <a:t>제곱하면 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1 </a:t>
                </a:r>
                <a:r>
                  <a:rPr lang="ko-KR" altLang="en-US" sz="2000" dirty="0">
                    <a:latin typeface="+mj-ea"/>
                    <a:ea typeface="+mj-ea"/>
                  </a:rPr>
                  <a:t>뒤에 </a:t>
                </a:r>
                <a:r>
                  <a:rPr lang="en-US" altLang="ko-KR" sz="2000" dirty="0">
                    <a:latin typeface="+mj-ea"/>
                    <a:ea typeface="+mj-ea"/>
                  </a:rPr>
                  <a:t>0 </a:t>
                </a:r>
                <a:r>
                  <a:rPr lang="ko-KR" altLang="en-US" sz="2000" dirty="0">
                    <a:latin typeface="+mj-ea"/>
                    <a:ea typeface="+mj-ea"/>
                  </a:rPr>
                  <a:t>이 </a:t>
                </a:r>
                <a:r>
                  <a:rPr lang="en-US" altLang="ko-KR" sz="2000" dirty="0">
                    <a:latin typeface="+mj-ea"/>
                    <a:ea typeface="+mj-ea"/>
                  </a:rPr>
                  <a:t>16</a:t>
                </a:r>
                <a:r>
                  <a:rPr lang="ko-KR" altLang="en-US" sz="2000" dirty="0">
                    <a:latin typeface="+mj-ea"/>
                    <a:ea typeface="+mj-ea"/>
                  </a:rPr>
                  <a:t>개</a:t>
                </a:r>
                <a:r>
                  <a:rPr lang="en-US" altLang="ko-KR" sz="2000" dirty="0">
                    <a:latin typeface="+mj-ea"/>
                    <a:ea typeface="+mj-ea"/>
                  </a:rPr>
                  <a:t>…..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D8BBDB-9377-94BE-0AFA-165605157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5454"/>
                <a:ext cx="6577782" cy="3793987"/>
              </a:xfrm>
              <a:prstGeom prst="rect">
                <a:avLst/>
              </a:prstGeom>
              <a:blipFill>
                <a:blip r:embed="rId4"/>
                <a:stretch>
                  <a:fillRect l="-927" t="-965" r="-2039" b="-1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1DD510C-D55A-EC46-724D-8B409128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A062AEE-675B-1C76-A6A1-C072F0A8D81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FB0E5C3-FDCC-8D5A-344E-F72177E9FDE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361EA90-FDA2-9583-9CFA-25238946BF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5502525-0EAF-5F3B-928C-580026F659B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6DBE5D-6410-0B4A-76CA-6F86875AEAF7}"/>
                  </a:ext>
                </a:extLst>
              </p:cNvPr>
              <p:cNvSpPr txBox="1"/>
              <p:nvPr/>
            </p:nvSpPr>
            <p:spPr>
              <a:xfrm>
                <a:off x="1408975" y="845454"/>
                <a:ext cx="657778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Hessian </a:t>
                </a:r>
                <a:r>
                  <a:rPr lang="ko-KR" altLang="en-US" sz="2000" dirty="0">
                    <a:latin typeface="+mj-ea"/>
                    <a:ea typeface="+mj-ea"/>
                  </a:rPr>
                  <a:t>을 쓰는 예시는 꽤 많지만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여기서는 </a:t>
                </a:r>
                <a:r>
                  <a:rPr lang="en-US" altLang="ko-KR" sz="2000" dirty="0">
                    <a:latin typeface="+mj-ea"/>
                    <a:ea typeface="+mj-ea"/>
                  </a:rPr>
                  <a:t>newton method </a:t>
                </a:r>
                <a:r>
                  <a:rPr lang="ko-KR" altLang="en-US" sz="2000" dirty="0">
                    <a:latin typeface="+mj-ea"/>
                    <a:ea typeface="+mj-ea"/>
                  </a:rPr>
                  <a:t>를 살펴봅시다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i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i="0" smtClean="0">
                          <a:latin typeface="Cambria Math" panose="02040503050406030204" pitchFamily="18" charset="0"/>
                          <a:ea typeface="+mj-ea"/>
                        </a:rPr>
                        <m:t>∇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저희가 구해야 하는 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i="0" smtClean="0">
                        <a:latin typeface="Cambria Math" panose="02040503050406030204" pitchFamily="18" charset="0"/>
                        <a:ea typeface="+mj-ea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이거고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Hessian </a:t>
                </a:r>
                <a:r>
                  <a:rPr lang="ko-KR" altLang="en-US" sz="2000" dirty="0">
                    <a:latin typeface="+mj-ea"/>
                    <a:ea typeface="+mj-ea"/>
                  </a:rPr>
                  <a:t>을 구하고</a:t>
                </a:r>
                <a:r>
                  <a:rPr lang="en-US" altLang="ko-KR" sz="2000" dirty="0">
                    <a:latin typeface="+mj-ea"/>
                    <a:ea typeface="+mj-ea"/>
                  </a:rPr>
                  <a:t>.. Inverse </a:t>
                </a:r>
                <a:r>
                  <a:rPr lang="ko-KR" altLang="en-US" sz="2000" dirty="0">
                    <a:latin typeface="+mj-ea"/>
                    <a:ea typeface="+mj-ea"/>
                  </a:rPr>
                  <a:t>취하고 또 </a:t>
                </a:r>
                <a:r>
                  <a:rPr lang="en-US" altLang="ko-KR" sz="2000" dirty="0">
                    <a:latin typeface="+mj-ea"/>
                    <a:ea typeface="+mj-ea"/>
                  </a:rPr>
                  <a:t>vector </a:t>
                </a:r>
                <a:r>
                  <a:rPr lang="ko-KR" altLang="en-US" sz="2000" dirty="0">
                    <a:latin typeface="+mj-ea"/>
                    <a:ea typeface="+mj-ea"/>
                  </a:rPr>
                  <a:t>와 곱해야 합니다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너무 비효율적입니다</a:t>
                </a:r>
                <a:endParaRPr lang="en-US" altLang="ko-KR" sz="20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6DBE5D-6410-0B4A-76CA-6F86875A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5454"/>
                <a:ext cx="6577782" cy="2862322"/>
              </a:xfrm>
              <a:prstGeom prst="rect">
                <a:avLst/>
              </a:prstGeom>
              <a:blipFill>
                <a:blip r:embed="rId4"/>
                <a:stretch>
                  <a:fillRect l="-927" t="-1279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17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1871E29-F8AC-8679-49A0-2849B2B6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FA3A688-DAAE-C2B6-46B4-F0131C16345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B8C348-32FB-DA5E-438C-4AD3186A30D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9F136D4-8AE1-4CBA-8773-1584FDCD22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170694B5-EF51-8B6F-77A2-2CD9795D6A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B82356-A570-2E18-320B-914A028DACA2}"/>
                  </a:ext>
                </a:extLst>
              </p:cNvPr>
              <p:cNvSpPr txBox="1"/>
              <p:nvPr/>
            </p:nvSpPr>
            <p:spPr>
              <a:xfrm>
                <a:off x="1408975" y="845454"/>
                <a:ext cx="6577782" cy="3852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Inverse of Hessian </a:t>
                </a:r>
                <a:r>
                  <a:rPr lang="ko-KR" altLang="en-US" sz="2000" dirty="0">
                    <a:latin typeface="+mj-ea"/>
                    <a:ea typeface="+mj-ea"/>
                  </a:rPr>
                  <a:t>은</a:t>
                </a:r>
                <a:r>
                  <a:rPr lang="en-US" altLang="ko-KR" sz="2000" dirty="0">
                    <a:latin typeface="+mj-ea"/>
                    <a:ea typeface="+mj-ea"/>
                  </a:rPr>
                  <a:t> bilevel</a:t>
                </a:r>
                <a:r>
                  <a:rPr lang="ko-KR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ko-KR" sz="2000" dirty="0">
                    <a:latin typeface="+mj-ea"/>
                    <a:ea typeface="+mj-ea"/>
                  </a:rPr>
                  <a:t>optimization </a:t>
                </a:r>
                <a:r>
                  <a:rPr lang="ko-KR" altLang="en-US" sz="2000" dirty="0">
                    <a:latin typeface="+mj-ea"/>
                    <a:ea typeface="+mj-ea"/>
                  </a:rPr>
                  <a:t>에서도 쓰입니다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𝐹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𝑦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𝑝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𝐺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,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𝑦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위 수식이 </a:t>
                </a:r>
                <a:r>
                  <a:rPr lang="en-US" altLang="ko-KR" sz="2000" dirty="0">
                    <a:latin typeface="+mj-ea"/>
                    <a:ea typeface="+mj-ea"/>
                  </a:rPr>
                  <a:t>bilevel optimization </a:t>
                </a:r>
                <a:r>
                  <a:rPr lang="ko-KR" altLang="en-US" sz="2000" dirty="0">
                    <a:latin typeface="+mj-ea"/>
                    <a:ea typeface="+mj-ea"/>
                  </a:rPr>
                  <a:t>인데</a:t>
                </a:r>
                <a:r>
                  <a:rPr lang="en-US" altLang="ko-KR" sz="2000" dirty="0">
                    <a:latin typeface="+mj-ea"/>
                    <a:ea typeface="+mj-ea"/>
                  </a:rPr>
                  <a:t>, gradient of h </a:t>
                </a:r>
                <a:r>
                  <a:rPr lang="ko-KR" altLang="en-US" sz="2000" dirty="0">
                    <a:latin typeface="+mj-ea"/>
                    <a:ea typeface="+mj-ea"/>
                  </a:rPr>
                  <a:t>를 구해보면 슬프게도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𝑦𝑦</m:t>
                                </m:r>
                              </m:sub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, 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  <a:ea typeface="+mj-ea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+mj-ea"/>
                  </a:rPr>
                  <a:t> </a:t>
                </a:r>
                <a:r>
                  <a:rPr lang="ko-KR" altLang="en-US" sz="2000" dirty="0">
                    <a:latin typeface="+mj-ea"/>
                  </a:rPr>
                  <a:t>구해야 합니다</a:t>
                </a:r>
                <a:r>
                  <a:rPr lang="en-US" altLang="ko-KR" sz="2000" dirty="0">
                    <a:latin typeface="+mj-ea"/>
                  </a:rPr>
                  <a:t>.</a:t>
                </a:r>
              </a:p>
              <a:p>
                <a:endParaRPr lang="en-US" altLang="ko-KR" sz="2000" dirty="0">
                  <a:latin typeface="+mj-ea"/>
                </a:endParaRPr>
              </a:p>
              <a:p>
                <a:r>
                  <a:rPr lang="ko-KR" altLang="en-US" sz="2000" dirty="0">
                    <a:latin typeface="+mj-ea"/>
                  </a:rPr>
                  <a:t>정확히는 위 </a:t>
                </a:r>
                <a:r>
                  <a:rPr lang="en-US" altLang="ko-KR" sz="2000" dirty="0">
                    <a:latin typeface="+mj-ea"/>
                  </a:rPr>
                  <a:t>inverse hessian </a:t>
                </a:r>
                <a:r>
                  <a:rPr lang="ko-KR" altLang="en-US" sz="2000" dirty="0">
                    <a:latin typeface="+mj-ea"/>
                  </a:rPr>
                  <a:t>과 어떤 </a:t>
                </a:r>
                <a:r>
                  <a:rPr lang="en-US" altLang="ko-KR" sz="2000" dirty="0">
                    <a:latin typeface="+mj-ea"/>
                  </a:rPr>
                  <a:t>gradient</a:t>
                </a:r>
                <a:r>
                  <a:rPr lang="ko-KR" altLang="en-US" sz="2000" dirty="0">
                    <a:latin typeface="+mj-ea"/>
                  </a:rPr>
                  <a:t> </a:t>
                </a:r>
                <a:r>
                  <a:rPr lang="en-US" altLang="ko-KR" sz="2000" dirty="0">
                    <a:latin typeface="+mj-ea"/>
                  </a:rPr>
                  <a:t>vector</a:t>
                </a:r>
                <a:r>
                  <a:rPr lang="ko-KR" altLang="en-US" sz="2000" dirty="0">
                    <a:latin typeface="+mj-ea"/>
                  </a:rPr>
                  <a:t> 를 곱하는 형태로 나옵니다 </a:t>
                </a:r>
                <a:r>
                  <a:rPr lang="en-US" altLang="ko-KR" sz="2000" dirty="0">
                    <a:latin typeface="+mj-ea"/>
                  </a:rPr>
                  <a:t>(implicit function theorem)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B82356-A570-2E18-320B-914A028DA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5454"/>
                <a:ext cx="6577782" cy="3852337"/>
              </a:xfrm>
              <a:prstGeom prst="rect">
                <a:avLst/>
              </a:prstGeom>
              <a:blipFill>
                <a:blip r:embed="rId4"/>
                <a:stretch>
                  <a:fillRect l="-927" t="-949" b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DA700B3-5F6B-DF05-B7BC-9E986C01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07D62B9-24BA-B52B-DA65-D98A3DDBD18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44941BB-3922-098B-185D-058CD659C97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DAABE1E-6E1B-40FF-D916-1C0B9F4DB7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0040630-B03C-932F-C01B-3604734CB58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3F1AA-815A-F12E-F38E-DAAF4EE556B5}"/>
              </a:ext>
            </a:extLst>
          </p:cNvPr>
          <p:cNvSpPr txBox="1"/>
          <p:nvPr/>
        </p:nvSpPr>
        <p:spPr>
          <a:xfrm>
            <a:off x="1408975" y="845454"/>
            <a:ext cx="657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두 경우에서 모두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iHVP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구해야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크게 </a:t>
            </a:r>
            <a:r>
              <a:rPr lang="en-US" altLang="ko-KR" sz="2000" dirty="0">
                <a:latin typeface="+mj-ea"/>
              </a:rPr>
              <a:t>3</a:t>
            </a:r>
            <a:r>
              <a:rPr lang="ko-KR" altLang="en-US" sz="2000" dirty="0">
                <a:latin typeface="+mj-ea"/>
              </a:rPr>
              <a:t>가지 방법이 있는데</a:t>
            </a:r>
            <a:r>
              <a:rPr lang="en-US" altLang="ko-KR" sz="2000" dirty="0">
                <a:latin typeface="+mj-ea"/>
              </a:rPr>
              <a:t> (1) </a:t>
            </a:r>
            <a:r>
              <a:rPr lang="en-US" altLang="ko-KR" sz="2000" dirty="0" err="1">
                <a:latin typeface="+mj-ea"/>
              </a:rPr>
              <a:t>neumann</a:t>
            </a:r>
            <a:r>
              <a:rPr lang="en-US" altLang="ko-KR" sz="2000" dirty="0">
                <a:latin typeface="+mj-ea"/>
              </a:rPr>
              <a:t> </a:t>
            </a:r>
            <a:r>
              <a:rPr lang="en-US" altLang="ko-KR" sz="2000" dirty="0" err="1">
                <a:latin typeface="+mj-ea"/>
              </a:rPr>
              <a:t>interation</a:t>
            </a:r>
            <a:r>
              <a:rPr lang="en-US" altLang="ko-KR" sz="2000" dirty="0">
                <a:latin typeface="+mj-ea"/>
              </a:rPr>
              <a:t>, (2) conjugate gradient, (3) gradient descent </a:t>
            </a: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처음 말씀드렸던 </a:t>
            </a:r>
            <a:r>
              <a:rPr lang="en-US" altLang="ko-KR" sz="2000" dirty="0">
                <a:latin typeface="+mj-ea"/>
              </a:rPr>
              <a:t>hessian </a:t>
            </a:r>
            <a:r>
              <a:rPr lang="ko-KR" altLang="en-US" sz="2000" dirty="0">
                <a:latin typeface="+mj-ea"/>
              </a:rPr>
              <a:t>구하고 </a:t>
            </a:r>
            <a:r>
              <a:rPr lang="en-US" altLang="ko-KR" sz="2000" dirty="0">
                <a:latin typeface="+mj-ea"/>
              </a:rPr>
              <a:t>inverse </a:t>
            </a:r>
            <a:r>
              <a:rPr lang="ko-KR" altLang="en-US" sz="2000" dirty="0">
                <a:latin typeface="+mj-ea"/>
              </a:rPr>
              <a:t>하고 곱하는 </a:t>
            </a:r>
            <a:r>
              <a:rPr lang="ko-KR" altLang="en-US" sz="2000" dirty="0" err="1">
                <a:latin typeface="+mj-ea"/>
              </a:rPr>
              <a:t>단순무식한</a:t>
            </a:r>
            <a:r>
              <a:rPr lang="ko-KR" altLang="en-US" sz="2000" dirty="0">
                <a:latin typeface="+mj-ea"/>
              </a:rPr>
              <a:t> 방법은 쓰지 않습니다</a:t>
            </a:r>
            <a:r>
              <a:rPr lang="en-US" altLang="ko-KR" sz="2000" dirty="0">
                <a:latin typeface="+mj-ea"/>
              </a:rPr>
              <a:t>.. (</a:t>
            </a:r>
            <a:r>
              <a:rPr lang="ko-KR" altLang="en-US" sz="2000" dirty="0">
                <a:latin typeface="+mj-ea"/>
              </a:rPr>
              <a:t>안 쓰는 게 아니라 못 쓴다고 봐야</a:t>
            </a:r>
            <a:r>
              <a:rPr lang="en-US" altLang="ko-KR" sz="2000" dirty="0">
                <a:latin typeface="+mj-ea"/>
              </a:rPr>
              <a:t>..)</a:t>
            </a: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이 방법들은 모두 </a:t>
            </a:r>
            <a:r>
              <a:rPr lang="en-US" altLang="ko-KR" sz="2000" dirty="0">
                <a:latin typeface="+mj-ea"/>
              </a:rPr>
              <a:t>HVP </a:t>
            </a:r>
            <a:r>
              <a:rPr lang="ko-KR" altLang="en-US" sz="2000" dirty="0">
                <a:latin typeface="+mj-ea"/>
              </a:rPr>
              <a:t>에 의존하고 있습니다</a:t>
            </a:r>
            <a:r>
              <a:rPr lang="en-US" altLang="ko-KR" sz="2000" dirty="0">
                <a:latin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r>
              <a:rPr lang="en-US" altLang="ko-KR" sz="2000" dirty="0">
                <a:latin typeface="+mj-ea"/>
              </a:rPr>
              <a:t> + hessian </a:t>
            </a:r>
            <a:r>
              <a:rPr lang="ko-KR" altLang="en-US" sz="2000" dirty="0">
                <a:latin typeface="+mj-ea"/>
              </a:rPr>
              <a:t>의 </a:t>
            </a:r>
            <a:r>
              <a:rPr lang="en-US" altLang="ko-KR" sz="2000" dirty="0" err="1">
                <a:latin typeface="+mj-ea"/>
              </a:rPr>
              <a:t>eigenspectrum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을 구하는 알고리즘</a:t>
            </a:r>
            <a:r>
              <a:rPr lang="en-US" altLang="ko-KR" sz="2000" dirty="0">
                <a:latin typeface="+mj-ea"/>
              </a:rPr>
              <a:t>(</a:t>
            </a:r>
            <a:r>
              <a:rPr lang="en-US" altLang="ko-KR" sz="2000" dirty="0" err="1">
                <a:latin typeface="+mj-ea"/>
              </a:rPr>
              <a:t>lanczos</a:t>
            </a:r>
            <a:r>
              <a:rPr lang="en-US" altLang="ko-KR" sz="2000" dirty="0">
                <a:latin typeface="+mj-ea"/>
              </a:rPr>
              <a:t>) </a:t>
            </a:r>
            <a:r>
              <a:rPr lang="ko-KR" altLang="en-US" sz="2000" dirty="0">
                <a:latin typeface="+mj-ea"/>
              </a:rPr>
              <a:t>도 </a:t>
            </a:r>
            <a:r>
              <a:rPr lang="en-US" altLang="ko-KR" sz="2000" dirty="0">
                <a:latin typeface="+mj-ea"/>
              </a:rPr>
              <a:t>HVP </a:t>
            </a:r>
            <a:r>
              <a:rPr lang="ko-KR" altLang="en-US" sz="2000" dirty="0">
                <a:latin typeface="+mj-ea"/>
              </a:rPr>
              <a:t>에 의존함</a:t>
            </a:r>
            <a:endParaRPr lang="en-US" altLang="ko-KR" sz="2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21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108634E-0976-E43C-8F6A-029E31583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93AAF3C-FBEF-8CD2-EA2C-7AFE75452F1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5E68934-7127-2E55-93AD-5BFF83FCDBE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318EED7-6E6C-AFF4-C729-33947BF218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8DD9EB2-6F3E-106C-F1E6-7F62B1B8406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8F0DE-69D4-CAD3-05B2-7863CA461DEB}"/>
              </a:ext>
            </a:extLst>
          </p:cNvPr>
          <p:cNvSpPr txBox="1"/>
          <p:nvPr/>
        </p:nvSpPr>
        <p:spPr>
          <a:xfrm>
            <a:off x="1408975" y="845454"/>
            <a:ext cx="6577782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아무튼</a:t>
            </a:r>
            <a:r>
              <a:rPr lang="en-US" altLang="ko-KR" sz="2000" dirty="0">
                <a:latin typeface="+mj-ea"/>
                <a:ea typeface="+mj-ea"/>
              </a:rPr>
              <a:t>! </a:t>
            </a:r>
            <a:r>
              <a:rPr lang="ko-KR" altLang="en-US" sz="2000" dirty="0">
                <a:latin typeface="+mj-ea"/>
                <a:ea typeface="+mj-ea"/>
              </a:rPr>
              <a:t>그래서 </a:t>
            </a:r>
            <a:r>
              <a:rPr lang="en-US" altLang="ko-KR" sz="2000" dirty="0">
                <a:latin typeface="+mj-ea"/>
                <a:ea typeface="+mj-ea"/>
              </a:rPr>
              <a:t>HVP </a:t>
            </a:r>
            <a:r>
              <a:rPr lang="ko-KR" altLang="en-US" sz="2000" dirty="0">
                <a:latin typeface="+mj-ea"/>
                <a:ea typeface="+mj-ea"/>
              </a:rPr>
              <a:t>를 구해야 하는데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/>
            <a:r>
              <a:rPr lang="ko-KR" altLang="en-US" sz="2000" dirty="0">
                <a:latin typeface="+mj-ea"/>
              </a:rPr>
              <a:t>그 알고리즘 </a:t>
            </a:r>
            <a:r>
              <a:rPr lang="en-US" altLang="ko-KR" sz="2000" dirty="0">
                <a:latin typeface="+mj-ea"/>
              </a:rPr>
              <a:t>* </a:t>
            </a:r>
            <a:r>
              <a:rPr lang="ko-KR" altLang="en-US" sz="2000" dirty="0">
                <a:latin typeface="+mj-ea"/>
              </a:rPr>
              <a:t>에 대해 알기 위해선</a:t>
            </a:r>
            <a:endParaRPr lang="en-US" altLang="ko-KR" sz="2000" dirty="0">
              <a:latin typeface="+mj-ea"/>
            </a:endParaRPr>
          </a:p>
          <a:p>
            <a:pPr algn="l"/>
            <a:r>
              <a:rPr lang="ko-KR" altLang="en-US" sz="2000" dirty="0">
                <a:latin typeface="+mj-ea"/>
              </a:rPr>
              <a:t>일단 </a:t>
            </a:r>
            <a:r>
              <a:rPr lang="en-US" altLang="ko-KR" sz="2000" dirty="0">
                <a:latin typeface="+mj-ea"/>
              </a:rPr>
              <a:t>auto differentiation </a:t>
            </a:r>
            <a:r>
              <a:rPr lang="ko-KR" altLang="en-US" sz="2000" dirty="0">
                <a:latin typeface="+mj-ea"/>
              </a:rPr>
              <a:t>에 대해 알아야 합니다</a:t>
            </a:r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r>
              <a:rPr lang="ko-KR" altLang="en-US" sz="2000" dirty="0">
                <a:latin typeface="+mj-ea"/>
              </a:rPr>
              <a:t>그리고 </a:t>
            </a:r>
            <a:r>
              <a:rPr lang="en-US" altLang="ko-KR" sz="2000" dirty="0">
                <a:latin typeface="+mj-ea"/>
              </a:rPr>
              <a:t>Auto diff </a:t>
            </a:r>
            <a:r>
              <a:rPr lang="ko-KR" altLang="en-US" sz="2000" dirty="0">
                <a:latin typeface="+mj-ea"/>
              </a:rPr>
              <a:t>를 알기 위해선 먼저 </a:t>
            </a:r>
            <a:r>
              <a:rPr lang="en-US" altLang="ko-KR" sz="2000" dirty="0">
                <a:latin typeface="+mj-ea"/>
              </a:rPr>
              <a:t>computation graph </a:t>
            </a:r>
            <a:r>
              <a:rPr lang="ko-KR" altLang="en-US" sz="2000" dirty="0">
                <a:latin typeface="+mj-ea"/>
              </a:rPr>
              <a:t>에 대해 살펴보아야 합니다</a:t>
            </a:r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r>
              <a:rPr lang="en-US" altLang="ko-KR" sz="1500" dirty="0">
                <a:latin typeface="+mj-ea"/>
              </a:rPr>
              <a:t> * Fast Exact Multiplication by the Hessian, Barak A. </a:t>
            </a:r>
            <a:r>
              <a:rPr lang="en-US" altLang="ko-KR" sz="1500" dirty="0" err="1">
                <a:latin typeface="+mj-ea"/>
              </a:rPr>
              <a:t>Pearlmutter</a:t>
            </a:r>
            <a:endParaRPr lang="en-US" altLang="ko-KR" sz="1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2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C09B70F-E7EA-BDBF-8AC5-E7B6C2F46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223994C-AB48-F486-225B-EDAF2B92029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5E78BB1-B071-D776-14F1-0CD1A63A41D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D8FC8BD-C988-CD03-0722-0AEFA832F2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635FBD1-2BCF-D5F7-12FD-629E87BBF65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Hessian vector product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6BE7DA-553B-D3E0-DE24-69D90C228615}"/>
                  </a:ext>
                </a:extLst>
              </p:cNvPr>
              <p:cNvSpPr txBox="1"/>
              <p:nvPr/>
            </p:nvSpPr>
            <p:spPr>
              <a:xfrm>
                <a:off x="1408975" y="845454"/>
                <a:ext cx="6577782" cy="3604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Computational graph </a:t>
                </a:r>
                <a:r>
                  <a:rPr lang="ko-KR" altLang="en-US" sz="2000" dirty="0">
                    <a:latin typeface="+mj-ea"/>
                    <a:ea typeface="+mj-ea"/>
                  </a:rPr>
                  <a:t>자체는 되게 간단한데</a:t>
                </a:r>
                <a:r>
                  <a:rPr lang="en-US" altLang="ko-KR" sz="2000" dirty="0">
                    <a:latin typeface="+mj-ea"/>
                    <a:ea typeface="+mj-ea"/>
                  </a:rPr>
                  <a:t>,</a:t>
                </a: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국소적인 연산들로 표현된 </a:t>
                </a:r>
                <a:r>
                  <a:rPr lang="en-US" altLang="ko-KR" sz="2000" dirty="0">
                    <a:latin typeface="+mj-ea"/>
                    <a:ea typeface="+mj-ea"/>
                  </a:rPr>
                  <a:t>graph </a:t>
                </a:r>
                <a:r>
                  <a:rPr lang="ko-KR" altLang="en-US" sz="2000" dirty="0">
                    <a:latin typeface="+mj-ea"/>
                    <a:ea typeface="+mj-ea"/>
                  </a:rPr>
                  <a:t>를 의미합니다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예를 들어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𝑈𝑊𝑥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이런 식이 있을 때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computational graph </a:t>
                </a:r>
                <a:r>
                  <a:rPr lang="ko-KR" altLang="en-US" sz="2000" dirty="0">
                    <a:latin typeface="+mj-ea"/>
                    <a:ea typeface="+mj-ea"/>
                  </a:rPr>
                  <a:t>는 다음과 같습니다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6BE7DA-553B-D3E0-DE24-69D90C22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5454"/>
                <a:ext cx="6577782" cy="3604705"/>
              </a:xfrm>
              <a:prstGeom prst="rect">
                <a:avLst/>
              </a:prstGeom>
              <a:blipFill>
                <a:blip r:embed="rId4"/>
                <a:stretch>
                  <a:fillRect l="-92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F6746DC5-6EA4-5819-2776-6B8F409D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74" y="2352367"/>
            <a:ext cx="4905487" cy="26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444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1102</Words>
  <Application>Microsoft Office PowerPoint</Application>
  <PresentationFormat>화면 슬라이드 쇼(16:9)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NanumGothic ExtraBold</vt:lpstr>
      <vt:lpstr>맑은 고딕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김부영</dc:creator>
  <cp:lastModifiedBy>김동영</cp:lastModifiedBy>
  <cp:revision>369</cp:revision>
  <dcterms:modified xsi:type="dcterms:W3CDTF">2024-11-19T09:57:52Z</dcterms:modified>
</cp:coreProperties>
</file>