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0" r:id="rId3"/>
    <p:sldId id="257" r:id="rId4"/>
    <p:sldId id="258" r:id="rId5"/>
    <p:sldId id="262" r:id="rId6"/>
    <p:sldId id="281" r:id="rId7"/>
    <p:sldId id="263" r:id="rId8"/>
    <p:sldId id="264" r:id="rId9"/>
    <p:sldId id="265" r:id="rId10"/>
    <p:sldId id="268" r:id="rId11"/>
    <p:sldId id="269" r:id="rId12"/>
    <p:sldId id="270" r:id="rId13"/>
    <p:sldId id="272" r:id="rId14"/>
    <p:sldId id="273" r:id="rId15"/>
    <p:sldId id="274" r:id="rId16"/>
    <p:sldId id="261" r:id="rId17"/>
    <p:sldId id="275" r:id="rId18"/>
    <p:sldId id="276" r:id="rId19"/>
    <p:sldId id="278" r:id="rId20"/>
    <p:sldId id="277" r:id="rId21"/>
    <p:sldId id="279" r:id="rId22"/>
    <p:sldId id="280" r:id="rId23"/>
    <p:sldId id="259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703" autoAdjust="0"/>
  </p:normalViewPr>
  <p:slideViewPr>
    <p:cSldViewPr snapToGrid="0">
      <p:cViewPr varScale="1">
        <p:scale>
          <a:sx n="104" d="100"/>
          <a:sy n="104" d="100"/>
        </p:scale>
        <p:origin x="1171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36EEFD2-43BD-429D-6D54-0B527AC3C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7D2C2DA-E110-6C3A-36CA-F43F97D71A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39D19BF-AF61-9DAC-A602-E1F85BD096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41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464FD33-CFAA-AF03-97A3-D50C41AE1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600BA01-23C8-E3AD-F3C1-15F6C0B450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9C31971-4641-B8BB-2BD4-F7722FE0C1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409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ECBEE71-185F-B506-E386-633FA367E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7A3CEDF-4E00-E6D8-4CCB-92999C70B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A6979B2-3D71-0975-2224-0F887D14F2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389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CDBFF05-603D-AEB1-F2F6-49E1631AB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47FE566-A15A-BB66-8479-D8A29AC23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A01EA43-1347-404E-ABD9-8F482F12E1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344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7B90AE7-D810-85B6-D590-3FA398BB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28F357F-9847-978A-E398-6BE7F2F7DC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147BDD4-3F63-792E-1AD2-1A3DE5D8D0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496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12BC555-575D-946C-4201-F916AA084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9130C9E-AB43-8B5A-74B7-522953DBEC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220BF41D-B831-B0B7-AB76-DD49EA0036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592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69C3018-8089-CD4B-9077-B17CC4785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7A35BD0D-AB72-88E7-D671-AA8E583607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CF70D44-A6D3-2925-6793-E80768E1C4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848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01D48A6-B5E1-7034-CA28-9E10458B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09BC4B6-77E5-279C-2768-AF01E8CA38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32BBA33-3CFC-18E7-13B7-2A8B668623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083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D08A3748-3969-CF10-3866-893DFAF4B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7C0388C-406A-4E73-F8ED-0EE3E70C8D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AEAAC68-32EA-AECA-43BC-DDFA082E96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734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CCC2818-BE72-8AFF-2B3E-24DD0FB3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13575C2-9CE3-3C92-259B-AE27506994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F9150F9-4954-8402-15CD-C75C02EA75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65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599018C-08F1-333C-50CF-A2EC9BB04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05161E2-08FB-2941-9071-065C18EB32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EC00478-F333-0104-F523-4A9609DE5E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619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23F2DBE-F7FB-E6B9-F81A-1EEA8E4E7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8F6BBEE-04D6-38FD-9396-2CA876571F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7EB5C47-F942-74F9-3E47-67BAF868DF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434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E5BB490-E2E7-1126-6364-2B1B0D9EB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352C419-FD5B-103B-FD21-0272A35D3B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5EAEC00-CBB1-29EE-F364-BA39C79D0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370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A05D800-44C7-319C-1DF3-F9EA78DBC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CFE8041-48E0-4889-EFC1-47C651F52B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C51EB1A-868B-0008-E84C-3105C39E77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672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771C002-2256-7126-E61A-1BDFAB19C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27D60BB-9465-6FBE-6F36-2666673D9C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60461FA-FD77-0EAF-C159-ED0342A5F0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406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5A86C7F-FEBE-9736-0FF8-8F7228509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65F3CF4-282D-98A8-6D3E-4F2BF95AEB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2D4C1770-CAA4-9796-2A36-4187E29175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39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9D8A3AF-0F2F-E093-CBF2-208AE1584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FA5CC33-5183-6356-CE4C-29ADE2D7E4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B752FF3-5FC5-A341-C8C4-F147345C3D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767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037C42B-C007-19D0-FE00-7B982A30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E44CF07-B363-CE34-721C-46C4E93046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E5DC4D2-C170-D2A2-F59D-A0FFBBD058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78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umpy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openxl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5633544" cy="158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논문구현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altLang="ko-Kore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</a:t>
            </a:r>
            <a:r>
              <a:rPr lang="en-US" altLang="ko" sz="2500" b="1" dirty="0">
                <a:solidFill>
                  <a:srgbClr val="19264B"/>
                </a:solidFill>
              </a:rPr>
              <a:t>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10.29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19264B"/>
                </a:solidFill>
              </a:rPr>
              <a:t>발표자 :</a:t>
            </a:r>
            <a:r>
              <a:rPr lang="en-US" altLang="ko" sz="1300" dirty="0">
                <a:solidFill>
                  <a:srgbClr val="19264B"/>
                </a:solidFill>
              </a:rPr>
              <a:t> </a:t>
            </a:r>
            <a:r>
              <a:rPr lang="ko-KR" altLang="en-US" sz="1300" dirty="0">
                <a:solidFill>
                  <a:srgbClr val="19264B"/>
                </a:solidFill>
              </a:rPr>
              <a:t>김동영</a:t>
            </a:r>
            <a:endParaRPr sz="13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FF951B8-7491-CCB6-8587-399CBE980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4EF93E2-BF77-F64F-697A-FC1D42DACA0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FE5F04C-4373-F002-AB84-75A7DF7D9A5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4585A10-8086-BA45-A944-6A4A3F4A4C4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C5508497-C77A-624E-DA8A-B0CEA9AC958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JIT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2D2EC-FBCE-56FD-F3F9-1A0539A0A0EB}"/>
              </a:ext>
            </a:extLst>
          </p:cNvPr>
          <p:cNvSpPr txBox="1"/>
          <p:nvPr/>
        </p:nvSpPr>
        <p:spPr>
          <a:xfrm>
            <a:off x="1408975" y="845454"/>
            <a:ext cx="657778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Notice that the print statements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execute, but rather than printing the data we passed to the function, though, it prints 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tracer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 objects</a:t>
            </a:r>
            <a:r>
              <a:rPr lang="en-US" altLang="ko-KR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 that stand-in for them.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832"/>
              </a:solidFill>
              <a:highlight>
                <a:srgbClr val="FFFFFF"/>
              </a:highlight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These tracer objects are what </a:t>
            </a:r>
            <a:r>
              <a:rPr lang="en-US" altLang="ko-KR" sz="2000" dirty="0" err="1">
                <a:latin typeface="+mj-ea"/>
                <a:ea typeface="+mj-ea"/>
              </a:rPr>
              <a:t>jax.jit</a:t>
            </a:r>
            <a:r>
              <a:rPr lang="en-US" altLang="ko-KR" sz="2000" dirty="0">
                <a:latin typeface="+mj-ea"/>
                <a:ea typeface="+mj-ea"/>
              </a:rPr>
              <a:t> uses to extract the sequence of operations specified by the function. Basic tracers are stand-ins that encode the shape and </a:t>
            </a:r>
            <a:r>
              <a:rPr lang="en-US" altLang="ko-KR" sz="2000" dirty="0" err="1">
                <a:latin typeface="+mj-ea"/>
                <a:ea typeface="+mj-ea"/>
              </a:rPr>
              <a:t>dtype</a:t>
            </a:r>
            <a:r>
              <a:rPr lang="en-US" altLang="ko-KR" sz="2000" dirty="0">
                <a:latin typeface="+mj-ea"/>
                <a:ea typeface="+mj-ea"/>
              </a:rPr>
              <a:t> of the arrays,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but are agnostic to the values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This recorded sequence of computations can then be efficiently applied within XLA to new inputs with the same shape and </a:t>
            </a:r>
            <a:r>
              <a:rPr lang="en-US" altLang="ko-KR" sz="2000" dirty="0" err="1">
                <a:solidFill>
                  <a:srgbClr val="FF0000"/>
                </a:solidFill>
                <a:latin typeface="+mj-ea"/>
                <a:ea typeface="+mj-ea"/>
              </a:rPr>
              <a:t>dtype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, without having to re-execute the Python code.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637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F8D45C9-CA75-C477-D69A-4C788828A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F6C566D-ADD5-E050-29A5-EBCF66AE9CF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5EA6072-3B84-3D71-0DB2-1E237C5EF95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819732A-3E1E-A187-34AC-DFA2A79A43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D43CD41F-C58B-8421-67EA-561AF281C9D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JIT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56D44-1E05-D7D3-00FA-87EEE2DCF029}"/>
              </a:ext>
            </a:extLst>
          </p:cNvPr>
          <p:cNvSpPr txBox="1"/>
          <p:nvPr/>
        </p:nvSpPr>
        <p:spPr>
          <a:xfrm>
            <a:off x="1408975" y="845454"/>
            <a:ext cx="657778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그렇기 때문에</a:t>
            </a:r>
            <a:r>
              <a:rPr lang="en-US" altLang="ko-KR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.. </a:t>
            </a:r>
            <a:r>
              <a:rPr lang="ko-KR" altLang="en-US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다시 실행하면 </a:t>
            </a:r>
            <a:r>
              <a:rPr lang="en-US" altLang="ko-KR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print </a:t>
            </a:r>
            <a:r>
              <a:rPr lang="ko-KR" altLang="en-US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는 안 뜸</a:t>
            </a:r>
            <a:r>
              <a:rPr lang="en-US" altLang="ko-KR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because the result is computed in compiled XLA rather than in Python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6ABA95-058A-421A-9BCA-974073CA4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533" y="2236787"/>
            <a:ext cx="6394665" cy="206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0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67F4E9C-FC6E-206D-A117-9189CE628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A3FF37F-0B57-C4B1-EE4E-21E4F3ADD99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CF64E4E-B985-4121-AF89-672CF9741E1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6B4A33F-38C2-E295-5D96-D5C417354E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3A5A06C1-55AD-14AD-2391-46DE59F6D0F7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JIT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C689B-D845-AA16-D9F8-38BB8B59DED4}"/>
              </a:ext>
            </a:extLst>
          </p:cNvPr>
          <p:cNvSpPr txBox="1"/>
          <p:nvPr/>
        </p:nvSpPr>
        <p:spPr>
          <a:xfrm>
            <a:off x="1408975" y="845454"/>
            <a:ext cx="65777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!</a:t>
            </a:r>
            <a:r>
              <a:rPr lang="ko-KR" altLang="en-US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어떻게 </a:t>
            </a:r>
            <a:r>
              <a:rPr lang="ko-KR" altLang="en-US" sz="2000" dirty="0" err="1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컴파일되어</a:t>
            </a:r>
            <a:r>
              <a:rPr lang="ko-KR" altLang="en-US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 있는지 알아보고 싶다면 </a:t>
            </a:r>
            <a:r>
              <a:rPr lang="en-US" altLang="ko-KR" sz="2000" dirty="0" err="1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jax.make_jaxpr</a:t>
            </a:r>
            <a:r>
              <a:rPr lang="en-US" altLang="ko-KR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라는 함수를 사용하자</a:t>
            </a:r>
            <a:r>
              <a:rPr lang="en-US" altLang="ko-KR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불가능한 사례도 있다 했는데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예시를 보며 </a:t>
            </a:r>
            <a:r>
              <a:rPr lang="en-US" altLang="ko-KR" sz="2000" dirty="0">
                <a:latin typeface="+mj-ea"/>
                <a:ea typeface="+mj-ea"/>
              </a:rPr>
              <a:t>static value </a:t>
            </a:r>
            <a:r>
              <a:rPr lang="ko-KR" altLang="en-US" sz="2000" dirty="0">
                <a:latin typeface="+mj-ea"/>
                <a:ea typeface="+mj-ea"/>
              </a:rPr>
              <a:t>에 대해 알아보자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because JIT compilation is done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without information on the content of the array</a:t>
            </a:r>
            <a:r>
              <a:rPr lang="en-US" altLang="ko-KR" sz="2000" dirty="0">
                <a:latin typeface="+mj-ea"/>
                <a:ea typeface="+mj-ea"/>
              </a:rPr>
              <a:t>, control flow statements in the function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cannot depend on traced values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6B6D9D-4F81-B5E4-6409-3951A794A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760" y="3146154"/>
            <a:ext cx="3943900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4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0099BC3-D70E-9149-A4CE-6DBC708A2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001BD29-6E05-8260-56BA-8BDBB29B7B9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8EEAB80-DDDA-9A64-E252-A1B79A1C516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50C7FB05-42E4-2744-51DD-AC8A1E6F52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E999EEA7-2606-2804-5FA7-A366C98C83B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JIT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7CB70-7FD2-61F1-D211-7AA96BAAA28A}"/>
              </a:ext>
            </a:extLst>
          </p:cNvPr>
          <p:cNvSpPr txBox="1"/>
          <p:nvPr/>
        </p:nvSpPr>
        <p:spPr>
          <a:xfrm>
            <a:off x="1408975" y="845454"/>
            <a:ext cx="65777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</a:rPr>
              <a:t>이런건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@partial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으로 해결함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</a:rPr>
              <a:t>텐플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 유저들은 비슷한 걸 꽤 봤을 것임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..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80378C-D06A-C114-F9A8-2B143BEFC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78" y="1694808"/>
            <a:ext cx="4350271" cy="29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8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BF11472-074E-8425-7833-A074F0FFE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0E7987F-9002-167F-A349-CCB59F387EE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96AF50D-6590-92E1-6E5D-04D6F03BEDF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3E8BDE6-0F2B-6007-FFD9-C78D3440BBA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7C36CC8A-7F6A-41D5-2FE7-439E9D276DC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JIT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D685BC-00A6-6527-3882-564ACBC5821B}"/>
              </a:ext>
            </a:extLst>
          </p:cNvPr>
          <p:cNvSpPr txBox="1"/>
          <p:nvPr/>
        </p:nvSpPr>
        <p:spPr>
          <a:xfrm>
            <a:off x="1408975" y="845454"/>
            <a:ext cx="65777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Static/traced operation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이라는 것도 존재하는데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이 둘을 잘 활용하는 것이 중요함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예를 들어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다음은 불가능함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하지만 다음은 가능함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C990D8-D7ED-47D2-C03A-867C35D4D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009" y="1854521"/>
            <a:ext cx="6635623" cy="10800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DE625C-21EB-8F54-69E7-8CBB9EC4A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009" y="3343456"/>
            <a:ext cx="6016191" cy="10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51E4131-7692-5BA1-3A4E-1C920D9E9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A9844F3-28F6-A05B-7531-939F7D89D17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C321C45-971D-6CAC-AAB2-39D954E613C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814117E-3975-4271-DD09-8AFFFB1DA3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C96FCF49-B4CE-1470-3A91-F3740283C1F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JIT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1C36-20B5-C503-8A12-58FA30317FD4}"/>
              </a:ext>
            </a:extLst>
          </p:cNvPr>
          <p:cNvSpPr txBox="1"/>
          <p:nvPr/>
        </p:nvSpPr>
        <p:spPr>
          <a:xfrm>
            <a:off x="1408963" y="743558"/>
            <a:ext cx="657778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Notice that although x is traced, </a:t>
            </a:r>
            <a:r>
              <a:rPr lang="en-US" altLang="ko-KR" sz="2000" dirty="0" err="1">
                <a:solidFill>
                  <a:srgbClr val="FF0000"/>
                </a:solidFill>
                <a:latin typeface="+mj-ea"/>
                <a:ea typeface="+mj-ea"/>
              </a:rPr>
              <a:t>x.shape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 is a static value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. However,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when we use </a:t>
            </a:r>
            <a:r>
              <a:rPr lang="en-US" altLang="ko-KR" sz="2000" dirty="0" err="1">
                <a:solidFill>
                  <a:srgbClr val="FF0000"/>
                </a:solidFill>
                <a:latin typeface="+mj-ea"/>
                <a:ea typeface="+mj-ea"/>
              </a:rPr>
              <a:t>jnp.array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 and </a:t>
            </a:r>
            <a:r>
              <a:rPr lang="en-US" altLang="ko-KR" sz="2000" dirty="0" err="1">
                <a:solidFill>
                  <a:srgbClr val="FF0000"/>
                </a:solidFill>
                <a:latin typeface="+mj-ea"/>
                <a:ea typeface="+mj-ea"/>
              </a:rPr>
              <a:t>jnp.prod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 on this static value, it becomes a traced value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, at which point it cannot be used in a function like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reshape() that requires a static input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(recall: array shapes must be static).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그니까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np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와 </a:t>
            </a:r>
            <a:r>
              <a:rPr lang="en-US" altLang="ko-KR" sz="2000" dirty="0" err="1">
                <a:solidFill>
                  <a:schemeClr val="tx1"/>
                </a:solidFill>
                <a:latin typeface="+mj-ea"/>
                <a:ea typeface="+mj-ea"/>
              </a:rPr>
              <a:t>jnp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를 잘 섞어서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static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은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np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 로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, runtime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에서 내가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executed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되는 건 </a:t>
            </a:r>
            <a:r>
              <a:rPr lang="en-US" altLang="ko-KR" sz="2000" dirty="0" err="1">
                <a:solidFill>
                  <a:schemeClr val="tx1"/>
                </a:solidFill>
                <a:latin typeface="+mj-ea"/>
                <a:ea typeface="+mj-ea"/>
              </a:rPr>
              <a:t>jnp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로 </a:t>
            </a:r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</a:rPr>
              <a:t>써야함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E85B20-A74B-CC95-6D52-35B8002D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2788694"/>
            <a:ext cx="5057661" cy="8231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23DD3D-A6A5-B587-0C36-5EA6A7159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63" y="3588458"/>
            <a:ext cx="4585531" cy="81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2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EC3B347-3428-1F2A-5FE1-955F60A32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2EBC441-A811-5FC6-32E2-AD49E44AFE8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FF82D8CE-93FF-3106-B372-FBF826C3B2E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1971206-4B62-20B8-92EA-79609D625AB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7D79A786-7924-C94B-0658-DA0F93AF1B8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JAX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FEE02-C40E-0D3A-4D15-C3DF239F295B}"/>
              </a:ext>
            </a:extLst>
          </p:cNvPr>
          <p:cNvSpPr txBox="1"/>
          <p:nvPr/>
        </p:nvSpPr>
        <p:spPr>
          <a:xfrm>
            <a:off x="1408975" y="845454"/>
            <a:ext cx="657778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Jax </a:t>
            </a:r>
            <a:r>
              <a:rPr lang="ko-KR" altLang="en-US" sz="2000" dirty="0">
                <a:latin typeface="+mj-ea"/>
                <a:ea typeface="+mj-ea"/>
              </a:rPr>
              <a:t>나 </a:t>
            </a:r>
            <a:r>
              <a:rPr lang="en-US" altLang="ko-KR" sz="2000" dirty="0">
                <a:latin typeface="+mj-ea"/>
                <a:ea typeface="+mj-ea"/>
              </a:rPr>
              <a:t>flax </a:t>
            </a:r>
            <a:r>
              <a:rPr lang="ko-KR" altLang="en-US" sz="2000" dirty="0">
                <a:latin typeface="+mj-ea"/>
                <a:ea typeface="+mj-ea"/>
              </a:rPr>
              <a:t>나 </a:t>
            </a:r>
            <a:r>
              <a:rPr lang="en-US" altLang="ko-KR" sz="2000" dirty="0" err="1">
                <a:latin typeface="+mj-ea"/>
                <a:ea typeface="+mj-ea"/>
              </a:rPr>
              <a:t>pytorch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와 비슷하지만 가장 어려운 부분은 역시 함수형 프로그래밍을 고려해야 하는 부분임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Pure function – side effect </a:t>
            </a:r>
            <a:r>
              <a:rPr lang="ko-KR" altLang="en-US" sz="2000" dirty="0">
                <a:latin typeface="+mj-ea"/>
                <a:ea typeface="+mj-ea"/>
              </a:rPr>
              <a:t>가 없어야 </a:t>
            </a:r>
            <a:r>
              <a:rPr lang="en-US" altLang="ko-KR" sz="2000" dirty="0">
                <a:latin typeface="+mj-ea"/>
                <a:ea typeface="+mj-ea"/>
              </a:rPr>
              <a:t>- , stateless, immutability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그래서 </a:t>
            </a:r>
            <a:r>
              <a:rPr lang="en-US" altLang="ko-KR" sz="2000" dirty="0">
                <a:latin typeface="+mj-ea"/>
                <a:ea typeface="+mj-ea"/>
              </a:rPr>
              <a:t>iteration </a:t>
            </a:r>
            <a:r>
              <a:rPr lang="ko-KR" altLang="en-US" sz="2000" dirty="0">
                <a:latin typeface="+mj-ea"/>
                <a:ea typeface="+mj-ea"/>
              </a:rPr>
              <a:t>쓰면 안 됨</a:t>
            </a:r>
            <a:r>
              <a:rPr lang="en-US" altLang="ko-KR" sz="2000" dirty="0">
                <a:latin typeface="+mj-ea"/>
                <a:ea typeface="+mj-ea"/>
              </a:rPr>
              <a:t>. Pythonic</a:t>
            </a:r>
            <a:r>
              <a:rPr lang="ko-KR" altLang="en-US" sz="2000" dirty="0">
                <a:latin typeface="+mj-ea"/>
                <a:ea typeface="+mj-ea"/>
              </a:rPr>
              <a:t> 에 익숙한 사람들은 자연스럽게 </a:t>
            </a:r>
            <a:r>
              <a:rPr lang="en-US" altLang="ko-KR" sz="2000" dirty="0">
                <a:latin typeface="+mj-ea"/>
                <a:ea typeface="+mj-ea"/>
              </a:rPr>
              <a:t>iterator </a:t>
            </a:r>
            <a:r>
              <a:rPr lang="ko-KR" altLang="en-US" sz="2000" dirty="0">
                <a:latin typeface="+mj-ea"/>
                <a:ea typeface="+mj-ea"/>
              </a:rPr>
              <a:t>를 쓰는데 </a:t>
            </a:r>
            <a:r>
              <a:rPr lang="en-US" altLang="ko-KR" sz="2000" dirty="0" err="1">
                <a:latin typeface="+mj-ea"/>
                <a:ea typeface="+mj-ea"/>
              </a:rPr>
              <a:t>jax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에서는 맞지 않는 문법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The reason is that an iterator is a python object which introduces state to retrieve the next element. Therefore, it is incompatible with JAX functional programming model.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8730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629899A-B29A-4913-734A-97463B127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C7B189B-BC63-7320-05CD-8DB40304668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763A734-D295-18EF-D55D-F44158AED87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AF17172-44BF-1925-914F-F9A6979B53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D170DA32-183B-DC22-1DDD-E2C2132801F7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Jax </a:t>
            </a: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Prng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8517-31B2-5F10-D065-9EAA7290A5B8}"/>
              </a:ext>
            </a:extLst>
          </p:cNvPr>
          <p:cNvSpPr txBox="1"/>
          <p:nvPr/>
        </p:nvSpPr>
        <p:spPr>
          <a:xfrm>
            <a:off x="1408975" y="845454"/>
            <a:ext cx="657778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Numpy.rand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는 </a:t>
            </a:r>
            <a:r>
              <a:rPr lang="en-US" altLang="ko-KR" sz="2000" dirty="0">
                <a:latin typeface="+mj-ea"/>
                <a:ea typeface="+mj-ea"/>
              </a:rPr>
              <a:t>mt19937 </a:t>
            </a:r>
            <a:r>
              <a:rPr lang="ko-KR" altLang="en-US" sz="2000" dirty="0">
                <a:latin typeface="+mj-ea"/>
                <a:ea typeface="+mj-ea"/>
              </a:rPr>
              <a:t>알고리즘을 사용한다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이 알고리즘은 최초 </a:t>
            </a:r>
            <a:r>
              <a:rPr lang="ko-KR" altLang="en-US" sz="2000" dirty="0" err="1">
                <a:latin typeface="+mj-ea"/>
                <a:ea typeface="+mj-ea"/>
              </a:rPr>
              <a:t>시드로부터</a:t>
            </a:r>
            <a:r>
              <a:rPr lang="ko-KR" altLang="en-US" sz="2000" dirty="0">
                <a:latin typeface="+mj-ea"/>
                <a:ea typeface="+mj-ea"/>
              </a:rPr>
              <a:t> 순서대로</a:t>
            </a:r>
            <a:r>
              <a:rPr lang="en-US" altLang="ko-KR" sz="2000" dirty="0">
                <a:latin typeface="+mj-ea"/>
                <a:ea typeface="+mj-ea"/>
              </a:rPr>
              <a:t> 624</a:t>
            </a:r>
            <a:r>
              <a:rPr lang="ko-KR" altLang="en-US" sz="2000" dirty="0">
                <a:latin typeface="+mj-ea"/>
                <a:ea typeface="+mj-ea"/>
              </a:rPr>
              <a:t>개의 </a:t>
            </a:r>
            <a:r>
              <a:rPr lang="en-US" altLang="ko-KR" sz="2000" dirty="0">
                <a:latin typeface="+mj-ea"/>
                <a:ea typeface="+mj-ea"/>
              </a:rPr>
              <a:t>state</a:t>
            </a:r>
            <a:r>
              <a:rPr lang="ko-KR" altLang="en-US" sz="2000" dirty="0">
                <a:latin typeface="+mj-ea"/>
                <a:ea typeface="+mj-ea"/>
              </a:rPr>
              <a:t>를 만들고 이걸 이용해서</a:t>
            </a:r>
            <a:r>
              <a:rPr lang="en-US" altLang="ko-KR" sz="2000" dirty="0">
                <a:latin typeface="+mj-ea"/>
                <a:ea typeface="+mj-ea"/>
              </a:rPr>
              <a:t> 624</a:t>
            </a:r>
            <a:r>
              <a:rPr lang="ko-KR" altLang="en-US" sz="2000" dirty="0">
                <a:latin typeface="+mj-ea"/>
                <a:ea typeface="+mj-ea"/>
              </a:rPr>
              <a:t>개의 </a:t>
            </a:r>
            <a:r>
              <a:rPr lang="ko-KR" altLang="en-US" sz="2000" dirty="0" err="1">
                <a:latin typeface="+mj-ea"/>
                <a:ea typeface="+mj-ea"/>
              </a:rPr>
              <a:t>유사난수를</a:t>
            </a:r>
            <a:r>
              <a:rPr lang="ko-KR" altLang="en-US" sz="2000" dirty="0">
                <a:latin typeface="+mj-ea"/>
                <a:ea typeface="+mj-ea"/>
              </a:rPr>
              <a:t> 생성함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624</a:t>
            </a:r>
            <a:r>
              <a:rPr lang="ko-KR" altLang="en-US" sz="2000" dirty="0">
                <a:latin typeface="+mj-ea"/>
                <a:ea typeface="+mj-ea"/>
              </a:rPr>
              <a:t>개 </a:t>
            </a:r>
            <a:r>
              <a:rPr lang="ko-KR" altLang="en-US" sz="2000" dirty="0" err="1">
                <a:latin typeface="+mj-ea"/>
                <a:ea typeface="+mj-ea"/>
              </a:rPr>
              <a:t>다쓰면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state vector </a:t>
            </a:r>
            <a:r>
              <a:rPr lang="ko-KR" altLang="en-US" sz="2000" dirty="0">
                <a:latin typeface="+mj-ea"/>
                <a:ea typeface="+mj-ea"/>
              </a:rPr>
              <a:t>에 노이즈 주고 다시 반복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노이즈 주는 것을 </a:t>
            </a:r>
            <a:r>
              <a:rPr lang="en-US" altLang="ko-KR" sz="2000" dirty="0">
                <a:latin typeface="+mj-ea"/>
                <a:ea typeface="+mj-ea"/>
              </a:rPr>
              <a:t>twist </a:t>
            </a:r>
            <a:r>
              <a:rPr lang="ko-KR" altLang="en-US" sz="2000" dirty="0">
                <a:latin typeface="+mj-ea"/>
                <a:ea typeface="+mj-ea"/>
              </a:rPr>
              <a:t>라고 하는데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보통 </a:t>
            </a:r>
            <a:r>
              <a:rPr lang="en-US" altLang="ko-KR" sz="2000" dirty="0">
                <a:latin typeface="+mj-ea"/>
                <a:ea typeface="+mj-ea"/>
              </a:rPr>
              <a:t>generalized feedback shift register </a:t>
            </a:r>
            <a:r>
              <a:rPr lang="ko-KR" altLang="en-US" sz="2000" dirty="0">
                <a:latin typeface="+mj-ea"/>
                <a:ea typeface="+mj-ea"/>
              </a:rPr>
              <a:t>라는 알고리즘을 사용 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정확히 </a:t>
            </a:r>
            <a:r>
              <a:rPr lang="ko-KR" altLang="en-US" sz="2000" dirty="0" err="1">
                <a:latin typeface="+mj-ea"/>
                <a:ea typeface="+mj-ea"/>
              </a:rPr>
              <a:t>넘파이에서</a:t>
            </a:r>
            <a:r>
              <a:rPr lang="ko-KR" altLang="en-US" sz="2000" dirty="0">
                <a:latin typeface="+mj-ea"/>
                <a:ea typeface="+mj-ea"/>
              </a:rPr>
              <a:t> 뭐 쓰는지는 모르겠어요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이런 걸 </a:t>
            </a:r>
            <a:r>
              <a:rPr lang="en-US" altLang="ko-KR" sz="2000" dirty="0">
                <a:latin typeface="+mj-ea"/>
                <a:ea typeface="+mj-ea"/>
              </a:rPr>
              <a:t>stateful </a:t>
            </a:r>
            <a:r>
              <a:rPr lang="en-US" altLang="ko-KR" sz="2000" dirty="0" err="1">
                <a:latin typeface="+mj-ea"/>
                <a:ea typeface="+mj-ea"/>
              </a:rPr>
              <a:t>prng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라고 한다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이 방식의 문제는</a:t>
            </a:r>
            <a:r>
              <a:rPr lang="en-US" altLang="ko-KR" sz="2000" dirty="0">
                <a:latin typeface="+mj-ea"/>
                <a:ea typeface="+mj-ea"/>
              </a:rPr>
              <a:t>.. </a:t>
            </a:r>
            <a:r>
              <a:rPr lang="ko-KR" altLang="en-US" sz="2000" dirty="0">
                <a:latin typeface="+mj-ea"/>
                <a:ea typeface="+mj-ea"/>
              </a:rPr>
              <a:t>여러 스레드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프로세스 혹은 장치에서 </a:t>
            </a:r>
            <a:r>
              <a:rPr lang="en-US" altLang="ko-KR" sz="2000" dirty="0">
                <a:latin typeface="+mj-ea"/>
                <a:ea typeface="+mj-ea"/>
              </a:rPr>
              <a:t>state vector </a:t>
            </a:r>
            <a:r>
              <a:rPr lang="ko-KR" altLang="en-US" sz="2000" dirty="0">
                <a:latin typeface="+mj-ea"/>
                <a:ea typeface="+mj-ea"/>
              </a:rPr>
              <a:t>가 어떤 식으로 관리되고 있는지 </a:t>
            </a:r>
            <a:r>
              <a:rPr lang="en-US" altLang="ko-KR" sz="2000" dirty="0">
                <a:latin typeface="+mj-ea"/>
                <a:ea typeface="+mj-ea"/>
              </a:rPr>
              <a:t>end user </a:t>
            </a:r>
            <a:r>
              <a:rPr lang="ko-KR" altLang="en-US" sz="2000" dirty="0">
                <a:latin typeface="+mj-ea"/>
                <a:ea typeface="+mj-ea"/>
              </a:rPr>
              <a:t>가 직접 접근해서 관리할 수 없다는 것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5113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56846CD-782D-0345-1A58-5B251F857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21065D5-55DE-3835-80B5-89DB81DE39E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12395B7-80B7-DF13-5E98-8B81195E6CF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B5AA470-4FC8-7CD9-F35C-0D115C3FD6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86CE6CA1-08BB-77FE-9285-B5AACABB412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Jax </a:t>
            </a: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Prng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ED78C-ADD8-8B0B-BADA-DFDD0C2777E9}"/>
              </a:ext>
            </a:extLst>
          </p:cNvPr>
          <p:cNvSpPr txBox="1"/>
          <p:nvPr/>
        </p:nvSpPr>
        <p:spPr>
          <a:xfrm>
            <a:off x="1408975" y="845454"/>
            <a:ext cx="65777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Jax </a:t>
            </a:r>
            <a:r>
              <a:rPr lang="ko-KR" altLang="en-US" sz="2000" dirty="0">
                <a:latin typeface="+mj-ea"/>
                <a:ea typeface="+mj-ea"/>
              </a:rPr>
              <a:t>는 이를 해결했고 </a:t>
            </a:r>
            <a:r>
              <a:rPr lang="en-US" altLang="ko-KR" sz="2000" dirty="0">
                <a:latin typeface="+mj-ea"/>
                <a:ea typeface="+mj-ea"/>
              </a:rPr>
              <a:t>explicit </a:t>
            </a:r>
            <a:r>
              <a:rPr lang="en-US" altLang="ko-KR" sz="2000" dirty="0" err="1">
                <a:latin typeface="+mj-ea"/>
                <a:ea typeface="+mj-ea"/>
              </a:rPr>
              <a:t>prng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라고 명명함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아무튼 요지는 앞서 말했던 문제가 된 </a:t>
            </a:r>
            <a:r>
              <a:rPr lang="en-US" altLang="ko-KR" sz="2000" dirty="0">
                <a:latin typeface="+mj-ea"/>
                <a:ea typeface="+mj-ea"/>
              </a:rPr>
              <a:t>state vector </a:t>
            </a:r>
            <a:r>
              <a:rPr lang="ko-KR" altLang="en-US" sz="2000" dirty="0">
                <a:latin typeface="+mj-ea"/>
                <a:ea typeface="+mj-ea"/>
              </a:rPr>
              <a:t>를 직접 관리할 수 있다는 것</a:t>
            </a:r>
            <a:r>
              <a:rPr lang="en-US" altLang="ko-KR" sz="2000" dirty="0">
                <a:latin typeface="+mj-ea"/>
                <a:ea typeface="+mj-ea"/>
              </a:rPr>
              <a:t> – split </a:t>
            </a:r>
            <a:r>
              <a:rPr lang="ko-KR" altLang="en-US" sz="2000" dirty="0">
                <a:latin typeface="+mj-ea"/>
                <a:ea typeface="+mj-ea"/>
              </a:rPr>
              <a:t>을 통해서 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Reusing the same state will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cause sadness and monotony, 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depriving the end user of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lifegiving chaos: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이렇게 하면 슬퍼진다고 하네요</a:t>
            </a:r>
            <a:r>
              <a:rPr lang="en-US" altLang="ko-KR" sz="2000" dirty="0">
                <a:latin typeface="+mj-ea"/>
                <a:ea typeface="+mj-ea"/>
              </a:rPr>
              <a:t>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대신 이렇게 함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key, subkey = </a:t>
            </a:r>
            <a:r>
              <a:rPr lang="en-US" altLang="ko-KR" sz="2000" dirty="0" err="1">
                <a:latin typeface="+mj-ea"/>
                <a:ea typeface="+mj-ea"/>
              </a:rPr>
              <a:t>random.split</a:t>
            </a:r>
            <a:r>
              <a:rPr lang="en-US" altLang="ko-KR" sz="2000" dirty="0">
                <a:latin typeface="+mj-ea"/>
                <a:ea typeface="+mj-ea"/>
              </a:rPr>
              <a:t>(key)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2E58CC-1C89-D408-F15D-868AA1C5F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178" y="1806676"/>
            <a:ext cx="3742822" cy="323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47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11707C2-DC53-571D-69D6-225F16EDF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D613956-628C-6259-1C1F-6ABA2FE22B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124638C-D461-4510-B149-9CD77893888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3F57525-FC88-FF55-1333-78262366AFC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FA471E06-93C8-A1B3-BC45-6150956400B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j-ea"/>
                <a:ea typeface="+mj-ea"/>
              </a:rPr>
              <a:t>in-place modification</a:t>
            </a: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D4437-074F-33E6-9C78-9FDA003F0D73}"/>
              </a:ext>
            </a:extLst>
          </p:cNvPr>
          <p:cNvSpPr txBox="1"/>
          <p:nvPr/>
        </p:nvSpPr>
        <p:spPr>
          <a:xfrm>
            <a:off x="1408975" y="845454"/>
            <a:ext cx="65777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JAX’s array update functions, unlike their NumPy versions, operate out-of-place. That is, the updated array is returned as a new array and the original array is not modified by the update.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근데 이러면 너무 비효율적 아닌가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824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2C747C18-10C1-8A15-0A07-A5CE0736549E}"/>
              </a:ext>
            </a:extLst>
          </p:cNvPr>
          <p:cNvSpPr txBox="1"/>
          <p:nvPr/>
        </p:nvSpPr>
        <p:spPr>
          <a:xfrm>
            <a:off x="1584684" y="1584420"/>
            <a:ext cx="7221437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600" dirty="0">
                <a:latin typeface="+mj-ea"/>
                <a:ea typeface="+mj-ea"/>
              </a:rPr>
              <a:t>JAX </a:t>
            </a:r>
            <a:r>
              <a:rPr lang="ko-KR" altLang="en-US" sz="1600" dirty="0">
                <a:latin typeface="+mj-ea"/>
                <a:ea typeface="+mj-ea"/>
              </a:rPr>
              <a:t>소개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JIT, </a:t>
            </a:r>
            <a:r>
              <a:rPr lang="en-US" altLang="ko-KR" sz="1600" dirty="0" err="1">
                <a:latin typeface="+mj-ea"/>
                <a:ea typeface="+mj-ea"/>
              </a:rPr>
              <a:t>jax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prng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 err="1">
                <a:latin typeface="+mj-ea"/>
                <a:ea typeface="+mj-ea"/>
              </a:rPr>
              <a:t>vmap</a:t>
            </a:r>
            <a:r>
              <a:rPr lang="ko-KR" altLang="en-US" sz="1600" dirty="0">
                <a:latin typeface="+mj-ea"/>
                <a:ea typeface="+mj-ea"/>
              </a:rPr>
              <a:t> 을 중심으로 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600" dirty="0">
                <a:latin typeface="+mj-ea"/>
                <a:ea typeface="+mj-ea"/>
              </a:rPr>
              <a:t>계획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0057871-4219-E6E8-1764-AD1F1DD97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0663ADC-19C0-7F04-1A85-694D13B2F4C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FF6EB09-40DA-8138-B41B-E36B58D8E07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474C9D0-8386-3C41-BEE7-E831487181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BF8B5D8B-090D-AAA7-BAE5-47D73D63AFD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vmap</a:t>
            </a: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39202-BF10-A9BF-CFA1-E0AA1C4F1051}"/>
              </a:ext>
            </a:extLst>
          </p:cNvPr>
          <p:cNvSpPr txBox="1"/>
          <p:nvPr/>
        </p:nvSpPr>
        <p:spPr>
          <a:xfrm>
            <a:off x="1408975" y="845454"/>
            <a:ext cx="65777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함수를 </a:t>
            </a:r>
            <a:r>
              <a:rPr lang="ko-KR" altLang="en-US" sz="2000" dirty="0" err="1">
                <a:latin typeface="+mj-ea"/>
                <a:ea typeface="+mj-ea"/>
              </a:rPr>
              <a:t>병렬처리할</a:t>
            </a:r>
            <a:r>
              <a:rPr lang="ko-KR" altLang="en-US" sz="2000" dirty="0">
                <a:latin typeface="+mj-ea"/>
                <a:ea typeface="+mj-ea"/>
              </a:rPr>
              <a:t> 수 있게 도와주는 건데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jit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에서 컴파일할 때 </a:t>
            </a:r>
            <a:r>
              <a:rPr lang="en-US" altLang="ko-KR" sz="2000" dirty="0" err="1">
                <a:latin typeface="+mj-ea"/>
                <a:ea typeface="+mj-ea"/>
              </a:rPr>
              <a:t>vmap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알아서 해주는 거 아닌 가 싶었는데 그건 아닌 듯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Convole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를 </a:t>
            </a:r>
            <a:r>
              <a:rPr lang="en-US" altLang="ko-KR" sz="2000" dirty="0">
                <a:latin typeface="+mj-ea"/>
                <a:ea typeface="+mj-ea"/>
              </a:rPr>
              <a:t>2</a:t>
            </a:r>
            <a:r>
              <a:rPr lang="ko-KR" altLang="en-US" sz="2000" dirty="0">
                <a:latin typeface="+mj-ea"/>
                <a:ea typeface="+mj-ea"/>
              </a:rPr>
              <a:t>차원 배열에 적용하고 싶다고 해보면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그냥 </a:t>
            </a:r>
            <a:r>
              <a:rPr lang="en-US" altLang="ko-KR" sz="2000" dirty="0" err="1">
                <a:latin typeface="+mj-ea"/>
                <a:ea typeface="+mj-ea"/>
              </a:rPr>
              <a:t>convole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두 번 반복하면 되긴 함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5F4A30-F5A6-F481-6988-CF8C5135F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891" y="2468512"/>
            <a:ext cx="3660357" cy="25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44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5A2A7CF-19A3-719D-E5DC-4E94FEB67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F293F03-392A-D92B-2701-B0F0DE97CDC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E5AB88C-CB64-E64B-9BA5-39219117C1F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D1AA5D0-34B6-6C06-BF56-B44CDA71F6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379569BF-4E21-FB7F-EBFE-746FD19067E7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vmap</a:t>
            </a: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1FDAA-2C80-4575-5E21-DE4712D1601E}"/>
              </a:ext>
            </a:extLst>
          </p:cNvPr>
          <p:cNvSpPr txBox="1"/>
          <p:nvPr/>
        </p:nvSpPr>
        <p:spPr>
          <a:xfrm>
            <a:off x="1408975" y="845454"/>
            <a:ext cx="65777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근데 이건 좀 오래 걸리기도 하니까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j-ea"/>
                <a:ea typeface="+mj-ea"/>
              </a:rPr>
              <a:t>넘파이</a:t>
            </a:r>
            <a:r>
              <a:rPr lang="ko-KR" altLang="en-US" sz="2000" dirty="0">
                <a:latin typeface="+mj-ea"/>
                <a:ea typeface="+mj-ea"/>
              </a:rPr>
              <a:t> 써본 사람들은 </a:t>
            </a:r>
            <a:r>
              <a:rPr lang="ko-KR" altLang="en-US" sz="2000" dirty="0" err="1">
                <a:latin typeface="+mj-ea"/>
                <a:ea typeface="+mj-ea"/>
              </a:rPr>
              <a:t>예상했겠지만</a:t>
            </a:r>
            <a:r>
              <a:rPr lang="ko-KR" altLang="en-US" sz="2000" dirty="0">
                <a:latin typeface="+mj-ea"/>
                <a:ea typeface="+mj-ea"/>
              </a:rPr>
              <a:t> 보통 이렇게 씀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vmap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은 이처럼</a:t>
            </a:r>
            <a:r>
              <a:rPr lang="en-US" altLang="ko-KR" sz="2000" dirty="0">
                <a:latin typeface="+mj-ea"/>
                <a:ea typeface="+mj-ea"/>
              </a:rPr>
              <a:t> vectorized implementation of a function </a:t>
            </a:r>
            <a:r>
              <a:rPr lang="ko-KR" altLang="en-US" sz="2000" dirty="0">
                <a:latin typeface="+mj-ea"/>
                <a:ea typeface="+mj-ea"/>
              </a:rPr>
              <a:t>을 자동으로 </a:t>
            </a:r>
            <a:r>
              <a:rPr lang="ko-KR" altLang="en-US" sz="2000" dirty="0" err="1">
                <a:latin typeface="+mj-ea"/>
                <a:ea typeface="+mj-ea"/>
              </a:rPr>
              <a:t>해줌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In_axes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라는 인자를 통해 다양한 상황에 조정 가능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Jax.jit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처럼 </a:t>
            </a:r>
            <a:r>
              <a:rPr lang="en-US" altLang="ko-KR" sz="2000" dirty="0">
                <a:latin typeface="+mj-ea"/>
                <a:ea typeface="+mj-ea"/>
              </a:rPr>
              <a:t>tracing </a:t>
            </a:r>
            <a:r>
              <a:rPr lang="ko-KR" altLang="en-US" sz="2000" dirty="0">
                <a:latin typeface="+mj-ea"/>
                <a:ea typeface="+mj-ea"/>
              </a:rPr>
              <a:t>을 통해 이런 일이 가능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AAC4DF-1963-2F1B-5995-E82C16DB4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1553340"/>
            <a:ext cx="5544798" cy="171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5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A5F2DC0-630D-DF3F-6965-7D27637A7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D30695B-B4CB-7F16-2E16-A61ED129784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8609154-C289-870C-D16D-B4BFDC7BEBC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F364810-3595-D1A6-977B-33128C15C2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C03EA4F5-7E24-28FF-FDE6-B656B3628A0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autodiff</a:t>
            </a: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AC024-3112-2A00-6938-9EC69FC6E01E}"/>
              </a:ext>
            </a:extLst>
          </p:cNvPr>
          <p:cNvSpPr txBox="1"/>
          <p:nvPr/>
        </p:nvSpPr>
        <p:spPr>
          <a:xfrm>
            <a:off x="1408975" y="845454"/>
            <a:ext cx="657778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j-ea"/>
                <a:ea typeface="+mj-ea"/>
              </a:rPr>
              <a:t>오토디프가</a:t>
            </a:r>
            <a:r>
              <a:rPr lang="ko-KR" altLang="en-US" sz="2000" dirty="0">
                <a:latin typeface="+mj-ea"/>
                <a:ea typeface="+mj-ea"/>
              </a:rPr>
              <a:t> 좀 </a:t>
            </a:r>
            <a:r>
              <a:rPr lang="en-US" altLang="ko-KR" sz="2000" dirty="0" err="1">
                <a:latin typeface="+mj-ea"/>
                <a:ea typeface="+mj-ea"/>
              </a:rPr>
              <a:t>pytorch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랑 다르게 작동하는데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n-NO" altLang="ko-KR" sz="2000" dirty="0">
                <a:latin typeface="+mj-ea"/>
                <a:ea typeface="+mj-ea"/>
              </a:rPr>
              <a:t>grad_tanh = grad(jnp.tanh)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이런 식으로 함수를 </a:t>
            </a:r>
            <a:r>
              <a:rPr lang="ko-KR" altLang="en-US" sz="2000" dirty="0" err="1">
                <a:latin typeface="+mj-ea"/>
                <a:ea typeface="+mj-ea"/>
              </a:rPr>
              <a:t>감싸버림</a:t>
            </a:r>
            <a:r>
              <a:rPr lang="en-US" altLang="ko-KR" sz="2000" dirty="0">
                <a:latin typeface="+mj-ea"/>
                <a:ea typeface="+mj-ea"/>
              </a:rPr>
              <a:t>.. </a:t>
            </a:r>
            <a:r>
              <a:rPr lang="ko-KR" altLang="en-US" sz="2000" dirty="0">
                <a:latin typeface="+mj-ea"/>
                <a:ea typeface="+mj-ea"/>
              </a:rPr>
              <a:t>그래서 함수를 뱉음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W_grad</a:t>
            </a:r>
            <a:r>
              <a:rPr lang="en-US" altLang="ko-KR" sz="2000" dirty="0">
                <a:latin typeface="+mj-ea"/>
                <a:ea typeface="+mj-ea"/>
              </a:rPr>
              <a:t> = grad(loss)(W, b)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그래서 이런 식으로 쓰게 되는데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en-US" altLang="ko-KR" sz="2000" dirty="0" err="1">
                <a:latin typeface="+mj-ea"/>
                <a:ea typeface="+mj-ea"/>
              </a:rPr>
              <a:t>pytorch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랑은 사뭇 다름</a:t>
            </a:r>
            <a:r>
              <a:rPr lang="en-US" altLang="ko-KR" sz="2000" dirty="0">
                <a:latin typeface="+mj-ea"/>
                <a:ea typeface="+mj-ea"/>
              </a:rPr>
              <a:t>.. </a:t>
            </a:r>
            <a:r>
              <a:rPr lang="ko-KR" altLang="en-US" sz="2000" dirty="0">
                <a:latin typeface="+mj-ea"/>
                <a:ea typeface="+mj-ea"/>
              </a:rPr>
              <a:t>이래서 </a:t>
            </a:r>
            <a:r>
              <a:rPr lang="en-US" altLang="ko-KR" sz="2000" dirty="0">
                <a:latin typeface="+mj-ea"/>
                <a:ea typeface="+mj-ea"/>
              </a:rPr>
              <a:t>functional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programming</a:t>
            </a:r>
            <a:r>
              <a:rPr lang="ko-KR" altLang="en-US" sz="2000" dirty="0">
                <a:latin typeface="+mj-ea"/>
                <a:ea typeface="+mj-ea"/>
              </a:rPr>
              <a:t> 은</a:t>
            </a:r>
            <a:r>
              <a:rPr lang="en-US" altLang="ko-KR" sz="2000" dirty="0">
                <a:latin typeface="+mj-ea"/>
                <a:ea typeface="+mj-ea"/>
              </a:rPr>
              <a:t>..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자세한 건 </a:t>
            </a:r>
            <a:r>
              <a:rPr lang="en-US" altLang="ko-KR" sz="2000" dirty="0" err="1">
                <a:latin typeface="+mj-ea"/>
                <a:ea typeface="+mj-ea"/>
              </a:rPr>
              <a:t>autodiff</a:t>
            </a:r>
            <a:r>
              <a:rPr lang="en-US" altLang="ko-KR" sz="2000" dirty="0">
                <a:latin typeface="+mj-ea"/>
                <a:ea typeface="+mj-ea"/>
              </a:rPr>
              <a:t> cookbook </a:t>
            </a:r>
            <a:r>
              <a:rPr lang="en-US" altLang="ko-KR" sz="2000" dirty="0" err="1">
                <a:latin typeface="+mj-ea"/>
                <a:ea typeface="+mj-ea"/>
              </a:rPr>
              <a:t>jacfwd</a:t>
            </a:r>
            <a:r>
              <a:rPr lang="ko-KR" altLang="en-US" sz="2000" dirty="0">
                <a:latin typeface="+mj-ea"/>
                <a:ea typeface="+mj-ea"/>
              </a:rPr>
              <a:t> 랑 </a:t>
            </a:r>
            <a:r>
              <a:rPr lang="en-US" altLang="ko-KR" sz="2000" dirty="0">
                <a:latin typeface="+mj-ea"/>
                <a:ea typeface="+mj-ea"/>
              </a:rPr>
              <a:t>Jacobian-matrix </a:t>
            </a:r>
            <a:r>
              <a:rPr lang="ko-KR" altLang="en-US" sz="2000" dirty="0">
                <a:latin typeface="+mj-ea"/>
                <a:ea typeface="+mj-ea"/>
              </a:rPr>
              <a:t>에 대해 좀 봐야 하는데 이는 튜토리얼 뒷부분이라 다 못 읽었어요</a:t>
            </a:r>
            <a:r>
              <a:rPr lang="en-US" altLang="ko-KR" sz="2000" dirty="0">
                <a:latin typeface="+mj-ea"/>
                <a:ea typeface="+mj-ea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64572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58C51-18AC-49B7-D830-3BF4FFD2BCE3}"/>
              </a:ext>
            </a:extLst>
          </p:cNvPr>
          <p:cNvSpPr txBox="1"/>
          <p:nvPr/>
        </p:nvSpPr>
        <p:spPr>
          <a:xfrm>
            <a:off x="1408975" y="1166469"/>
            <a:ext cx="62560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+mj-ea"/>
                <a:ea typeface="+mj-ea"/>
              </a:rPr>
              <a:t>Jax </a:t>
            </a:r>
            <a:r>
              <a:rPr lang="ko-KR" altLang="en-US" sz="2000" dirty="0">
                <a:latin typeface="+mj-ea"/>
                <a:ea typeface="+mj-ea"/>
              </a:rPr>
              <a:t>자체 도큐멘테이션 내용이 워낙 많기도 하고</a:t>
            </a:r>
            <a:endParaRPr lang="en-US" altLang="ko-KR" sz="2000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+mj-ea"/>
                <a:ea typeface="+mj-ea"/>
              </a:rPr>
              <a:t>Flax/</a:t>
            </a:r>
            <a:r>
              <a:rPr lang="en-US" altLang="ko-KR" sz="2000" dirty="0" err="1">
                <a:latin typeface="+mj-ea"/>
                <a:ea typeface="+mj-ea"/>
              </a:rPr>
              <a:t>optax</a:t>
            </a:r>
            <a:r>
              <a:rPr lang="en-US" altLang="ko-KR" sz="2000" dirty="0">
                <a:latin typeface="+mj-ea"/>
                <a:ea typeface="+mj-ea"/>
              </a:rPr>
              <a:t>/haiku/</a:t>
            </a:r>
            <a:r>
              <a:rPr lang="en-US" altLang="ko-KR" sz="2000" dirty="0" err="1">
                <a:latin typeface="+mj-ea"/>
                <a:ea typeface="+mj-ea"/>
              </a:rPr>
              <a:t>rlax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같은 다양한 파생 라이브러리들이 있어서</a:t>
            </a:r>
            <a:endParaRPr lang="en-US" altLang="ko-KR" sz="2000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latin typeface="+mj-ea"/>
                <a:ea typeface="+mj-ea"/>
              </a:rPr>
              <a:t>공부하면서 구현도 할 예정입니다</a:t>
            </a:r>
            <a:endParaRPr lang="en-US" altLang="ko-KR" sz="2000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latin typeface="+mj-ea"/>
                <a:ea typeface="+mj-ea"/>
              </a:rPr>
              <a:t>최종 발표에선 저희가 실제로 구현한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현재 구현중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vit</a:t>
            </a:r>
            <a:r>
              <a:rPr lang="ko-KR" altLang="en-US" sz="2000" dirty="0">
                <a:latin typeface="+mj-ea"/>
                <a:ea typeface="+mj-ea"/>
              </a:rPr>
              <a:t> 구현체 코드를 </a:t>
            </a:r>
            <a:r>
              <a:rPr lang="ko-KR" altLang="en-US" sz="2000" dirty="0" err="1">
                <a:latin typeface="+mj-ea"/>
                <a:ea typeface="+mj-ea"/>
              </a:rPr>
              <a:t>소개드리며</a:t>
            </a:r>
            <a:endParaRPr lang="en-US" altLang="ko-KR" sz="2000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latin typeface="+mj-ea"/>
                <a:ea typeface="+mj-ea"/>
              </a:rPr>
              <a:t>성능 차이가 얼마나 나는지 비교하는 것을 주로 발표할 예정입니다</a:t>
            </a:r>
            <a:endParaRPr lang="en-US" altLang="ko-KR" sz="2000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latin typeface="+mj-ea"/>
                <a:ea typeface="+mj-ea"/>
              </a:rPr>
              <a:t>감사합니다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대면으로 </a:t>
            </a:r>
            <a:r>
              <a:rPr lang="en-US" altLang="ko-KR" sz="1200" dirty="0"/>
              <a:t>3</a:t>
            </a:r>
            <a:r>
              <a:rPr lang="ko-KR" altLang="en-US" sz="1200" dirty="0"/>
              <a:t>회 만나서 진행했습니다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/>
              <a:t>김동영</a:t>
            </a:r>
            <a:r>
              <a:rPr lang="en-US" altLang="ko-KR" dirty="0"/>
              <a:t>	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</a:t>
            </a:r>
            <a:r>
              <a:rPr lang="en-US" altLang="ko" dirty="0"/>
              <a:t> </a:t>
            </a:r>
            <a:r>
              <a:rPr lang="ko-KR" altLang="en-US" dirty="0"/>
              <a:t>김대현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 err="1"/>
              <a:t>배준학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JAX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8BBDB-9377-94BE-0AFA-165605157971}"/>
              </a:ext>
            </a:extLst>
          </p:cNvPr>
          <p:cNvSpPr txBox="1"/>
          <p:nvPr/>
        </p:nvSpPr>
        <p:spPr>
          <a:xfrm>
            <a:off x="1408975" y="845454"/>
            <a:ext cx="65777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JAX is a Python library for </a:t>
            </a:r>
            <a:r>
              <a:rPr lang="en-US" altLang="ko-KR" sz="200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accelerator-oriented array computation</a:t>
            </a:r>
            <a:r>
              <a:rPr lang="en-US" altLang="ko-KR" sz="200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 and program transformation, designed for </a:t>
            </a:r>
            <a:r>
              <a:rPr lang="en-US" altLang="ko-KR" sz="200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high-performance numerical computing and large-scale machine learning</a:t>
            </a:r>
            <a:r>
              <a:rPr lang="en-US" altLang="ko-KR" sz="200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.</a:t>
            </a:r>
          </a:p>
          <a:p>
            <a:endParaRPr lang="en-US" altLang="ko-KR" sz="2000" i="0" dirty="0">
              <a:solidFill>
                <a:srgbClr val="222832"/>
              </a:solidFill>
              <a:effectLst/>
              <a:highlight>
                <a:srgbClr val="FFFFFF"/>
              </a:highlight>
              <a:latin typeface="+mj-ea"/>
              <a:ea typeface="+mj-ea"/>
            </a:endParaRPr>
          </a:p>
          <a:p>
            <a:pPr algn="l"/>
            <a:r>
              <a:rPr lang="en-US" altLang="ko-KR" sz="2000" i="0" dirty="0">
                <a:solidFill>
                  <a:srgbClr val="222832"/>
                </a:solidFill>
                <a:effectLst/>
                <a:latin typeface="+mj-ea"/>
                <a:ea typeface="+mj-ea"/>
              </a:rPr>
              <a:t>JAX is a library for 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array-oriented numerical computation (</a:t>
            </a:r>
            <a:r>
              <a:rPr lang="en-US" altLang="ko-KR" sz="2000" i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à la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), </a:t>
            </a:r>
            <a:r>
              <a:rPr lang="en-US" altLang="ko-KR" sz="2000" i="0" dirty="0">
                <a:solidFill>
                  <a:srgbClr val="222832"/>
                </a:solidFill>
                <a:effectLst/>
                <a:latin typeface="+mj-ea"/>
                <a:ea typeface="+mj-ea"/>
              </a:rPr>
              <a:t>with 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automatic differentiation</a:t>
            </a:r>
            <a:r>
              <a:rPr lang="en-US" altLang="ko-KR" sz="2000" i="0" dirty="0">
                <a:solidFill>
                  <a:srgbClr val="222832"/>
                </a:solidFill>
                <a:effectLst/>
                <a:latin typeface="+mj-ea"/>
                <a:ea typeface="+mj-ea"/>
              </a:rPr>
              <a:t> and 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JIT compilation </a:t>
            </a:r>
            <a:r>
              <a:rPr lang="en-US" altLang="ko-KR" sz="2000" i="0" dirty="0">
                <a:solidFill>
                  <a:srgbClr val="222832"/>
                </a:solidFill>
                <a:effectLst/>
                <a:latin typeface="+mj-ea"/>
                <a:ea typeface="+mj-ea"/>
              </a:rPr>
              <a:t>to enable high-performance machine learning research.</a:t>
            </a:r>
          </a:p>
          <a:p>
            <a:br>
              <a:rPr lang="en-US" altLang="ko-KR" sz="2000" dirty="0">
                <a:latin typeface="+mj-ea"/>
                <a:ea typeface="+mj-ea"/>
              </a:rPr>
            </a:br>
            <a:br>
              <a:rPr lang="en-US" altLang="ko-KR" sz="200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</a:br>
            <a:endParaRPr lang="ko-KR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D2BFA7A-4B08-B367-26A7-48524BD5D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588AAB5-6DE1-2FEF-1918-024F9276BDA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8749F1A-BF4D-D583-A463-B8B6EBABC0B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B721F15-B1A6-D876-AF3C-B1013AD71E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3D5F01A4-7D4E-5EA9-F776-0F1031265F77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JAX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87834-6E58-3057-CF04-543FE92D164B}"/>
              </a:ext>
            </a:extLst>
          </p:cNvPr>
          <p:cNvSpPr txBox="1"/>
          <p:nvPr/>
        </p:nvSpPr>
        <p:spPr>
          <a:xfrm>
            <a:off x="1408975" y="845454"/>
            <a:ext cx="657778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JAX features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built-in Just-In-Time (JIT) compilation </a:t>
            </a:r>
            <a:r>
              <a:rPr lang="en-US" altLang="ko-KR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via </a:t>
            </a:r>
            <a:r>
              <a:rPr lang="en-US" altLang="ko-KR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  <a:hlinkClick r:id="rId4"/>
              </a:rPr>
              <a:t>Open XLA</a:t>
            </a:r>
            <a:r>
              <a:rPr lang="en-US" altLang="ko-KR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, an open-source machine learning compiler ecosystem.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222832"/>
              </a:solidFill>
              <a:effectLst/>
              <a:highlight>
                <a:srgbClr val="FFFFFF"/>
              </a:highlight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JAX functions support efficient evaluation of gradients via its automatic differentiation transformations.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222832"/>
              </a:solidFill>
              <a:effectLst/>
              <a:highlight>
                <a:srgbClr val="FFFFFF"/>
              </a:highlight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JAX functions can be automatically vectorized to efficiently map </a:t>
            </a:r>
            <a:r>
              <a:rPr lang="en-US" altLang="ko-KR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them over arrays representing batches of inputs.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832"/>
              </a:solidFill>
              <a:highlight>
                <a:srgbClr val="FFFFFF"/>
              </a:highlight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결론</a:t>
            </a:r>
            <a:r>
              <a:rPr lang="en-US" altLang="ko-KR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: </a:t>
            </a:r>
            <a:r>
              <a:rPr lang="en-US" altLang="ko-KR" sz="2000" b="0" i="0" dirty="0" err="1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jax</a:t>
            </a:r>
            <a:r>
              <a:rPr lang="en-US" altLang="ko-KR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 </a:t>
            </a:r>
            <a:r>
              <a:rPr lang="ko-KR" altLang="en-US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는 </a:t>
            </a:r>
            <a:r>
              <a:rPr lang="en-US" altLang="ko-KR" sz="2000" b="0" i="0" dirty="0" err="1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xla</a:t>
            </a:r>
            <a:r>
              <a:rPr lang="en-US" altLang="ko-KR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써서 </a:t>
            </a:r>
            <a:r>
              <a:rPr lang="en-US" altLang="ko-KR" sz="2000" dirty="0" err="1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numpy</a:t>
            </a:r>
            <a:r>
              <a:rPr lang="en-US" altLang="ko-KR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를 </a:t>
            </a:r>
            <a:r>
              <a:rPr lang="en-US" altLang="ko-KR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accelerator </a:t>
            </a:r>
            <a:r>
              <a:rPr lang="ko-KR" altLang="en-US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에서 돌리는 것</a:t>
            </a:r>
            <a:r>
              <a:rPr lang="ko-KR" altLang="en-US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이다</a:t>
            </a:r>
            <a:endParaRPr lang="en-US" altLang="ko-KR" sz="2000" b="0" i="0" dirty="0">
              <a:solidFill>
                <a:srgbClr val="222832"/>
              </a:solidFill>
              <a:effectLst/>
              <a:highlight>
                <a:srgbClr val="FFFFFF"/>
              </a:highlight>
              <a:latin typeface="+mj-ea"/>
              <a:ea typeface="+mj-ea"/>
            </a:endParaRPr>
          </a:p>
          <a:p>
            <a:br>
              <a:rPr lang="en-US" altLang="ko-KR" sz="2000" dirty="0">
                <a:latin typeface="+mj-ea"/>
                <a:ea typeface="+mj-ea"/>
              </a:rPr>
            </a:b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00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318B182-07F0-F392-934D-3913454CD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D42597A-F951-191A-EC8C-1FCFA1FBD9C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F22E510-453B-91DF-5ECE-B57882DB845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BFF97E5-A530-D3FB-4352-A804B2258B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AF8F1C56-2728-E881-D002-E641AAE1736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왜쓰는가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??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86366-1E25-7625-A2A0-AD36F4C86299}"/>
              </a:ext>
            </a:extLst>
          </p:cNvPr>
          <p:cNvSpPr txBox="1"/>
          <p:nvPr/>
        </p:nvSpPr>
        <p:spPr>
          <a:xfrm>
            <a:off x="1408975" y="845454"/>
            <a:ext cx="65777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빨라서</a:t>
            </a:r>
            <a:r>
              <a:rPr lang="en-US" altLang="ko-KR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구글이나 </a:t>
            </a:r>
            <a:r>
              <a:rPr lang="ko-KR" altLang="en-US" sz="2000" dirty="0" err="1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딥마인드에서</a:t>
            </a:r>
            <a:r>
              <a:rPr lang="ko-KR" altLang="en-US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 공개되는 모델들</a:t>
            </a:r>
            <a:r>
              <a:rPr lang="en-US" altLang="ko-KR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(</a:t>
            </a:r>
            <a:r>
              <a:rPr lang="ko-KR" altLang="en-US" sz="2000" dirty="0" err="1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디퓨전</a:t>
            </a:r>
            <a:r>
              <a:rPr lang="ko-KR" altLang="en-US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 같은 거</a:t>
            </a:r>
            <a:r>
              <a:rPr lang="en-US" altLang="ko-KR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) </a:t>
            </a:r>
            <a:r>
              <a:rPr lang="ko-KR" altLang="en-US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돌려보면 </a:t>
            </a:r>
            <a:r>
              <a:rPr lang="en-US" altLang="ko-KR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5</a:t>
            </a:r>
            <a:r>
              <a:rPr lang="ko-KR" altLang="en-US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배 정도 차이가 납니다</a:t>
            </a:r>
            <a:endParaRPr lang="en-US" altLang="ko-KR" sz="2000" dirty="0">
              <a:solidFill>
                <a:srgbClr val="222832"/>
              </a:solidFill>
              <a:highlight>
                <a:srgbClr val="FFFFFF"/>
              </a:highlight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 - </a:t>
            </a:r>
            <a:r>
              <a:rPr lang="ko-KR" altLang="en-US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학습은 비교 안 해봄</a:t>
            </a:r>
            <a:r>
              <a:rPr lang="en-US" altLang="ko-KR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..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832"/>
              </a:solidFill>
              <a:highlight>
                <a:srgbClr val="FFFFFF"/>
              </a:highlight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단일 행렬 연산만 보면 </a:t>
            </a:r>
            <a:r>
              <a:rPr lang="ko-KR" altLang="en-US" sz="2000" dirty="0" err="1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몇백배씩</a:t>
            </a:r>
            <a:r>
              <a:rPr lang="ko-KR" altLang="en-US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 </a:t>
            </a:r>
            <a:r>
              <a:rPr lang="ko-KR" altLang="en-US" sz="2000" dirty="0" err="1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차이납니다</a:t>
            </a:r>
            <a:endParaRPr lang="en-US" altLang="ko-KR" sz="2000" dirty="0">
              <a:solidFill>
                <a:srgbClr val="222832"/>
              </a:solidFill>
              <a:highlight>
                <a:srgbClr val="FFFFFF"/>
              </a:highligh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565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FF4FA06-2814-4CCA-92DA-79D3A8551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67A7127-60A1-117B-F790-E4F021E2A49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43D5276-DF50-F838-80D9-E5639630762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4DCCA8D-A66D-9A26-E910-C3AF98B60A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1A02795B-4982-5EC7-85E6-CFFD98DB4B7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JIT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FF411-53BD-7D5F-F28B-D75806B88ECC}"/>
              </a:ext>
            </a:extLst>
          </p:cNvPr>
          <p:cNvSpPr txBox="1"/>
          <p:nvPr/>
        </p:nvSpPr>
        <p:spPr>
          <a:xfrm>
            <a:off x="1408975" y="845454"/>
            <a:ext cx="657778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Just in time </a:t>
            </a:r>
            <a:r>
              <a:rPr lang="ko-KR" altLang="en-US" sz="2000" dirty="0">
                <a:latin typeface="+mj-ea"/>
                <a:ea typeface="+mj-ea"/>
              </a:rPr>
              <a:t>이라는 뜻으로 이 </a:t>
            </a:r>
            <a:r>
              <a:rPr lang="ko-KR" altLang="en-US" sz="2000" dirty="0" err="1">
                <a:latin typeface="+mj-ea"/>
                <a:ea typeface="+mj-ea"/>
              </a:rPr>
              <a:t>데코레이터를</a:t>
            </a:r>
            <a:r>
              <a:rPr lang="ko-KR" altLang="en-US" sz="2000" dirty="0">
                <a:latin typeface="+mj-ea"/>
                <a:ea typeface="+mj-ea"/>
              </a:rPr>
              <a:t> 쓰면 연산이 </a:t>
            </a:r>
            <a:r>
              <a:rPr lang="ko-KR" altLang="en-US" sz="2000" dirty="0" err="1">
                <a:latin typeface="+mj-ea"/>
                <a:ea typeface="+mj-ea"/>
              </a:rPr>
              <a:t>빨라짐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– </a:t>
            </a:r>
            <a:r>
              <a:rPr lang="ko-KR" altLang="en-US" sz="2000" dirty="0">
                <a:latin typeface="+mj-ea"/>
                <a:ea typeface="+mj-ea"/>
              </a:rPr>
              <a:t>연산이 최적화됨 </a:t>
            </a:r>
            <a:r>
              <a:rPr lang="en-US" altLang="ko-KR" sz="2000" dirty="0">
                <a:latin typeface="+mj-ea"/>
                <a:ea typeface="+mj-ea"/>
              </a:rPr>
              <a:t>- which includes fusing of operations, avoidance of allocating temporary arrays, and a host of other tricks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하지만 모든 코드를 감쌀 순 없는데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it requires array shapes to be static &amp; known at compile time</a:t>
            </a:r>
          </a:p>
          <a:p>
            <a:pPr algn="l"/>
            <a:r>
              <a:rPr lang="en-US" altLang="ko-KR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  - </a:t>
            </a:r>
            <a:r>
              <a:rPr lang="ko-KR" altLang="en-US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이래서 </a:t>
            </a:r>
            <a:r>
              <a:rPr lang="en-US" altLang="ko-KR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training </a:t>
            </a:r>
            <a:r>
              <a:rPr lang="ko-KR" altLang="en-US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에선 비슷해도 </a:t>
            </a:r>
            <a:r>
              <a:rPr lang="en-US" altLang="ko-KR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inference </a:t>
            </a:r>
            <a:r>
              <a:rPr lang="ko-KR" altLang="en-US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에서 빠른 것 같음</a:t>
            </a:r>
            <a:endParaRPr lang="en-US" altLang="ko-KR" sz="2000" b="0" i="0" dirty="0">
              <a:solidFill>
                <a:srgbClr val="222832"/>
              </a:solidFill>
              <a:effectLst/>
              <a:highlight>
                <a:srgbClr val="FFFFFF"/>
              </a:highlight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832"/>
              </a:solidFill>
              <a:highlight>
                <a:srgbClr val="FFFFFF"/>
              </a:highlight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2832"/>
                </a:solidFill>
                <a:highlight>
                  <a:srgbClr val="FFFFFF"/>
                </a:highlight>
                <a:latin typeface="+mj-ea"/>
                <a:ea typeface="+mj-ea"/>
              </a:rPr>
              <a:t>아무튼 </a:t>
            </a:r>
            <a:r>
              <a:rPr lang="en-US" altLang="ko-KR" sz="2000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The fact that all JAX operations are expressed in terms of XLA allows JAX to use the XLA compiler to execute blocks of code very efficiently.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222832"/>
              </a:solidFill>
              <a:effectLst/>
              <a:highlight>
                <a:srgbClr val="FFFFFF"/>
              </a:highlight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222832"/>
              </a:solidFill>
              <a:effectLst/>
              <a:highlight>
                <a:srgbClr val="FFFFFF"/>
              </a:highlight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058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81FFEE0-1916-2109-4C13-87D43FCA1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669834F-30E3-2EB1-FF80-FE785898C1A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011E3FF-E45F-5EA8-ED15-3C2AAEDAC16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8D75A49-FEBA-F0EE-D149-F6D709471A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F91531D2-7D3A-2E43-85F7-4CF90EDE043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JIT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9BECF-9D53-D132-CD35-3D339E7DF5DF}"/>
              </a:ext>
            </a:extLst>
          </p:cNvPr>
          <p:cNvSpPr txBox="1"/>
          <p:nvPr/>
        </p:nvSpPr>
        <p:spPr>
          <a:xfrm>
            <a:off x="1408975" y="845454"/>
            <a:ext cx="65777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Jit </a:t>
            </a:r>
            <a:r>
              <a:rPr lang="ko-KR" altLang="en-US" sz="2000" dirty="0">
                <a:latin typeface="+mj-ea"/>
                <a:ea typeface="+mj-ea"/>
              </a:rPr>
              <a:t>에 대한 키 컨셉은 다음과 같고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JIT and other JAX transforms work by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tracing</a:t>
            </a:r>
            <a:r>
              <a:rPr lang="en-US" altLang="ko-KR" sz="2000" dirty="0">
                <a:latin typeface="+mj-ea"/>
                <a:ea typeface="+mj-ea"/>
              </a:rPr>
              <a:t> a function to determine its effect on inputs of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a specific shape and type.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Variables that you don’t want to be traced can be marked as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static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예시를 보며 컨셉을 살펴보자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900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39298DD-D8C3-4867-EF92-C5DB7FA2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50EB519-60BE-F8A0-BE79-6BD8329DE63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CDE35D3-D18F-E38D-75B9-967F7647986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1F55DED-04A9-AD28-6B28-A51E8E05FC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97376EBE-729B-AE88-14B5-DE669F92F5D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JIT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800799-46EE-D71A-8CD5-C6D71FBCD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753" y="104518"/>
            <a:ext cx="4159046" cy="3361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9FD51A-E689-B549-28A6-20E8A7501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76" y="3465556"/>
            <a:ext cx="9144000" cy="12583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937C82-A9A4-CBF3-CFCD-B681C68AD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472" y="4558864"/>
            <a:ext cx="6978752" cy="5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735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1123</Words>
  <Application>Microsoft Office PowerPoint</Application>
  <PresentationFormat>화면 슬라이드 쇼(16:9)</PresentationFormat>
  <Paragraphs>146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NanumGothic ExtraBold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김부영</dc:creator>
  <cp:lastModifiedBy>김동영</cp:lastModifiedBy>
  <cp:revision>73</cp:revision>
  <dcterms:modified xsi:type="dcterms:W3CDTF">2024-10-29T08:45:24Z</dcterms:modified>
</cp:coreProperties>
</file>