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0" r:id="rId2"/>
    <p:sldId id="261" r:id="rId3"/>
    <p:sldId id="262" r:id="rId4"/>
    <p:sldId id="266" r:id="rId5"/>
    <p:sldId id="263" r:id="rId6"/>
    <p:sldId id="267" r:id="rId7"/>
    <p:sldId id="257" r:id="rId8"/>
    <p:sldId id="268" r:id="rId9"/>
    <p:sldId id="258" r:id="rId10"/>
    <p:sldId id="259" r:id="rId11"/>
    <p:sldId id="269" r:id="rId12"/>
    <p:sldId id="270" r:id="rId13"/>
    <p:sldId id="264" r:id="rId14"/>
    <p:sldId id="271" r:id="rId15"/>
    <p:sldId id="265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NanumGothicExtraBold" panose="020D0904000000000000" pitchFamily="50" charset="-127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92502-4851-4242-BB4E-94BDBF92D3ED}" v="4" dt="2024-11-12T09:03:5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7"/>
  </p:normalViewPr>
  <p:slideViewPr>
    <p:cSldViewPr snapToGrid="0">
      <p:cViewPr varScale="1">
        <p:scale>
          <a:sx n="104" d="100"/>
          <a:sy n="104" d="100"/>
        </p:scale>
        <p:origin x="56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AE792502-4851-4242-BB4E-94BDBF92D3ED}"/>
    <pc:docChg chg="undo custSel addSld delSld modSld">
      <pc:chgData name="김대현" userId="7e0cdd83-4095-47fd-b885-60cdf5e65eca" providerId="ADAL" clId="{AE792502-4851-4242-BB4E-94BDBF92D3ED}" dt="2024-11-12T09:03:58.281" v="19"/>
      <pc:docMkLst>
        <pc:docMk/>
      </pc:docMkLst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2254854624" sldId="257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3585846582" sldId="257"/>
        </pc:sldMkLst>
      </pc:sldChg>
      <pc:sldChg chg="delSp modSp add del mod setBg delDesignElem">
        <pc:chgData name="김대현" userId="7e0cdd83-4095-47fd-b885-60cdf5e65eca" providerId="ADAL" clId="{AE792502-4851-4242-BB4E-94BDBF92D3ED}" dt="2024-11-12T09:03:49.202" v="14" actId="2696"/>
        <pc:sldMkLst>
          <pc:docMk/>
          <pc:sldMk cId="4043737824" sldId="257"/>
        </pc:sldMkLst>
        <pc:spChg chg="mod">
          <ac:chgData name="김대현" userId="7e0cdd83-4095-47fd-b885-60cdf5e65eca" providerId="ADAL" clId="{AE792502-4851-4242-BB4E-94BDBF92D3ED}" dt="2024-11-12T09:02:44.431" v="13" actId="20577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김대현" userId="7e0cdd83-4095-47fd-b885-60cdf5e65eca" providerId="ADAL" clId="{AE792502-4851-4242-BB4E-94BDBF92D3ED}" dt="2024-11-12T09:02:40.248" v="1"/>
          <ac:spMkLst>
            <pc:docMk/>
            <pc:sldMk cId="4043737824" sldId="257"/>
            <ac:spMk id="22" creationId="{A9286AD2-18A9-4868-A4E3-7A2097A20810}"/>
          </ac:spMkLst>
        </pc:spChg>
        <pc:cxnChg chg="del">
          <ac:chgData name="김대현" userId="7e0cdd83-4095-47fd-b885-60cdf5e65eca" providerId="ADAL" clId="{AE792502-4851-4242-BB4E-94BDBF92D3ED}" dt="2024-11-12T09:02:40.248" v="1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777424427" sldId="258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1360433377" sldId="258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2494221334" sldId="258"/>
        </pc:sldMkLst>
        <pc:spChg chg="mod">
          <ac:chgData name="김대현" userId="7e0cdd83-4095-47fd-b885-60cdf5e65eca" providerId="ADAL" clId="{AE792502-4851-4242-BB4E-94BDBF92D3ED}" dt="2024-11-12T09:02:40.311" v="4" actId="27636"/>
          <ac:spMkLst>
            <pc:docMk/>
            <pc:sldMk cId="2494221334" sldId="258"/>
            <ac:spMk id="4" creationId="{61AF2A4A-9250-1FE5-C0BE-4DCF3AFD91BE}"/>
          </ac:spMkLst>
        </pc:spChg>
        <pc:spChg chg="mod">
          <ac:chgData name="김대현" userId="7e0cdd83-4095-47fd-b885-60cdf5e65eca" providerId="ADAL" clId="{AE792502-4851-4242-BB4E-94BDBF92D3ED}" dt="2024-11-12T09:02:40.311" v="3" actId="27636"/>
          <ac:spMkLst>
            <pc:docMk/>
            <pc:sldMk cId="2494221334" sldId="258"/>
            <ac:spMk id="5" creationId="{B42FB8AD-EE63-0EF1-20E4-C9EBF4422896}"/>
          </ac:spMkLst>
        </pc:spChg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1543911074" sldId="259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4136147626" sldId="259"/>
        </pc:sldMkLst>
        <pc:spChg chg="mod">
          <ac:chgData name="김대현" userId="7e0cdd83-4095-47fd-b885-60cdf5e65eca" providerId="ADAL" clId="{AE792502-4851-4242-BB4E-94BDBF92D3ED}" dt="2024-11-12T09:02:40.311" v="5" actId="27636"/>
          <ac:spMkLst>
            <pc:docMk/>
            <pc:sldMk cId="4136147626" sldId="259"/>
            <ac:spMk id="4" creationId="{8ED1D8AD-8990-16CD-3CDF-C493ADF757C9}"/>
          </ac:spMkLst>
        </pc:spChg>
        <pc:spChg chg="mod">
          <ac:chgData name="김대현" userId="7e0cdd83-4095-47fd-b885-60cdf5e65eca" providerId="ADAL" clId="{AE792502-4851-4242-BB4E-94BDBF92D3ED}" dt="2024-11-12T09:02:40.311" v="6" actId="27636"/>
          <ac:spMkLst>
            <pc:docMk/>
            <pc:sldMk cId="4136147626" sldId="259"/>
            <ac:spMk id="5" creationId="{9814EF4A-0151-C579-B9EE-61FD9987557B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4275555188" sldId="259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975195717" sldId="264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1356060621" sldId="264"/>
        </pc:sldMkLst>
        <pc:spChg chg="mod">
          <ac:chgData name="김대현" userId="7e0cdd83-4095-47fd-b885-60cdf5e65eca" providerId="ADAL" clId="{AE792502-4851-4242-BB4E-94BDBF92D3ED}" dt="2024-11-12T09:02:40.328" v="9" actId="27636"/>
          <ac:spMkLst>
            <pc:docMk/>
            <pc:sldMk cId="1356060621" sldId="264"/>
            <ac:spMk id="5" creationId="{364F9CF1-D2F2-FAD9-EA88-A2C09233D950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3067971497" sldId="264"/>
        </pc:sldMkLst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177429399" sldId="265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1530440444" sldId="265"/>
        </pc:sldMkLst>
      </pc:sldChg>
      <pc:sldChg chg="add del">
        <pc:chgData name="김대현" userId="7e0cdd83-4095-47fd-b885-60cdf5e65eca" providerId="ADAL" clId="{AE792502-4851-4242-BB4E-94BDBF92D3ED}" dt="2024-11-12T09:03:49.202" v="14" actId="2696"/>
        <pc:sldMkLst>
          <pc:docMk/>
          <pc:sldMk cId="2501003871" sldId="265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20690580" sldId="268"/>
        </pc:sldMkLst>
        <pc:spChg chg="mod">
          <ac:chgData name="김대현" userId="7e0cdd83-4095-47fd-b885-60cdf5e65eca" providerId="ADAL" clId="{AE792502-4851-4242-BB4E-94BDBF92D3ED}" dt="2024-11-12T09:02:40.302" v="2" actId="27636"/>
          <ac:spMkLst>
            <pc:docMk/>
            <pc:sldMk cId="20690580" sldId="268"/>
            <ac:spMk id="5" creationId="{FF3C0526-2E78-F797-6005-B9C785EB318E}"/>
          </ac:spMkLst>
        </pc:spChg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1040372509" sldId="268"/>
        </pc:sldMkLst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2340136892" sldId="268"/>
        </pc:sldMkLst>
      </pc:sldChg>
      <pc:sldChg chg="add del">
        <pc:chgData name="김대현" userId="7e0cdd83-4095-47fd-b885-60cdf5e65eca" providerId="ADAL" clId="{AE792502-4851-4242-BB4E-94BDBF92D3ED}" dt="2024-11-12T09:03:49.202" v="14" actId="2696"/>
        <pc:sldMkLst>
          <pc:docMk/>
          <pc:sldMk cId="2851005708" sldId="269"/>
        </pc:sldMkLst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3220067515" sldId="269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3344906000" sldId="269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792740846" sldId="270"/>
        </pc:sldMkLst>
        <pc:spChg chg="mod">
          <ac:chgData name="김대현" userId="7e0cdd83-4095-47fd-b885-60cdf5e65eca" providerId="ADAL" clId="{AE792502-4851-4242-BB4E-94BDBF92D3ED}" dt="2024-11-12T09:02:40.311" v="7" actId="27636"/>
          <ac:spMkLst>
            <pc:docMk/>
            <pc:sldMk cId="792740846" sldId="270"/>
            <ac:spMk id="5" creationId="{F49576E1-18E5-0455-97B9-9CF5971FC56C}"/>
          </ac:spMkLst>
        </pc:spChg>
        <pc:spChg chg="mod">
          <ac:chgData name="김대현" userId="7e0cdd83-4095-47fd-b885-60cdf5e65eca" providerId="ADAL" clId="{AE792502-4851-4242-BB4E-94BDBF92D3ED}" dt="2024-11-12T09:02:40.327" v="8" actId="27636"/>
          <ac:spMkLst>
            <pc:docMk/>
            <pc:sldMk cId="792740846" sldId="270"/>
            <ac:spMk id="14" creationId="{A2FF65C0-7B89-3CAB-B3FB-80FE5A254E3D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2222253571" sldId="270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2905728818" sldId="270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2171724714" sldId="271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2690396979" sldId="271"/>
        </pc:sldMkLst>
        <pc:spChg chg="mod">
          <ac:chgData name="김대현" userId="7e0cdd83-4095-47fd-b885-60cdf5e65eca" providerId="ADAL" clId="{AE792502-4851-4242-BB4E-94BDBF92D3ED}" dt="2024-11-12T09:02:40.328" v="10" actId="27636"/>
          <ac:spMkLst>
            <pc:docMk/>
            <pc:sldMk cId="2690396979" sldId="271"/>
            <ac:spMk id="5" creationId="{0337C46E-8E58-AD8D-54A5-1CB55648BA33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3751313795" sldId="271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624919445" sldId="272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1446126848" sldId="272"/>
        </pc:sldMkLst>
        <pc:spChg chg="mod">
          <ac:chgData name="김대현" userId="7e0cdd83-4095-47fd-b885-60cdf5e65eca" providerId="ADAL" clId="{AE792502-4851-4242-BB4E-94BDBF92D3ED}" dt="2024-11-12T09:02:40.328" v="11" actId="27636"/>
          <ac:spMkLst>
            <pc:docMk/>
            <pc:sldMk cId="1446126848" sldId="272"/>
            <ac:spMk id="5" creationId="{2A6EC89B-C340-96F5-9D40-20629148AC8D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3417050477" sldId="272"/>
        </pc:sldMkLst>
      </pc:sldChg>
      <pc:sldChg chg="modSp add del mod">
        <pc:chgData name="김대현" userId="7e0cdd83-4095-47fd-b885-60cdf5e65eca" providerId="ADAL" clId="{AE792502-4851-4242-BB4E-94BDBF92D3ED}" dt="2024-11-12T09:03:49.202" v="14" actId="2696"/>
        <pc:sldMkLst>
          <pc:docMk/>
          <pc:sldMk cId="5778528" sldId="273"/>
        </pc:sldMkLst>
        <pc:spChg chg="mod">
          <ac:chgData name="김대현" userId="7e0cdd83-4095-47fd-b885-60cdf5e65eca" providerId="ADAL" clId="{AE792502-4851-4242-BB4E-94BDBF92D3ED}" dt="2024-11-12T09:02:40.342" v="12" actId="27636"/>
          <ac:spMkLst>
            <pc:docMk/>
            <pc:sldMk cId="5778528" sldId="273"/>
            <ac:spMk id="5" creationId="{E8791A86-83DD-AA8D-0B29-9C00A4C890B4}"/>
          </ac:spMkLst>
        </pc:spChg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1089539629" sldId="273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2172522323" sldId="273"/>
        </pc:sldMkLst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213303009" sldId="274"/>
        </pc:sldMkLst>
      </pc:sldChg>
      <pc:sldChg chg="add del">
        <pc:chgData name="김대현" userId="7e0cdd83-4095-47fd-b885-60cdf5e65eca" providerId="ADAL" clId="{AE792502-4851-4242-BB4E-94BDBF92D3ED}" dt="2024-11-12T09:03:56.060" v="18"/>
        <pc:sldMkLst>
          <pc:docMk/>
          <pc:sldMk cId="3254335233" sldId="274"/>
        </pc:sldMkLst>
      </pc:sldChg>
      <pc:sldChg chg="add del">
        <pc:chgData name="김대현" userId="7e0cdd83-4095-47fd-b885-60cdf5e65eca" providerId="ADAL" clId="{AE792502-4851-4242-BB4E-94BDBF92D3ED}" dt="2024-11-12T09:03:49.202" v="14" actId="2696"/>
        <pc:sldMkLst>
          <pc:docMk/>
          <pc:sldMk cId="3817257550" sldId="274"/>
        </pc:sldMkLst>
      </pc:sldChg>
      <pc:sldChg chg="add">
        <pc:chgData name="김대현" userId="7e0cdd83-4095-47fd-b885-60cdf5e65eca" providerId="ADAL" clId="{AE792502-4851-4242-BB4E-94BDBF92D3ED}" dt="2024-11-12T09:03:58.281" v="19"/>
        <pc:sldMkLst>
          <pc:docMk/>
          <pc:sldMk cId="3146108117" sldId="275"/>
        </pc:sldMkLst>
      </pc:sldChg>
      <pc:sldChg chg="add del">
        <pc:chgData name="김대현" userId="7e0cdd83-4095-47fd-b885-60cdf5e65eca" providerId="ADAL" clId="{AE792502-4851-4242-BB4E-94BDBF92D3ED}" dt="2024-11-12T09:03:49.202" v="14" actId="2696"/>
        <pc:sldMkLst>
          <pc:docMk/>
          <pc:sldMk cId="3345609426" sldId="275"/>
        </pc:sldMkLst>
      </pc:sldChg>
      <pc:sldChg chg="modSp add del mod">
        <pc:chgData name="김대현" userId="7e0cdd83-4095-47fd-b885-60cdf5e65eca" providerId="ADAL" clId="{AE792502-4851-4242-BB4E-94BDBF92D3ED}" dt="2024-11-12T09:03:56.060" v="18"/>
        <pc:sldMkLst>
          <pc:docMk/>
          <pc:sldMk cId="4246510890" sldId="275"/>
        </pc:sldMkLst>
        <pc:picChg chg="mod">
          <ac:chgData name="김대현" userId="7e0cdd83-4095-47fd-b885-60cdf5e65eca" providerId="ADAL" clId="{AE792502-4851-4242-BB4E-94BDBF92D3ED}" dt="2024-11-12T09:03:56.047" v="17" actId="1076"/>
          <ac:picMkLst>
            <pc:docMk/>
            <pc:sldMk cId="4246510890" sldId="275"/>
            <ac:picMk id="9" creationId="{79023BD9-72B1-5E13-CB3A-28DEAC300C6C}"/>
          </ac:picMkLst>
        </pc:picChg>
      </pc:sldChg>
      <pc:sldMasterChg chg="delSldLayout">
        <pc:chgData name="김대현" userId="7e0cdd83-4095-47fd-b885-60cdf5e65eca" providerId="ADAL" clId="{AE792502-4851-4242-BB4E-94BDBF92D3ED}" dt="2024-11-12T09:03:49.202" v="14" actId="2696"/>
        <pc:sldMasterMkLst>
          <pc:docMk/>
          <pc:sldMasterMk cId="0" sldId="2147483659"/>
        </pc:sldMasterMkLst>
        <pc:sldLayoutChg chg="del">
          <pc:chgData name="김대현" userId="7e0cdd83-4095-47fd-b885-60cdf5e65eca" providerId="ADAL" clId="{AE792502-4851-4242-BB4E-94BDBF92D3ED}" dt="2024-11-12T09:03:49.202" v="14" actId="2696"/>
          <pc:sldLayoutMkLst>
            <pc:docMk/>
            <pc:sldMasterMk cId="0" sldId="2147483659"/>
            <pc:sldLayoutMk cId="3756952687" sldId="2147483660"/>
          </pc:sldLayoutMkLst>
        </pc:sldLayoutChg>
        <pc:sldLayoutChg chg="del">
          <pc:chgData name="김대현" userId="7e0cdd83-4095-47fd-b885-60cdf5e65eca" providerId="ADAL" clId="{AE792502-4851-4242-BB4E-94BDBF92D3ED}" dt="2024-11-12T09:03:49.202" v="14" actId="2696"/>
          <pc:sldLayoutMkLst>
            <pc:docMk/>
            <pc:sldMasterMk cId="0" sldId="2147483659"/>
            <pc:sldLayoutMk cId="620563317" sldId="2147483661"/>
          </pc:sldLayoutMkLst>
        </pc:sldLayoutChg>
        <pc:sldLayoutChg chg="del">
          <pc:chgData name="김대현" userId="7e0cdd83-4095-47fd-b885-60cdf5e65eca" providerId="ADAL" clId="{AE792502-4851-4242-BB4E-94BDBF92D3ED}" dt="2024-11-12T09:03:49.202" v="14" actId="2696"/>
          <pc:sldLayoutMkLst>
            <pc:docMk/>
            <pc:sldMasterMk cId="0" sldId="2147483659"/>
            <pc:sldLayoutMk cId="2513077451" sldId="2147483662"/>
          </pc:sldLayoutMkLst>
        </pc:sldLayoutChg>
        <pc:sldLayoutChg chg="del">
          <pc:chgData name="김대현" userId="7e0cdd83-4095-47fd-b885-60cdf5e65eca" providerId="ADAL" clId="{AE792502-4851-4242-BB4E-94BDBF92D3ED}" dt="2024-11-12T09:03:49.202" v="14" actId="2696"/>
          <pc:sldLayoutMkLst>
            <pc:docMk/>
            <pc:sldMasterMk cId="0" sldId="2147483659"/>
            <pc:sldLayoutMk cId="3513042004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f1e5aec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303f1e5aec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A151A-95D2-3137-24E7-3EC6C2FA4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A5C1B2-2BAB-EACF-262A-A1219C6D5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72510A-3E7D-DE0E-C882-D83CC4CE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일반적인 </a:t>
            </a:r>
            <a:r>
              <a:rPr lang="en-US" altLang="ko-KR" dirty="0"/>
              <a:t>SSSS </a:t>
            </a:r>
            <a:r>
              <a:rPr lang="ko-KR" altLang="en-US" dirty="0"/>
              <a:t>분야의 학습 방법은 두가지로 나뉩니다</a:t>
            </a:r>
            <a:r>
              <a:rPr lang="en-US" altLang="ko-KR" dirty="0"/>
              <a:t>. </a:t>
            </a:r>
            <a:r>
              <a:rPr lang="ko-KR" altLang="en-US" dirty="0"/>
              <a:t>바로</a:t>
            </a:r>
            <a:r>
              <a:rPr lang="en-US" altLang="ko-KR" dirty="0"/>
              <a:t>, successive</a:t>
            </a:r>
            <a:r>
              <a:rPr lang="ko-KR" altLang="en-US" dirty="0"/>
              <a:t>와 </a:t>
            </a:r>
            <a:r>
              <a:rPr lang="en-US" altLang="ko-KR" dirty="0"/>
              <a:t>parallel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 방법입니다</a:t>
            </a:r>
            <a:r>
              <a:rPr lang="en-US" altLang="ko-KR" dirty="0"/>
              <a:t>. </a:t>
            </a:r>
            <a:r>
              <a:rPr lang="ko-KR" altLang="en-US" dirty="0"/>
              <a:t>왼쪽의 </a:t>
            </a:r>
            <a:r>
              <a:rPr lang="en-US" altLang="ko-KR" dirty="0"/>
              <a:t>Teacher-student based framework</a:t>
            </a:r>
            <a:r>
              <a:rPr lang="ko-KR" altLang="en-US" dirty="0"/>
              <a:t>가 </a:t>
            </a:r>
            <a:r>
              <a:rPr lang="en-US" altLang="ko-KR" dirty="0"/>
              <a:t>successive, </a:t>
            </a:r>
            <a:r>
              <a:rPr lang="ko-KR" altLang="en-US" dirty="0"/>
              <a:t>오른쪽의 </a:t>
            </a:r>
            <a:r>
              <a:rPr lang="en-US" altLang="ko-KR" dirty="0"/>
              <a:t>Consistency regularization</a:t>
            </a:r>
            <a:r>
              <a:rPr lang="ko-KR" altLang="en-US" dirty="0"/>
              <a:t>이 </a:t>
            </a:r>
            <a:r>
              <a:rPr lang="en-US" altLang="ko-KR" dirty="0"/>
              <a:t>parallel</a:t>
            </a:r>
            <a:r>
              <a:rPr lang="ko-KR" altLang="en-US" dirty="0"/>
              <a:t>한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 모두</a:t>
            </a:r>
            <a:r>
              <a:rPr lang="en-US" altLang="ko-KR" dirty="0"/>
              <a:t>, </a:t>
            </a:r>
            <a:r>
              <a:rPr lang="ko-KR" altLang="en-US" dirty="0"/>
              <a:t>큰 틀로서는 </a:t>
            </a:r>
            <a:r>
              <a:rPr lang="en-US" altLang="ko-KR" dirty="0"/>
              <a:t>labeled data</a:t>
            </a:r>
            <a:r>
              <a:rPr lang="ko-KR" altLang="en-US" dirty="0"/>
              <a:t>로 학습을 진행한 뒤</a:t>
            </a:r>
            <a:r>
              <a:rPr lang="en-US" altLang="ko-KR" dirty="0"/>
              <a:t>, unlabeled data</a:t>
            </a:r>
            <a:r>
              <a:rPr lang="ko-KR" altLang="en-US" dirty="0"/>
              <a:t>에 대한 </a:t>
            </a:r>
            <a:r>
              <a:rPr lang="en-US" altLang="ko-KR" dirty="0"/>
              <a:t>pseudo label</a:t>
            </a:r>
            <a:r>
              <a:rPr lang="ko-KR" altLang="en-US" dirty="0"/>
              <a:t>을 만들고 반복적으로 학습을 하는 방식입니다</a:t>
            </a:r>
            <a:r>
              <a:rPr lang="en-US" altLang="ko-KR" dirty="0"/>
              <a:t>. </a:t>
            </a:r>
            <a:r>
              <a:rPr lang="ko-KR" altLang="en-US" dirty="0"/>
              <a:t>다만 그 안에서의 방법에 차이가 분류를 만들어내는 것이지요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Teacher model</a:t>
            </a:r>
            <a:r>
              <a:rPr lang="ko-KR" altLang="en-US" dirty="0"/>
              <a:t>의 경우</a:t>
            </a:r>
            <a:r>
              <a:rPr lang="en-US" altLang="ko-KR" dirty="0"/>
              <a:t>, teacher model</a:t>
            </a:r>
            <a:r>
              <a:rPr lang="ko-KR" altLang="en-US" dirty="0"/>
              <a:t>이 </a:t>
            </a:r>
            <a:r>
              <a:rPr lang="en-US" altLang="ko-KR" dirty="0"/>
              <a:t>labeled data</a:t>
            </a:r>
            <a:r>
              <a:rPr lang="ko-KR" altLang="en-US" dirty="0"/>
              <a:t>를 통해 학습을 진행하고 해당 모델이 </a:t>
            </a:r>
            <a:r>
              <a:rPr lang="en-US" altLang="ko-KR" dirty="0"/>
              <a:t>unlabeled data</a:t>
            </a:r>
            <a:r>
              <a:rPr lang="ko-KR" altLang="en-US" dirty="0"/>
              <a:t>의 </a:t>
            </a:r>
            <a:r>
              <a:rPr lang="en-US" altLang="ko-KR" dirty="0"/>
              <a:t>pseudo label</a:t>
            </a:r>
            <a:r>
              <a:rPr lang="ko-KR" altLang="en-US" dirty="0"/>
              <a:t>을 형성하게 됩니다</a:t>
            </a:r>
            <a:r>
              <a:rPr lang="en-US" altLang="ko-KR" dirty="0"/>
              <a:t>. </a:t>
            </a:r>
            <a:r>
              <a:rPr lang="ko-KR" altLang="en-US" dirty="0"/>
              <a:t>그렇게 만들어진 </a:t>
            </a:r>
            <a:r>
              <a:rPr lang="en-US" altLang="ko-KR" dirty="0"/>
              <a:t>unlabeled data</a:t>
            </a:r>
            <a:r>
              <a:rPr lang="ko-KR" altLang="en-US" dirty="0"/>
              <a:t>와 </a:t>
            </a:r>
            <a:r>
              <a:rPr lang="en-US" altLang="ko-KR" dirty="0"/>
              <a:t>pseudo label</a:t>
            </a:r>
            <a:r>
              <a:rPr lang="ko-KR" altLang="en-US" dirty="0"/>
              <a:t>을 통해 </a:t>
            </a:r>
            <a:r>
              <a:rPr lang="en-US" altLang="ko-KR" dirty="0"/>
              <a:t>student model</a:t>
            </a:r>
            <a:r>
              <a:rPr lang="ko-KR" altLang="en-US" dirty="0"/>
              <a:t>이 학습을 진행하게 됩니다</a:t>
            </a:r>
            <a:r>
              <a:rPr lang="en-US" altLang="ko-KR" dirty="0"/>
              <a:t>. </a:t>
            </a:r>
            <a:r>
              <a:rPr lang="ko-KR" altLang="en-US" dirty="0"/>
              <a:t>이후 아래의 공식을 통해 </a:t>
            </a:r>
            <a:r>
              <a:rPr lang="en-US" altLang="ko-KR" dirty="0"/>
              <a:t>student model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로 </a:t>
            </a:r>
            <a:r>
              <a:rPr lang="en-US" altLang="ko-KR" dirty="0"/>
              <a:t>teacher model</a:t>
            </a:r>
            <a:r>
              <a:rPr lang="ko-KR" altLang="en-US" dirty="0"/>
              <a:t>에 대해 추가적인 학습을 진행하기도 합니다</a:t>
            </a:r>
            <a:r>
              <a:rPr lang="en-US" altLang="ko-KR" dirty="0"/>
              <a:t>. EMA </a:t>
            </a:r>
            <a:r>
              <a:rPr lang="ko-KR" altLang="en-US" dirty="0"/>
              <a:t>기법을 주로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Parallel </a:t>
            </a:r>
            <a:r>
              <a:rPr lang="ko-KR" altLang="en-US" dirty="0"/>
              <a:t>한 </a:t>
            </a:r>
            <a:r>
              <a:rPr lang="en-US" altLang="ko-KR" dirty="0"/>
              <a:t>consistency reg </a:t>
            </a:r>
            <a:r>
              <a:rPr lang="ko-KR" altLang="en-US" dirty="0"/>
              <a:t>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</a:t>
            </a:r>
            <a:r>
              <a:rPr lang="en-US" altLang="ko-KR" dirty="0"/>
              <a:t>student, teacher model </a:t>
            </a:r>
            <a:r>
              <a:rPr lang="ko-KR" altLang="en-US" dirty="0"/>
              <a:t>을 사용하기도 하는데요</a:t>
            </a:r>
            <a:r>
              <a:rPr lang="en-US" altLang="ko-KR" dirty="0"/>
              <a:t>. </a:t>
            </a:r>
            <a:r>
              <a:rPr lang="ko-KR" altLang="en-US" dirty="0"/>
              <a:t>동일한 데이터에 각각 </a:t>
            </a:r>
            <a:r>
              <a:rPr lang="en-US" altLang="ko-KR" dirty="0"/>
              <a:t>weak, strong perturbation</a:t>
            </a:r>
            <a:r>
              <a:rPr lang="ko-KR" altLang="en-US" dirty="0"/>
              <a:t>을 가한 뒤에 둘 모두 일관적인 </a:t>
            </a:r>
            <a:r>
              <a:rPr lang="en-US" altLang="ko-KR" dirty="0"/>
              <a:t>output</a:t>
            </a:r>
            <a:r>
              <a:rPr lang="ko-KR" altLang="en-US" dirty="0"/>
              <a:t>을 도출할 수 있도록 </a:t>
            </a:r>
            <a:r>
              <a:rPr lang="en-US" altLang="ko-KR" dirty="0"/>
              <a:t>regularization</a:t>
            </a:r>
            <a:r>
              <a:rPr lang="ko-KR" altLang="en-US" dirty="0"/>
              <a:t>을 진행하는 방법입니다</a:t>
            </a:r>
            <a:r>
              <a:rPr lang="en-US" altLang="ko-KR" dirty="0"/>
              <a:t>. SSSS</a:t>
            </a:r>
            <a:r>
              <a:rPr lang="ko-KR" altLang="en-US" dirty="0"/>
              <a:t> 분야에서는 이를 </a:t>
            </a:r>
            <a:r>
              <a:rPr lang="en-US" altLang="ko-KR" dirty="0"/>
              <a:t>teacher model</a:t>
            </a:r>
            <a:r>
              <a:rPr lang="ko-KR" altLang="en-US" dirty="0"/>
              <a:t>과 </a:t>
            </a:r>
            <a:r>
              <a:rPr lang="en-US" altLang="ko-KR" dirty="0"/>
              <a:t>student </a:t>
            </a:r>
            <a:r>
              <a:rPr lang="ko-KR" altLang="en-US" dirty="0"/>
              <a:t>모델 간에 적용시킨다고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D5E3D-D7DE-ADA7-B550-5F5BF24653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D0CF2-1207-0EA1-A066-5EC9B5DA0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54BB-3000-F732-C5E5-8B488F75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1AE8FE-45E9-A3ED-9BCA-A8F3FA0A3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EB0955-AB83-520B-E409-AE6838B16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</a:t>
            </a:r>
            <a:r>
              <a:rPr lang="en-US" altLang="ko-KR" dirty="0"/>
              <a:t>2</a:t>
            </a:r>
            <a:r>
              <a:rPr lang="ko-KR" altLang="en-US" dirty="0"/>
              <a:t>가지의 방법 모두 </a:t>
            </a:r>
            <a:r>
              <a:rPr lang="en-US" altLang="ko-KR" dirty="0"/>
              <a:t>pseudo label</a:t>
            </a:r>
            <a:r>
              <a:rPr lang="ko-KR" altLang="en-US" dirty="0"/>
              <a:t>이 </a:t>
            </a:r>
            <a:r>
              <a:rPr lang="en-US" altLang="ko-KR" dirty="0"/>
              <a:t>labeled data</a:t>
            </a:r>
            <a:r>
              <a:rPr lang="ko-KR" altLang="en-US" dirty="0"/>
              <a:t>를 통해 학습한 모델의 </a:t>
            </a:r>
            <a:r>
              <a:rPr lang="en-US" altLang="ko-KR" dirty="0"/>
              <a:t>inference</a:t>
            </a:r>
            <a:r>
              <a:rPr lang="ko-KR" altLang="en-US" dirty="0"/>
              <a:t>에 기초하며</a:t>
            </a:r>
            <a:r>
              <a:rPr lang="en-US" altLang="ko-KR" dirty="0"/>
              <a:t>, </a:t>
            </a:r>
            <a:r>
              <a:rPr lang="ko-KR" altLang="en-US" dirty="0"/>
              <a:t>이는</a:t>
            </a:r>
            <a:r>
              <a:rPr lang="en-US" altLang="ko-KR" dirty="0"/>
              <a:t> training flow</a:t>
            </a:r>
            <a:r>
              <a:rPr lang="ko-KR" altLang="en-US" dirty="0"/>
              <a:t>에서 </a:t>
            </a:r>
            <a:r>
              <a:rPr lang="en-US" altLang="ko-KR" dirty="0"/>
              <a:t>labeled dataset</a:t>
            </a:r>
            <a:r>
              <a:rPr lang="ko-KR" altLang="en-US" dirty="0"/>
              <a:t>의 영향이 너무 커짐을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그래프에서도 이를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</a:t>
            </a:r>
            <a:r>
              <a:rPr lang="en-US" altLang="ko-KR" dirty="0"/>
              <a:t>, Figure 1©</a:t>
            </a:r>
            <a:r>
              <a:rPr lang="ko-KR" altLang="en-US" dirty="0"/>
              <a:t>에서 </a:t>
            </a:r>
            <a:r>
              <a:rPr lang="en-US" altLang="ko-KR" dirty="0"/>
              <a:t>Error rate </a:t>
            </a:r>
            <a:r>
              <a:rPr lang="ko-KR" altLang="en-US" dirty="0"/>
              <a:t>비율이 크게 차이남을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1497B-E21F-DB7A-3A97-F9FB7DAE01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1937F-7F9E-75C2-94D1-E9E160175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F2E9B-94B6-9986-D0A0-88B8A7125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91DD90-4FD2-3432-CE09-981F002E8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A1C2AD-5917-948A-ABEC-7AAACD9B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해결하기 위해서 </a:t>
            </a:r>
            <a:r>
              <a:rPr lang="en-US" altLang="ko-KR" dirty="0" err="1"/>
              <a:t>allspark</a:t>
            </a:r>
            <a:r>
              <a:rPr lang="ko-KR" altLang="en-US" dirty="0"/>
              <a:t>는 새로운 아키텍처를 제안하는데 해당 아키텍처는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Unlabeld</a:t>
            </a:r>
            <a:r>
              <a:rPr lang="en-US" altLang="ko-KR" dirty="0"/>
              <a:t> data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featur</a:t>
            </a:r>
            <a:r>
              <a:rPr lang="ko-KR" altLang="en-US" dirty="0"/>
              <a:t>를 이용하여 </a:t>
            </a:r>
            <a:r>
              <a:rPr lang="en-US" altLang="ko-KR" dirty="0"/>
              <a:t>labeled data</a:t>
            </a:r>
            <a:r>
              <a:rPr lang="ko-KR" altLang="en-US" dirty="0"/>
              <a:t>의 </a:t>
            </a:r>
            <a:r>
              <a:rPr lang="en-US" altLang="ko-KR" dirty="0" err="1"/>
              <a:t>featur</a:t>
            </a:r>
            <a:r>
              <a:rPr lang="ko-KR" altLang="en-US" dirty="0"/>
              <a:t>를 재탄생 시키는 것이지요</a:t>
            </a:r>
            <a:r>
              <a:rPr lang="en-US" altLang="ko-KR" dirty="0"/>
              <a:t>. Attention </a:t>
            </a:r>
            <a:r>
              <a:rPr lang="ko-KR" altLang="en-US" dirty="0"/>
              <a:t>연산을 이용하여</a:t>
            </a:r>
            <a:r>
              <a:rPr lang="en-US" altLang="ko-KR" dirty="0"/>
              <a:t>, labeled data</a:t>
            </a:r>
            <a:r>
              <a:rPr lang="ko-KR" altLang="en-US" dirty="0"/>
              <a:t>에  </a:t>
            </a:r>
            <a:r>
              <a:rPr lang="en-US" altLang="ko-KR" dirty="0"/>
              <a:t>unlabeled data</a:t>
            </a:r>
            <a:r>
              <a:rPr lang="ko-KR" altLang="en-US" dirty="0"/>
              <a:t>의 특성들을 불어넣을 뿐더러</a:t>
            </a:r>
            <a:r>
              <a:rPr lang="en-US" altLang="ko-KR" dirty="0"/>
              <a:t>, </a:t>
            </a:r>
            <a:r>
              <a:rPr lang="ko-KR" altLang="en-US" dirty="0"/>
              <a:t>다양성을 </a:t>
            </a:r>
            <a:r>
              <a:rPr lang="ko-KR" altLang="en-US" dirty="0" err="1"/>
              <a:t>증대시키고자</a:t>
            </a:r>
            <a:r>
              <a:rPr lang="ko-KR" altLang="en-US" dirty="0"/>
              <a:t> 하는 것입니다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5A4ED-BEA1-CD30-CB40-26E4F78586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E7601-50DF-3640-5641-6995A0E5E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1CBE-CB54-E1F9-82A7-302C37A4C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25146B-DE7A-007C-1775-228DE9651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EE757-970F-4EA5-B9DE-985C52465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8979-8429-CA9F-5860-D85EA6D2A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82D109-E4A8-A04D-B14B-0C29FC1B6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4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EE00-1027-FEA3-92E1-82C8240A7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235F05-DF15-58F8-DDD1-6FACD0F26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798F59-151D-5F4E-7837-31619401A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9281E-8CB9-E5F5-EB46-3378209B10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5CB1-10A3-31A7-6A18-D1129F211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4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89887-FFED-3E52-F53E-5E272BCF1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A0E985-8D3F-CC97-9307-204E095C1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0E3B8E-648E-DBE1-7F79-36F34AD83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EDD4-EDBC-D077-0D50-532EE173AA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E42D8-44F5-897D-6FB5-C8237A791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8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f1e5aec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03f1e5aec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f1e5aec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03f1e5aec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652AD9D-9E58-2D53-05DE-A1BFC0F0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f1e5aec8_0_70:notes">
            <a:extLst>
              <a:ext uri="{FF2B5EF4-FFF2-40B4-BE49-F238E27FC236}">
                <a16:creationId xmlns:a16="http://schemas.microsoft.com/office/drawing/2014/main" id="{9614A596-593B-0D65-4261-93696A60C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03f1e5aec8_0_70:notes">
            <a:extLst>
              <a:ext uri="{FF2B5EF4-FFF2-40B4-BE49-F238E27FC236}">
                <a16:creationId xmlns:a16="http://schemas.microsoft.com/office/drawing/2014/main" id="{4A695C05-9C83-21D8-703B-B0F563383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6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1e5aec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03f1e5aec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72BF069E-B14B-7D17-D08C-21673A37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1e5aec8_0_88:notes">
            <a:extLst>
              <a:ext uri="{FF2B5EF4-FFF2-40B4-BE49-F238E27FC236}">
                <a16:creationId xmlns:a16="http://schemas.microsoft.com/office/drawing/2014/main" id="{B46EFB3C-AE34-5436-BA63-E8E7A22A1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03f1e5aec8_0_88:notes">
            <a:extLst>
              <a:ext uri="{FF2B5EF4-FFF2-40B4-BE49-F238E27FC236}">
                <a16:creationId xmlns:a16="http://schemas.microsoft.com/office/drawing/2014/main" id="{765701CB-7BB8-6FF9-3EE3-03213C05C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5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B68D-2348-014A-23E0-08061BAA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7368E8-A902-61F7-B344-320FE767E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085727-8DCB-893B-0A10-5E2B55E4E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은 패턴 인식에서 매우 중요한 단계로</a:t>
            </a:r>
            <a:r>
              <a:rPr lang="en-US" altLang="ko-KR" dirty="0"/>
              <a:t>, </a:t>
            </a:r>
            <a:r>
              <a:rPr lang="ko-KR" altLang="en-US" dirty="0"/>
              <a:t>데이터의 물리적 패턴을 수학적 표현으로 변환하는 과정입니다</a:t>
            </a:r>
            <a:r>
              <a:rPr lang="en-US" altLang="ko-KR" dirty="0"/>
              <a:t>. </a:t>
            </a:r>
            <a:r>
              <a:rPr lang="ko-KR" altLang="en-US" dirty="0"/>
              <a:t>또한 좋은 특징은</a:t>
            </a:r>
            <a:r>
              <a:rPr lang="en-US" altLang="ko-KR" dirty="0"/>
              <a:t>, Discriminatory power</a:t>
            </a:r>
            <a:r>
              <a:rPr lang="ko-KR" altLang="en-US" dirty="0"/>
              <a:t>와 </a:t>
            </a:r>
            <a:r>
              <a:rPr lang="en-US" altLang="ko-KR" dirty="0"/>
              <a:t>Dimensionality, </a:t>
            </a:r>
            <a:r>
              <a:rPr lang="ko-KR" altLang="en-US" dirty="0" err="1"/>
              <a:t>구별력과</a:t>
            </a:r>
            <a:r>
              <a:rPr lang="ko-KR" altLang="en-US" dirty="0"/>
              <a:t> 차원 축소의 측면에서 좋은 면을 </a:t>
            </a:r>
            <a:r>
              <a:rPr lang="ko-KR" altLang="en-US" dirty="0" err="1"/>
              <a:t>보여야합니다</a:t>
            </a:r>
            <a:r>
              <a:rPr lang="en-US" altLang="ko-KR" dirty="0"/>
              <a:t>. </a:t>
            </a:r>
            <a:r>
              <a:rPr lang="ko-KR" altLang="en-US" dirty="0"/>
              <a:t>아무래도 </a:t>
            </a:r>
            <a:r>
              <a:rPr lang="ko-KR" altLang="en-US" dirty="0" err="1"/>
              <a:t>구별력은</a:t>
            </a:r>
            <a:r>
              <a:rPr lang="ko-KR" altLang="en-US" dirty="0"/>
              <a:t> 높고 차원의 축소율도 높아야겠죠</a:t>
            </a:r>
            <a:r>
              <a:rPr lang="en-US" altLang="ko-KR" dirty="0"/>
              <a:t>? </a:t>
            </a:r>
            <a:r>
              <a:rPr lang="ko-KR" altLang="en-US" dirty="0"/>
              <a:t>오른쪽은 패턴 인식 수업에서 배운 </a:t>
            </a:r>
            <a:r>
              <a:rPr lang="en-US" altLang="ko-KR" dirty="0"/>
              <a:t>Area, Perimeter, Roundness</a:t>
            </a:r>
            <a:r>
              <a:rPr lang="ko-KR" altLang="en-US" dirty="0"/>
              <a:t>에 대한 도표입니다</a:t>
            </a:r>
            <a:r>
              <a:rPr lang="en-US" altLang="ko-KR" dirty="0"/>
              <a:t>. </a:t>
            </a:r>
            <a:r>
              <a:rPr lang="ko-KR" altLang="en-US" dirty="0"/>
              <a:t>이미지 분야에서는 실제 이미지를 </a:t>
            </a:r>
            <a:r>
              <a:rPr lang="en-US" altLang="ko-KR" dirty="0"/>
              <a:t>R, G, B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채널과 </a:t>
            </a:r>
            <a:r>
              <a:rPr lang="en-US" altLang="ko-KR" dirty="0"/>
              <a:t>Height, Width</a:t>
            </a:r>
            <a:r>
              <a:rPr lang="ko-KR" altLang="en-US" dirty="0"/>
              <a:t>로 주로 나눕니다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414E2-6B27-4D6F-94F7-CA39E30C42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08908-FACC-1BB9-AA4C-E0BC6530B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CC890-5275-3952-3A30-EEFBA8BC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F62842-5EE8-F6C4-C946-5DD35D9F2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92FC14-B50C-F392-9D59-8FED24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Semi-supervised learning for Semantic Segmentation</a:t>
            </a:r>
            <a:r>
              <a:rPr lang="ko-KR" altLang="en-US" dirty="0"/>
              <a:t>에 대해서 간단한 설명을 드릴 수 있도록 하겠습니다</a:t>
            </a:r>
            <a:r>
              <a:rPr lang="en-US" altLang="ko-KR" dirty="0"/>
              <a:t>. </a:t>
            </a:r>
            <a:r>
              <a:rPr lang="ko-KR" altLang="en-US" dirty="0"/>
              <a:t>해당 분야는</a:t>
            </a:r>
            <a:r>
              <a:rPr lang="en-US" altLang="ko-KR" dirty="0"/>
              <a:t>, </a:t>
            </a:r>
            <a:r>
              <a:rPr lang="ko-KR" altLang="en-US" dirty="0"/>
              <a:t>적은 양의 </a:t>
            </a:r>
            <a:r>
              <a:rPr lang="en-US" altLang="ko-KR" dirty="0"/>
              <a:t>labeled data</a:t>
            </a:r>
            <a:r>
              <a:rPr lang="ko-KR" altLang="en-US" dirty="0"/>
              <a:t>와 많은 양의 </a:t>
            </a:r>
            <a:r>
              <a:rPr lang="en-US" altLang="ko-KR" dirty="0"/>
              <a:t>unlabeled data</a:t>
            </a:r>
            <a:r>
              <a:rPr lang="ko-KR" altLang="en-US" dirty="0"/>
              <a:t>를 섞어 학습을 진행하는 </a:t>
            </a:r>
            <a:r>
              <a:rPr lang="en-US" altLang="ko-KR" dirty="0"/>
              <a:t>task</a:t>
            </a:r>
            <a:r>
              <a:rPr lang="ko-KR" altLang="en-US" dirty="0"/>
              <a:t>로 </a:t>
            </a:r>
            <a:r>
              <a:rPr lang="en-US" altLang="ko-KR" dirty="0"/>
              <a:t>semantic segmentation </a:t>
            </a:r>
            <a:r>
              <a:rPr lang="ko-KR" altLang="en-US" dirty="0"/>
              <a:t>분야의 경우 </a:t>
            </a:r>
            <a:r>
              <a:rPr lang="en-US" altLang="ko-KR" dirty="0"/>
              <a:t>ground truth </a:t>
            </a:r>
            <a:r>
              <a:rPr lang="ko-KR" altLang="en-US" dirty="0"/>
              <a:t>생성에 정말 많은 비용이 들기에 해당 방법론이 대두되고 있다라고 생각해주시면 될 것 같습니다</a:t>
            </a:r>
            <a:r>
              <a:rPr lang="en-US" altLang="ko-KR" dirty="0"/>
              <a:t>. </a:t>
            </a:r>
            <a:r>
              <a:rPr lang="ko-KR" altLang="en-US" dirty="0"/>
              <a:t>오른쪽의 이미지는 </a:t>
            </a:r>
            <a:r>
              <a:rPr lang="en-US" altLang="ko-KR" dirty="0"/>
              <a:t>PASCAL VOC</a:t>
            </a:r>
            <a:r>
              <a:rPr lang="ko-KR" altLang="en-US" dirty="0"/>
              <a:t>의 데이터셋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9B45-2008-7421-515C-CB43EAEB45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D0049-7421-12CE-B918-8D54E2EB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FCB11-A7F4-152D-4D7E-E320B132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FCD678-AAAC-D41E-5F49-B77B5FA60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D92B30-B131-6C93-6624-97B91771F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Semantic segmentation</a:t>
            </a:r>
            <a:r>
              <a:rPr lang="ko-KR" altLang="en-US" dirty="0"/>
              <a:t>에서 주로 사용되는 지표입니다</a:t>
            </a:r>
            <a:r>
              <a:rPr lang="en-US" altLang="ko-KR" dirty="0"/>
              <a:t>. </a:t>
            </a:r>
            <a:r>
              <a:rPr lang="ko-KR" altLang="en-US" dirty="0"/>
              <a:t>위에서 볼 수 있는 것처럼 클래스별 </a:t>
            </a:r>
            <a:r>
              <a:rPr lang="en-US" altLang="ko-KR" dirty="0"/>
              <a:t>Ground Truth</a:t>
            </a:r>
            <a:r>
              <a:rPr lang="ko-KR" altLang="en-US" dirty="0"/>
              <a:t>와 </a:t>
            </a:r>
            <a:r>
              <a:rPr lang="en-US" altLang="ko-KR" dirty="0"/>
              <a:t>Predict</a:t>
            </a:r>
            <a:r>
              <a:rPr lang="ko-KR" altLang="en-US" dirty="0"/>
              <a:t>의 교집합을 </a:t>
            </a:r>
            <a:r>
              <a:rPr lang="en-US" altLang="ko-KR" dirty="0"/>
              <a:t>Ground truth</a:t>
            </a:r>
            <a:r>
              <a:rPr lang="ko-KR" altLang="en-US" dirty="0"/>
              <a:t>와 </a:t>
            </a:r>
            <a:r>
              <a:rPr lang="en-US" altLang="ko-KR" dirty="0"/>
              <a:t>predict</a:t>
            </a:r>
            <a:r>
              <a:rPr lang="ko-KR" altLang="en-US" dirty="0"/>
              <a:t>의 합집합으로 나눈 값의 평균</a:t>
            </a:r>
            <a:r>
              <a:rPr lang="en-US" altLang="ko-KR" dirty="0"/>
              <a:t>. </a:t>
            </a:r>
            <a:r>
              <a:rPr lang="ko-KR" altLang="en-US" dirty="0"/>
              <a:t>으로 정의되고 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E9A6-80E4-2BC2-6A2D-DC54BB6CD0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14B6C-AEC7-C7B5-68C8-01F91531B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2600" y="589788"/>
            <a:ext cx="2638175" cy="1570481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4238" y="609600"/>
            <a:ext cx="4446258" cy="3971068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  <a:latin typeface="+mj-ea"/>
                <a:ea typeface="+mj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94238" y="4834890"/>
            <a:ext cx="4000514" cy="273844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6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2960" y="1590675"/>
            <a:ext cx="3479802" cy="281114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6958" y="1590675"/>
            <a:ext cx="3479802" cy="2811146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433762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433763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3599521"/>
            <a:ext cx="7585234" cy="557762"/>
          </a:xfrm>
        </p:spPr>
        <p:txBody>
          <a:bodyPr tIns="0" bIns="0" rtlCol="0" anchor="b">
            <a:noAutofit/>
          </a:bodyPr>
          <a:lstStyle>
            <a:lvl1pPr>
              <a:defRPr sz="27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59" y="4286250"/>
            <a:ext cx="7584948" cy="4572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  <a:latin typeface="+mj-ea"/>
                <a:ea typeface="+mj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22959" y="4835129"/>
            <a:ext cx="5113697" cy="27384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4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Font typeface="NanumGothicExtraBold"/>
              <a:buAutoNum type="arabicPeriod"/>
            </a:pPr>
            <a:r>
              <a:rPr lang="en-US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Introduction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483075" y="799475"/>
            <a:ext cx="35325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/>
              <a:t>심층 신경망은 높은 수준의 특징을 자동으로 학습할 수 있어 이미지 인식에서 뛰어난 성과를 보이지만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네트워크의 깊이가 깊어질수록 학습이 어렵고 성능이 저하되는 문제가 발생</a:t>
            </a: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300" b="1" dirty="0"/>
              <a:t>Residual Learning</a:t>
            </a:r>
            <a:r>
              <a:rPr lang="ko-KR" altLang="en-US" sz="1300" b="1" dirty="0"/>
              <a:t>을 도입하여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학습이 어려운 매우 깊은 네트워크의 성능을 개선 </a:t>
            </a: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/>
              <a:t>=&gt;</a:t>
            </a:r>
            <a:r>
              <a:rPr lang="ko-KR" altLang="en-US" sz="1300" b="1" dirty="0"/>
              <a:t> 핵심 </a:t>
            </a:r>
            <a:r>
              <a:rPr lang="ko-KR" altLang="en-US" sz="1300" b="1" dirty="0" err="1"/>
              <a:t>스킵</a:t>
            </a:r>
            <a:r>
              <a:rPr lang="ko-KR" altLang="en-US" sz="1300" b="1" dirty="0"/>
              <a:t> 연결</a:t>
            </a:r>
            <a:r>
              <a:rPr lang="en-US" altLang="ko-KR" sz="1300" b="1" dirty="0"/>
              <a:t>(</a:t>
            </a:r>
            <a:r>
              <a:rPr lang="en" altLang="ko-KR" sz="1300" b="1" dirty="0"/>
              <a:t>Skip Connection)</a:t>
            </a:r>
            <a:r>
              <a:rPr lang="ko-KR" altLang="en-US" sz="1300" b="1" dirty="0"/>
              <a:t>을 추가하여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깊은 네트워크에서도 효율적인 학습이 가능하도록 하는 것이다</a:t>
            </a:r>
            <a:r>
              <a:rPr lang="en-US" altLang="ko-KR" sz="1300" b="1" dirty="0"/>
              <a:t>.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C915B-C38B-154A-E46D-6741ACE8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25" y="939800"/>
            <a:ext cx="3733800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DD7D80-F224-28F1-E7E2-E6287317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508" y="2571750"/>
            <a:ext cx="3164417" cy="189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A15E-BEB7-D4F4-1ED2-D95512A4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E82A62-9A2D-FB46-12D3-6B627937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"/>
          <a:stretch/>
        </p:blipFill>
        <p:spPr bwMode="auto">
          <a:xfrm>
            <a:off x="12" y="8"/>
            <a:ext cx="9143989" cy="34337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A024D4-D91C-178B-261D-B6B195BC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599521"/>
            <a:ext cx="7585234" cy="557762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mIoU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1BBB5-A9EB-23F2-9C81-C2DBDC22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59" y="4286250"/>
            <a:ext cx="7584948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Mean Intersection over Union</a:t>
            </a:r>
          </a:p>
          <a:p>
            <a:r>
              <a:rPr lang="en-US" altLang="ko-KR" dirty="0"/>
              <a:t>Semi-supervised learning for semantic segmentation</a:t>
            </a:r>
            <a:r>
              <a:rPr lang="ko-KR" altLang="en-US" dirty="0"/>
              <a:t>에서 주로 쓰이는 평가 지표임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5EE7B-1AF4-C3A8-D751-2D0FAB27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37410" y="4822883"/>
            <a:ext cx="1938638" cy="273844"/>
          </a:xfrm>
        </p:spPr>
        <p:txBody>
          <a:bodyPr anchor="ctr">
            <a:normAutofit fontScale="47500" lnSpcReduction="20000"/>
          </a:bodyPr>
          <a:lstStyle/>
          <a:p>
            <a:pPr>
              <a:spcAft>
                <a:spcPts val="450"/>
              </a:spcAft>
            </a:pPr>
            <a:r>
              <a:rPr lang="ko-KR" altLang="en-US" dirty="0"/>
              <a:t> 이미지 출처</a:t>
            </a:r>
            <a:r>
              <a:rPr lang="en-US" altLang="ko-KR" dirty="0"/>
              <a:t>:https://itforfun.tistory.com/143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45738-D5C2-4F85-0E48-44859EA1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FC352-5783-EEE0-327B-4DDBBE0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SSSS</a:t>
            </a:r>
            <a:r>
              <a:rPr lang="ko-KR" altLang="en-US" dirty="0"/>
              <a:t>의 학습 방법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59FC7-C9D5-974E-73E8-7C6FF3DB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8BB0-44F1-4D1F-AC45-CB226B0E2F66}" type="datetime1">
              <a:rPr lang="ko-KR" altLang="en-US" smtClean="0"/>
              <a:t>2024-11-12</a:t>
            </a:fld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A2494-89B0-FB00-A515-CDD2723F51FC}"/>
              </a:ext>
            </a:extLst>
          </p:cNvPr>
          <p:cNvSpPr/>
          <p:nvPr/>
        </p:nvSpPr>
        <p:spPr>
          <a:xfrm>
            <a:off x="8897699" y="2045984"/>
            <a:ext cx="55578" cy="78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939A86-9A80-D139-D48F-4DE3748AEB2E}"/>
              </a:ext>
            </a:extLst>
          </p:cNvPr>
          <p:cNvSpPr/>
          <p:nvPr/>
        </p:nvSpPr>
        <p:spPr>
          <a:xfrm>
            <a:off x="203735" y="1678735"/>
            <a:ext cx="3086100" cy="2513654"/>
          </a:xfrm>
          <a:prstGeom prst="rect">
            <a:avLst/>
          </a:prstGeom>
          <a:noFill/>
          <a:ln w="28575"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57B3B5-D012-FF69-0FB2-B04264FCEAA0}"/>
              </a:ext>
            </a:extLst>
          </p:cNvPr>
          <p:cNvSpPr/>
          <p:nvPr/>
        </p:nvSpPr>
        <p:spPr>
          <a:xfrm>
            <a:off x="3467070" y="1678736"/>
            <a:ext cx="5285394" cy="2513654"/>
          </a:xfrm>
          <a:prstGeom prst="rect">
            <a:avLst/>
          </a:prstGeom>
          <a:noFill/>
          <a:ln w="28575"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D61CB-A207-FE50-08E4-B8FB634910F9}"/>
              </a:ext>
            </a:extLst>
          </p:cNvPr>
          <p:cNvSpPr txBox="1"/>
          <p:nvPr/>
        </p:nvSpPr>
        <p:spPr>
          <a:xfrm>
            <a:off x="736224" y="4075085"/>
            <a:ext cx="196554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Teacher-student based framework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7EF73-DDE6-CDF7-4D7F-C9474322E09E}"/>
              </a:ext>
            </a:extLst>
          </p:cNvPr>
          <p:cNvSpPr txBox="1"/>
          <p:nvPr/>
        </p:nvSpPr>
        <p:spPr>
          <a:xfrm>
            <a:off x="5310938" y="4075085"/>
            <a:ext cx="16271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regularization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B11FA4-90A4-A7A4-7719-4A4DBDD9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7" y="1901087"/>
            <a:ext cx="2978148" cy="20642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F2538E5-10AC-F27D-D71B-9580D4F2A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09" y="1938561"/>
            <a:ext cx="2301847" cy="1974175"/>
          </a:xfrm>
          <a:prstGeom prst="rect">
            <a:avLst/>
          </a:prstGeom>
        </p:spPr>
      </p:pic>
      <p:pic>
        <p:nvPicPr>
          <p:cNvPr id="23" name="Picture 2" descr="mdpi.com">
            <a:extLst>
              <a:ext uri="{FF2B5EF4-FFF2-40B4-BE49-F238E27FC236}">
                <a16:creationId xmlns:a16="http://schemas.microsoft.com/office/drawing/2014/main" id="{5FE4345F-19F2-80C4-DCA5-638C081F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91" y="1938561"/>
            <a:ext cx="2430998" cy="19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84A40-9359-CD1E-0A17-B0D70E4A204F}"/>
              </a:ext>
            </a:extLst>
          </p:cNvPr>
          <p:cNvSpPr txBox="1"/>
          <p:nvPr/>
        </p:nvSpPr>
        <p:spPr>
          <a:xfrm>
            <a:off x="694181" y="4350380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sz="1050" i="1" dirty="0">
                <a:latin typeface="KaTeX_Math"/>
              </a:rPr>
              <a:t>θ</a:t>
            </a:r>
            <a:r>
              <a:rPr lang="en-US" altLang="ko-KR" sz="1050" i="1" dirty="0">
                <a:latin typeface="KaTeX_Math"/>
              </a:rPr>
              <a:t>t</a:t>
            </a:r>
            <a:r>
              <a:rPr lang="en-US" altLang="ko-KR" sz="1050" dirty="0"/>
              <a:t>′​=</a:t>
            </a:r>
            <a:r>
              <a:rPr lang="el-GR" altLang="ko-KR" sz="1050" i="1" dirty="0">
                <a:latin typeface="KaTeX_Math"/>
              </a:rPr>
              <a:t>αθ</a:t>
            </a:r>
            <a:r>
              <a:rPr lang="en-US" altLang="ko-KR" sz="1050" i="1" dirty="0">
                <a:latin typeface="KaTeX_Math"/>
              </a:rPr>
              <a:t>t</a:t>
            </a:r>
            <a:r>
              <a:rPr lang="en-US" altLang="ko-KR" sz="1050" dirty="0"/>
              <a:t>−1′​+(1−</a:t>
            </a:r>
            <a:r>
              <a:rPr lang="el-GR" altLang="ko-KR" sz="1050" i="1" dirty="0">
                <a:latin typeface="KaTeX_Math"/>
              </a:rPr>
              <a:t>α</a:t>
            </a:r>
            <a:r>
              <a:rPr lang="el-GR" altLang="ko-KR" sz="1050" dirty="0"/>
              <a:t>)</a:t>
            </a:r>
            <a:r>
              <a:rPr lang="el-GR" altLang="ko-KR" sz="1050" i="1" dirty="0">
                <a:latin typeface="KaTeX_Math"/>
              </a:rPr>
              <a:t>θ</a:t>
            </a:r>
            <a:br>
              <a:rPr lang="el-GR" altLang="ko-KR" sz="1050" dirty="0">
                <a:latin typeface="KaTeX_Main"/>
              </a:rPr>
            </a:b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00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7B2CC-4014-CBA4-BC58-C6DB0247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771E-E0E8-12D9-1709-9BB50C5A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Problems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conventional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C620FE-EABB-9C84-3305-27F42C96A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30" y="609600"/>
            <a:ext cx="3485474" cy="3971068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42D6741-714F-3C2D-73E3-D0D602A8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Figure 1(a)</a:t>
            </a:r>
            <a:r>
              <a:rPr lang="ko-KR" altLang="en-US" dirty="0"/>
              <a:t>를 확인하면</a:t>
            </a:r>
            <a:endParaRPr lang="en-US" altLang="ko-KR" dirty="0"/>
          </a:p>
          <a:p>
            <a:r>
              <a:rPr lang="ko-KR" altLang="en-US" dirty="0"/>
              <a:t>기존의 방법은 </a:t>
            </a:r>
            <a:r>
              <a:rPr lang="en-US" altLang="ko-KR" dirty="0"/>
              <a:t>training flow</a:t>
            </a:r>
            <a:r>
              <a:rPr lang="ko-KR" altLang="en-US" dirty="0"/>
              <a:t>에서 </a:t>
            </a:r>
            <a:r>
              <a:rPr lang="en-US" altLang="ko-KR" dirty="0"/>
              <a:t>labeled data</a:t>
            </a:r>
            <a:r>
              <a:rPr lang="ko-KR" altLang="en-US" dirty="0"/>
              <a:t>와 </a:t>
            </a:r>
            <a:r>
              <a:rPr lang="en-US" altLang="ko-KR" dirty="0"/>
              <a:t>unlabeled data</a:t>
            </a:r>
            <a:r>
              <a:rPr lang="ko-KR" altLang="en-US" dirty="0"/>
              <a:t>가 완전히 분리되었으며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결과로</a:t>
            </a:r>
            <a:r>
              <a:rPr lang="en-US" altLang="ko-KR" dirty="0"/>
              <a:t> Figure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(c)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dirty="0"/>
              <a:t>Labeled set, Unlabeled set </a:t>
            </a:r>
            <a:r>
              <a:rPr lang="ko-KR" altLang="en-US" dirty="0"/>
              <a:t>간의 </a:t>
            </a:r>
            <a:r>
              <a:rPr lang="en-US" altLang="ko-KR" dirty="0"/>
              <a:t>Error Rate </a:t>
            </a:r>
            <a:r>
              <a:rPr lang="ko-KR" altLang="en-US" dirty="0"/>
              <a:t>비율이 심대하게 차이남을 확인할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3C00D-25AF-71C4-CCD1-89E467E2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455C3-B01F-51B0-5B33-A4929B0A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E702-ED1F-B229-6BCD-0BFAD7E9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How to solve the problems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9E5A4-47CF-7A52-C01F-0730701B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38" y="1161216"/>
            <a:ext cx="4446258" cy="2867836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3676CC-E132-3BD2-2523-64729B40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/>
          <a:lstStyle/>
          <a:p>
            <a:r>
              <a:rPr lang="en-US" altLang="ko-KR" dirty="0"/>
              <a:t>The labeled data is far less than the unlabeled data, </a:t>
            </a:r>
            <a:r>
              <a:rPr lang="en-US" altLang="ko-KR" b="1" dirty="0"/>
              <a:t>by reborning labeled features from unlabeled data, we introduce diversity into the labeled flow, creating a more challenging learning environment.</a:t>
            </a:r>
            <a:endParaRPr lang="en-US" b="1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CD552-9628-BE20-0740-13387B0E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5D45-09A5-C071-105E-11694B71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32A83-C16A-DFE5-59D7-8E60CCCB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Architecture illustration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ACD673-DC94-5838-7095-A5D9D482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032" y="1581151"/>
            <a:ext cx="4821656" cy="2820668"/>
          </a:xfrm>
          <a:noFill/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ED6BC-A681-916D-5490-B3EAB14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63819" y="4835129"/>
            <a:ext cx="1938638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34329-77F0-D292-C768-A70F4D02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9B3E-8774-E49B-C392-5EEC36FB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Channel-wise Cross-attention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34539-B009-4BA6-51AC-4EA5BDF1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baseline="30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h</a:t>
            </a:r>
            <a:r>
              <a:rPr lang="en-US" altLang="ko-KR" baseline="30000" dirty="0"/>
              <a:t>u</a:t>
            </a:r>
            <a:r>
              <a:rPr lang="ko-KR" altLang="en-US" dirty="0"/>
              <a:t>는 각각 </a:t>
            </a:r>
            <a:r>
              <a:rPr lang="en-US" altLang="ko-KR" dirty="0"/>
              <a:t>encoder</a:t>
            </a:r>
            <a:r>
              <a:rPr lang="ko-KR" altLang="en-US" dirty="0"/>
              <a:t>를 통과한 </a:t>
            </a:r>
            <a:r>
              <a:rPr lang="en-US" altLang="ko-KR" dirty="0"/>
              <a:t>labeled, unlabeled data</a:t>
            </a:r>
            <a:r>
              <a:rPr lang="ko-KR" altLang="en-US" dirty="0"/>
              <a:t>의 </a:t>
            </a:r>
            <a:r>
              <a:rPr lang="en-US" altLang="ko-KR" dirty="0"/>
              <a:t>latent vector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두 벡터에 대하여 </a:t>
            </a:r>
            <a:r>
              <a:rPr lang="en-US" altLang="ko-KR" dirty="0"/>
              <a:t>Channel-wise cross attention</a:t>
            </a:r>
            <a:r>
              <a:rPr lang="ko-KR" altLang="en-US" dirty="0"/>
              <a:t>을 수행하여 새로운 </a:t>
            </a:r>
            <a:r>
              <a:rPr lang="en-US" altLang="ko-KR" dirty="0"/>
              <a:t>h</a:t>
            </a:r>
            <a:r>
              <a:rPr lang="en-US" altLang="ko-KR" baseline="30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h</a:t>
            </a:r>
            <a:r>
              <a:rPr lang="en-US" altLang="ko-KR" baseline="30000" dirty="0"/>
              <a:t>u</a:t>
            </a:r>
            <a:r>
              <a:rPr lang="ko-KR" altLang="en-US" dirty="0"/>
              <a:t>를 재구성함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3E81D-319C-8E0A-A969-61C0FF32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2024-11-12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74C5DA-C77B-62EB-5878-3B868CBF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55" y="336804"/>
            <a:ext cx="4674887" cy="22867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4A933A-D16D-08AA-F4D8-472AC0E6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55" y="3713166"/>
            <a:ext cx="4251125" cy="5501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341C7E-61FB-1462-7F92-0AF517E61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895" y="4263310"/>
            <a:ext cx="4358296" cy="5715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6EEED5-618C-3C0B-D392-B62ED2E10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210" y="2677177"/>
            <a:ext cx="4786981" cy="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DD209-090B-4E2C-875A-A7521BBF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D9DD-F8A5-8205-6FF2-2EFF9DA7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/>
          <a:p>
            <a:r>
              <a:rPr lang="en-US" altLang="ko-KR" sz="2100" b="1" dirty="0"/>
              <a:t>Semantic Memory </a:t>
            </a:r>
            <a:r>
              <a:rPr lang="en-US" altLang="ko-KR" sz="2100" dirty="0"/>
              <a:t>for Enlarging the Feature Space of </a:t>
            </a:r>
            <a:r>
              <a:rPr lang="en-US" altLang="ko-KR" sz="2100" dirty="0" err="1"/>
              <a:t>AllSpark</a:t>
            </a:r>
            <a:endParaRPr lang="ko-KR" altLang="en-US" sz="2100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FB9125F6-D221-7CEA-8F99-A9CC2789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38" y="1294603"/>
            <a:ext cx="4446258" cy="260106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5AF1BC1-3F38-EC72-6DEB-197A6368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>
            <a:normAutofit/>
          </a:bodyPr>
          <a:lstStyle/>
          <a:p>
            <a:r>
              <a:rPr lang="en-US" sz="750" dirty="0"/>
              <a:t>Mini-batch </a:t>
            </a:r>
            <a:r>
              <a:rPr lang="ko-KR" altLang="en-US" sz="750" dirty="0"/>
              <a:t>속의 </a:t>
            </a:r>
            <a:r>
              <a:rPr lang="en-US" altLang="ko-KR" sz="750" dirty="0"/>
              <a:t>unlabeled feature</a:t>
            </a:r>
            <a:r>
              <a:rPr lang="ko-KR" altLang="en-US" sz="750" dirty="0"/>
              <a:t>를 바로 사용하는 것은 </a:t>
            </a:r>
            <a:r>
              <a:rPr lang="en-US" altLang="ko-KR" sz="750" dirty="0"/>
              <a:t>labeled</a:t>
            </a:r>
            <a:r>
              <a:rPr lang="ko-KR" altLang="en-US" sz="750" dirty="0"/>
              <a:t> </a:t>
            </a:r>
            <a:r>
              <a:rPr lang="en-US" altLang="ko-KR" sz="750" dirty="0"/>
              <a:t>image</a:t>
            </a:r>
            <a:r>
              <a:rPr lang="ko-KR" altLang="en-US" sz="750" dirty="0"/>
              <a:t>를 재구성하기에는 부족하기에</a:t>
            </a:r>
            <a:r>
              <a:rPr lang="en-US" altLang="ko-KR" sz="750" dirty="0"/>
              <a:t>, </a:t>
            </a:r>
            <a:r>
              <a:rPr lang="en-US" altLang="ko-KR" sz="750" b="1" dirty="0"/>
              <a:t>Semantic Memory</a:t>
            </a:r>
            <a:r>
              <a:rPr lang="ko-KR" altLang="en-US" sz="750" dirty="0"/>
              <a:t>를 이용</a:t>
            </a:r>
            <a:r>
              <a:rPr lang="en-US" altLang="ko-KR" sz="750" dirty="0"/>
              <a:t>.</a:t>
            </a:r>
          </a:p>
          <a:p>
            <a:r>
              <a:rPr lang="ko-KR" altLang="en-US" sz="750" dirty="0"/>
              <a:t>이는 </a:t>
            </a:r>
            <a:r>
              <a:rPr lang="en-US" altLang="ko-KR" sz="750" dirty="0"/>
              <a:t>unlabeled feature</a:t>
            </a:r>
            <a:r>
              <a:rPr lang="ko-KR" altLang="en-US" sz="750" dirty="0"/>
              <a:t> </a:t>
            </a:r>
            <a:r>
              <a:rPr lang="en-US" altLang="ko-KR" sz="750" dirty="0"/>
              <a:t>space</a:t>
            </a:r>
            <a:r>
              <a:rPr lang="ko-KR" altLang="en-US" sz="750" dirty="0"/>
              <a:t>를 늘려주며</a:t>
            </a:r>
            <a:r>
              <a:rPr lang="en-US" altLang="ko-KR" sz="750" dirty="0"/>
              <a:t>, FIFO queue</a:t>
            </a:r>
            <a:r>
              <a:rPr lang="ko-KR" altLang="en-US" sz="750" dirty="0"/>
              <a:t>의 형태를 지님</a:t>
            </a:r>
            <a:r>
              <a:rPr lang="en-US" altLang="ko-KR" sz="750" dirty="0"/>
              <a:t>.</a:t>
            </a:r>
          </a:p>
          <a:p>
            <a:r>
              <a:rPr lang="en-US" sz="750" dirty="0"/>
              <a:t>S-Mem</a:t>
            </a:r>
            <a:r>
              <a:rPr lang="ko-KR" altLang="en-US" sz="750" dirty="0"/>
              <a:t>은 </a:t>
            </a:r>
            <a:r>
              <a:rPr lang="en-US" altLang="ko-KR" sz="750" dirty="0" err="1"/>
              <a:t>R</a:t>
            </a:r>
            <a:r>
              <a:rPr lang="en-US" altLang="ko-KR" sz="750" baseline="30000" dirty="0" err="1"/>
              <a:t>KxCxd</a:t>
            </a:r>
            <a:r>
              <a:rPr lang="ko-KR" altLang="en-US" sz="750" dirty="0"/>
              <a:t>의 형태를 띄며</a:t>
            </a:r>
            <a:r>
              <a:rPr lang="en-US" altLang="ko-KR" sz="750" dirty="0"/>
              <a:t>, K</a:t>
            </a:r>
            <a:r>
              <a:rPr lang="ko-KR" altLang="en-US" sz="750" dirty="0"/>
              <a:t>는 클래스 수</a:t>
            </a:r>
            <a:r>
              <a:rPr lang="en-US" altLang="ko-KR" sz="750" dirty="0"/>
              <a:t>, C</a:t>
            </a:r>
            <a:r>
              <a:rPr lang="ko-KR" altLang="en-US" sz="750" dirty="0"/>
              <a:t>는 채널 수</a:t>
            </a:r>
            <a:r>
              <a:rPr lang="en-US" altLang="ko-KR" sz="750" dirty="0"/>
              <a:t>, d</a:t>
            </a:r>
            <a:r>
              <a:rPr lang="ko-KR" altLang="en-US" sz="750" dirty="0"/>
              <a:t>는 </a:t>
            </a:r>
            <a:r>
              <a:rPr lang="en-US" altLang="ko-KR" sz="750" dirty="0"/>
              <a:t>patch</a:t>
            </a:r>
            <a:r>
              <a:rPr lang="ko-KR" altLang="en-US" sz="750" dirty="0"/>
              <a:t>수를 의미함</a:t>
            </a:r>
            <a:r>
              <a:rPr lang="en-US" altLang="ko-KR" sz="750" dirty="0"/>
              <a:t>.</a:t>
            </a:r>
          </a:p>
          <a:p>
            <a:r>
              <a:rPr lang="en-US" sz="750" dirty="0"/>
              <a:t>Training process </a:t>
            </a:r>
            <a:r>
              <a:rPr lang="ko-KR" altLang="en-US" sz="750" dirty="0"/>
              <a:t>중</a:t>
            </a:r>
            <a:r>
              <a:rPr lang="en-US" altLang="ko-KR" sz="750" dirty="0"/>
              <a:t>, Semantic Memory</a:t>
            </a:r>
            <a:r>
              <a:rPr lang="ko-KR" altLang="en-US" sz="750" dirty="0"/>
              <a:t>의 값들은 </a:t>
            </a:r>
            <a:r>
              <a:rPr lang="en-US" altLang="ko-KR" sz="750" dirty="0"/>
              <a:t>         </a:t>
            </a:r>
            <a:r>
              <a:rPr lang="ko-KR" altLang="en-US" sz="750" dirty="0"/>
              <a:t>이</a:t>
            </a:r>
            <a:r>
              <a:rPr lang="ko-KR" altLang="en-US" sz="750" dirty="0">
                <a:solidFill>
                  <a:srgbClr val="E8E8E6"/>
                </a:solidFill>
                <a:latin typeface="FK Grotesk Variable"/>
              </a:rPr>
              <a:t>후 </a:t>
            </a:r>
            <a:r>
              <a:rPr lang="en-US" altLang="ko-KR" sz="750" dirty="0">
                <a:solidFill>
                  <a:srgbClr val="E8E8E6"/>
                </a:solidFill>
                <a:latin typeface="FK Grotesk Variable"/>
              </a:rPr>
              <a:t>channel-wise cross-attention</a:t>
            </a:r>
            <a:r>
              <a:rPr lang="ko-KR" altLang="en-US" sz="750" dirty="0">
                <a:solidFill>
                  <a:srgbClr val="E8E8E6"/>
                </a:solidFill>
                <a:latin typeface="FK Grotesk Variable"/>
              </a:rPr>
              <a:t>에서 </a:t>
            </a:r>
            <a:r>
              <a:rPr lang="en-US" altLang="ko-KR" sz="750" dirty="0">
                <a:solidFill>
                  <a:srgbClr val="E8E8E6"/>
                </a:solidFill>
                <a:latin typeface="FK Grotesk Variable"/>
              </a:rPr>
              <a:t>key</a:t>
            </a:r>
            <a:r>
              <a:rPr lang="ko-KR" altLang="en-US" sz="750" dirty="0">
                <a:solidFill>
                  <a:srgbClr val="E8E8E6"/>
                </a:solidFill>
                <a:latin typeface="FK Grotesk Variable"/>
              </a:rPr>
              <a:t>와 </a:t>
            </a:r>
            <a:r>
              <a:rPr lang="en-US" altLang="ko-KR" sz="750" dirty="0">
                <a:solidFill>
                  <a:srgbClr val="E8E8E6"/>
                </a:solidFill>
                <a:latin typeface="FK Grotesk Variable"/>
              </a:rPr>
              <a:t>value</a:t>
            </a:r>
            <a:r>
              <a:rPr lang="ko-KR" altLang="en-US" sz="750" dirty="0">
                <a:solidFill>
                  <a:srgbClr val="E8E8E6"/>
                </a:solidFill>
                <a:latin typeface="FK Grotesk Variable"/>
              </a:rPr>
              <a:t>로 사용됨</a:t>
            </a:r>
            <a:r>
              <a:rPr lang="en-US" altLang="ko-KR" sz="750" dirty="0">
                <a:solidFill>
                  <a:srgbClr val="E8E8E6"/>
                </a:solidFill>
                <a:latin typeface="FK Grotesk Variable"/>
              </a:rPr>
              <a:t>. </a:t>
            </a:r>
            <a:endParaRPr lang="en-US" sz="75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2FA83-FF3F-0E1E-D368-8EE2F3A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ED3A-5826-CE66-C62A-A8E52C1E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BE31-10B4-39EE-4B61-C2AB8683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Channel-wise Semantic Grouping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51C7F2-DC70-E8EC-328E-F67ADBCB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60" y="609600"/>
            <a:ext cx="2194015" cy="3971068"/>
          </a:xfrm>
          <a:prstGeom prst="rect">
            <a:avLst/>
          </a:prstGeom>
          <a:noFill/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1BC4FAD-1114-E660-3658-E9BB43E4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/>
          <a:lstStyle/>
          <a:p>
            <a:r>
              <a:rPr lang="en-US" sz="750" dirty="0"/>
              <a:t>S-Mem</a:t>
            </a:r>
            <a:r>
              <a:rPr lang="ko-KR" altLang="en-US" sz="750" dirty="0"/>
              <a:t>에 </a:t>
            </a:r>
            <a:r>
              <a:rPr lang="en-US" altLang="ko-KR" sz="750" dirty="0"/>
              <a:t>class </a:t>
            </a:r>
            <a:r>
              <a:rPr lang="ko-KR" altLang="en-US" sz="750" dirty="0"/>
              <a:t>별로 균등한 개수의 </a:t>
            </a:r>
            <a:r>
              <a:rPr lang="en-US" altLang="ko-KR" sz="750" dirty="0"/>
              <a:t>unlabeled feature</a:t>
            </a:r>
            <a:r>
              <a:rPr lang="ko-KR" altLang="en-US" sz="750" dirty="0"/>
              <a:t>를 저장하기 위한 방법론</a:t>
            </a:r>
            <a:r>
              <a:rPr lang="en-US" altLang="ko-KR" sz="750" dirty="0"/>
              <a:t>.</a:t>
            </a:r>
          </a:p>
          <a:p>
            <a:r>
              <a:rPr lang="ko-KR" altLang="en-US" sz="750" dirty="0"/>
              <a:t>각 </a:t>
            </a:r>
            <a:r>
              <a:rPr lang="en-US" altLang="ko-KR" sz="750" dirty="0"/>
              <a:t>unlabeled feature</a:t>
            </a:r>
            <a:r>
              <a:rPr lang="ko-KR" altLang="en-US" sz="750" dirty="0"/>
              <a:t>에 대하여</a:t>
            </a:r>
            <a:r>
              <a:rPr lang="en-US" altLang="ko-KR" sz="750" dirty="0"/>
              <a:t>, probability map</a:t>
            </a:r>
            <a:r>
              <a:rPr lang="ko-KR" altLang="en-US" sz="750" dirty="0"/>
              <a:t>과 </a:t>
            </a:r>
            <a:r>
              <a:rPr lang="en-US" altLang="ko-KR" sz="750" dirty="0"/>
              <a:t>class </a:t>
            </a:r>
            <a:r>
              <a:rPr lang="ko-KR" altLang="en-US" sz="750" dirty="0"/>
              <a:t>간의 유사도를 구함</a:t>
            </a:r>
            <a:r>
              <a:rPr lang="en-US" altLang="ko-KR" sz="750" dirty="0"/>
              <a:t>.</a:t>
            </a:r>
          </a:p>
          <a:p>
            <a:r>
              <a:rPr lang="ko-KR" altLang="en-US" sz="750" dirty="0"/>
              <a:t>해당 유사도를 기반으로</a:t>
            </a:r>
            <a:r>
              <a:rPr lang="en-US" altLang="ko-KR" sz="750" dirty="0"/>
              <a:t>, </a:t>
            </a:r>
            <a:r>
              <a:rPr lang="ko-KR" altLang="en-US" sz="750" dirty="0"/>
              <a:t>각 채널이 속할 클래스를 결정 및 저장함</a:t>
            </a:r>
            <a:r>
              <a:rPr lang="en-US" altLang="ko-KR" sz="750" dirty="0"/>
              <a:t>. </a:t>
            </a:r>
            <a:r>
              <a:rPr lang="ko-KR" altLang="en-US" sz="750" dirty="0"/>
              <a:t>오른 쪽 그림의 경우 </a:t>
            </a:r>
            <a:r>
              <a:rPr lang="en-US" altLang="ko-KR" sz="750" dirty="0"/>
              <a:t>h0</a:t>
            </a:r>
            <a:r>
              <a:rPr lang="ko-KR" altLang="en-US" sz="750" dirty="0"/>
              <a:t>은 </a:t>
            </a:r>
            <a:r>
              <a:rPr lang="en-US" altLang="ko-KR" sz="750" dirty="0"/>
              <a:t>class1</a:t>
            </a:r>
            <a:r>
              <a:rPr lang="ko-KR" altLang="en-US" sz="750" dirty="0"/>
              <a:t>으로 분류될 것임</a:t>
            </a:r>
            <a:r>
              <a:rPr lang="en-US" altLang="ko-KR" sz="750" dirty="0"/>
              <a:t>.</a:t>
            </a:r>
          </a:p>
          <a:p>
            <a:r>
              <a:rPr lang="en-US" altLang="ko-KR" sz="750" dirty="0"/>
              <a:t>Probability map</a:t>
            </a:r>
            <a:r>
              <a:rPr lang="ko-KR" altLang="en-US" sz="750" dirty="0"/>
              <a:t>은 모델의 </a:t>
            </a:r>
            <a:r>
              <a:rPr lang="en-US" altLang="ko-KR" sz="750" dirty="0"/>
              <a:t>soft prediction</a:t>
            </a:r>
            <a:r>
              <a:rPr lang="ko-KR" altLang="en-US" sz="750" dirty="0"/>
              <a:t>을 통해 </a:t>
            </a:r>
            <a:r>
              <a:rPr lang="ko-KR" altLang="en-US" sz="750" dirty="0" err="1"/>
              <a:t>구해짐</a:t>
            </a:r>
            <a:r>
              <a:rPr lang="en-US" altLang="ko-KR" sz="750" dirty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CB6AC-9FA3-05AB-F264-702AAE51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AA50C-73BC-C8E0-6453-20C74CA6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CA8-DDA5-E1B1-340E-E9F812A4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EDC62D-9C12-9DC0-8B30-0F104A67F8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86959" y="1590675"/>
            <a:ext cx="3460304" cy="2811066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85424-A074-B3FC-3E89-132FF9C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8BB0-44F1-4D1F-AC45-CB226B0E2F66}" type="datetime1">
              <a:rPr lang="ko-KR" altLang="en-US" smtClean="0"/>
              <a:t>2024-11-12</a:t>
            </a:fld>
            <a:endParaRPr lang="en-US" dirty="0"/>
          </a:p>
        </p:txBody>
      </p:sp>
      <p:pic>
        <p:nvPicPr>
          <p:cNvPr id="12" name="Picture 4" descr="Qualitative segmentation results on PASCAL VOC 2012 validation set">
            <a:extLst>
              <a:ext uri="{FF2B5EF4-FFF2-40B4-BE49-F238E27FC236}">
                <a16:creationId xmlns:a16="http://schemas.microsoft.com/office/drawing/2014/main" id="{4BB71A4A-7B5B-9816-7789-06AFF930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1" y="1752179"/>
            <a:ext cx="3479802" cy="24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86007-100D-F068-8E83-1494B45D7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6B86-9843-3D25-A247-370A247E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2BA166-E3FE-B684-CCF4-4BE60EE56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4066" y="1590675"/>
            <a:ext cx="3285908" cy="2811066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84ADC-0EAF-FE48-4FEF-4A75BE0C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8BB0-44F1-4D1F-AC45-CB226B0E2F66}" type="datetime1">
              <a:rPr lang="ko-KR" altLang="en-US" smtClean="0"/>
              <a:t>2024-11-12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B19A6-54EA-AC39-5F2F-6D53A5E07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590675"/>
            <a:ext cx="4107581" cy="24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</a:t>
            </a:r>
            <a:r>
              <a:rPr lang="ko-KR" alt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Residual Learning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5D957-6339-4D0C-DA01-AE99F8950EFA}"/>
              </a:ext>
            </a:extLst>
          </p:cNvPr>
          <p:cNvSpPr txBox="1"/>
          <p:nvPr/>
        </p:nvSpPr>
        <p:spPr>
          <a:xfrm>
            <a:off x="4680225" y="1492359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핵심 개념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기존의 직접 매핑 대신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네트워크가 학습해야 하는 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잔차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Residual)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모델링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수학적 정의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입력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에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대해 원하는 매핑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H(x) 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대신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F(x)+x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학습하는 구조를 제안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장점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학습이 쉬워지며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네트워크가 더 깊어져도 성능이 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   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안정적으로 향상될 수 있다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0700E-DE85-FE0D-51BB-64A24719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12" y="2208792"/>
            <a:ext cx="2666372" cy="530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Network Architecture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178625" y="1256020"/>
            <a:ext cx="3663600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algn="l"/>
            <a:endParaRPr lang="en" altLang="ko-KR" sz="16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 Block: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기본 구성 요소로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입력을 그대로 다음 레이어로 전달하는 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스킵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연결을 포함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구조 설계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34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50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101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 등 매우 깊은 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네트워크를 설계하여 실험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Batch Normalization: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각 레이어에 적용하여 학습 안정성과 속도를 개선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7985B-6F6D-8FEB-96BC-5E3AEE8D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6848" y="1795725"/>
            <a:ext cx="4070349" cy="2011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CD040-31E7-3DFC-5FB7-9CE92335E425}"/>
              </a:ext>
            </a:extLst>
          </p:cNvPr>
          <p:cNvSpPr txBox="1"/>
          <p:nvPr/>
        </p:nvSpPr>
        <p:spPr>
          <a:xfrm>
            <a:off x="1408975" y="4828200"/>
            <a:ext cx="2369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34-layer plain net</a:t>
            </a:r>
            <a:r>
              <a:rPr lang="ko-KR" altLang="en-US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과 </a:t>
            </a:r>
            <a:r>
              <a:rPr lang="en-US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34-</a:t>
            </a:r>
            <a:r>
              <a:rPr lang="en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layer </a:t>
            </a:r>
            <a:r>
              <a:rPr lang="en" altLang="ko-KR" sz="105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ResNet</a:t>
            </a:r>
            <a:endParaRPr kumimoji="1" lang="ko-KR" altLang="en-US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E379C4-2DCD-E849-43B8-06EDDA8A6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F39D8CDC-3123-ED2B-928C-A65E5C0F1C4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>
            <a:extLst>
              <a:ext uri="{FF2B5EF4-FFF2-40B4-BE49-F238E27FC236}">
                <a16:creationId xmlns:a16="http://schemas.microsoft.com/office/drawing/2014/main" id="{A7371C9E-C772-B1F3-A6FF-83144C10086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BCD1712B-04AD-A175-9C73-5037FFE063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>
            <a:extLst>
              <a:ext uri="{FF2B5EF4-FFF2-40B4-BE49-F238E27FC236}">
                <a16:creationId xmlns:a16="http://schemas.microsoft.com/office/drawing/2014/main" id="{F22A7652-0EC7-FDBF-1150-C00AC33C988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Network Architecture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8" name="Google Shape;118;p19">
            <a:extLst>
              <a:ext uri="{FF2B5EF4-FFF2-40B4-BE49-F238E27FC236}">
                <a16:creationId xmlns:a16="http://schemas.microsoft.com/office/drawing/2014/main" id="{940037C9-0A1A-0536-EA84-9A3981E25555}"/>
              </a:ext>
            </a:extLst>
          </p:cNvPr>
          <p:cNvSpPr txBox="1"/>
          <p:nvPr/>
        </p:nvSpPr>
        <p:spPr>
          <a:xfrm>
            <a:off x="1854137" y="2746580"/>
            <a:ext cx="4089075" cy="18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algn="l"/>
            <a:endParaRPr lang="en" altLang="ko-KR" sz="16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" altLang="ko-KR" sz="1300" b="1" dirty="0"/>
              <a:t>input</a:t>
            </a:r>
            <a:r>
              <a:rPr lang="ko-KR" altLang="en-US" sz="1300" b="1" dirty="0"/>
              <a:t>과 </a:t>
            </a:r>
            <a:r>
              <a:rPr lang="en" altLang="ko-KR" sz="1300" b="1" dirty="0"/>
              <a:t>output</a:t>
            </a:r>
            <a:r>
              <a:rPr lang="ko-KR" altLang="en-US" sz="1300" b="1" dirty="0"/>
              <a:t>의 차원이 같은 경우</a:t>
            </a:r>
            <a:endParaRPr lang="en-US" altLang="ko-KR" sz="1300" b="1" dirty="0"/>
          </a:p>
          <a:p>
            <a:pPr marL="285750" indent="-285750">
              <a:buFont typeface="Symbol" pitchFamily="2" charset="2"/>
              <a:buChar char="Þ"/>
            </a:pPr>
            <a:r>
              <a:rPr lang="en" altLang="ko-KR" sz="1300" b="1" dirty="0"/>
              <a:t>identity shortcut</a:t>
            </a:r>
            <a:r>
              <a:rPr lang="ko-KR" altLang="en-US" sz="1300" b="1" dirty="0"/>
              <a:t>을 바로 사용</a:t>
            </a:r>
            <a:endParaRPr lang="en-US" altLang="ko-KR" sz="1300" b="1" dirty="0"/>
          </a:p>
          <a:p>
            <a:r>
              <a:rPr lang="ko-KR" altLang="en-US" sz="1300" b="1" dirty="0"/>
              <a:t> 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en" altLang="ko-KR" sz="1300" b="1" dirty="0"/>
              <a:t>dimension</a:t>
            </a:r>
            <a:r>
              <a:rPr lang="ko-KR" altLang="en-US" sz="1300" b="1" dirty="0"/>
              <a:t>이 증가했을 경우 두 가지 선택권</a:t>
            </a:r>
          </a:p>
          <a:p>
            <a:pPr>
              <a:buFont typeface="+mj-lt"/>
              <a:buAutoNum type="arabicPeriod"/>
            </a:pPr>
            <a:r>
              <a:rPr lang="en" altLang="ko-KR" sz="1300" b="1" dirty="0"/>
              <a:t>zero padding </a:t>
            </a:r>
            <a:r>
              <a:rPr lang="ko-KR" altLang="en-US" sz="1300" b="1" dirty="0"/>
              <a:t>적용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차원 크기 증가</a:t>
            </a:r>
          </a:p>
          <a:p>
            <a:pPr>
              <a:buFont typeface="+mj-lt"/>
              <a:buAutoNum type="arabicPeriod"/>
            </a:pPr>
            <a:r>
              <a:rPr lang="en" altLang="ko-KR" sz="1300" b="1" dirty="0"/>
              <a:t>projection shortcut (1x1 conv, stride = 2) </a:t>
            </a:r>
            <a:r>
              <a:rPr lang="ko-KR" altLang="en-US" sz="1300" b="1" dirty="0"/>
              <a:t>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80A937-8697-25AD-8C6B-C841F0E46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91" y="1111292"/>
            <a:ext cx="4412966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Experiments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155575" y="1480175"/>
            <a:ext cx="3697500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r>
              <a:rPr lang="en" altLang="ko-KR" sz="1300" b="1" dirty="0"/>
              <a:t>4. residual learning</a:t>
            </a:r>
            <a:r>
              <a:rPr lang="ko-KR" altLang="en-US" sz="1300" b="1" dirty="0" err="1"/>
              <a:t>으로</a:t>
            </a:r>
            <a:r>
              <a:rPr lang="ko-KR" altLang="en-US" sz="1300" b="1" dirty="0"/>
              <a:t> 인해 상황이 역전되어 </a:t>
            </a:r>
            <a:r>
              <a:rPr lang="en-US" altLang="ko-KR" sz="1300" b="1" dirty="0"/>
              <a:t>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이 </a:t>
            </a:r>
            <a:r>
              <a:rPr lang="en-US" altLang="ko-KR" sz="1300" b="1" dirty="0"/>
              <a:t>18-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보다 </a:t>
            </a:r>
            <a:r>
              <a:rPr lang="en-US" altLang="ko-KR" sz="1300" b="1" dirty="0"/>
              <a:t>2.8%</a:t>
            </a:r>
            <a:r>
              <a:rPr lang="ko-KR" altLang="en-US" sz="1300" b="1" dirty="0"/>
              <a:t>가량 우수한 성능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en-US" altLang="ko-KR" sz="1300" b="1" dirty="0"/>
              <a:t>5. 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에서 상당히 낮은 </a:t>
            </a:r>
            <a:r>
              <a:rPr lang="en" altLang="ko-KR" sz="1300" b="1" dirty="0"/>
              <a:t>training error</a:t>
            </a:r>
            <a:r>
              <a:rPr lang="ko-KR" altLang="en-US" sz="1300" b="1" dirty="0" err="1"/>
              <a:t>를</a:t>
            </a:r>
            <a:r>
              <a:rPr lang="ko-KR" altLang="en-US" sz="1300" b="1" dirty="0"/>
              <a:t> 보였고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이에 따라 </a:t>
            </a:r>
            <a:r>
              <a:rPr lang="en" altLang="ko-KR" sz="1300" b="1" dirty="0"/>
              <a:t>validation </a:t>
            </a:r>
            <a:r>
              <a:rPr lang="ko-KR" altLang="en-US" sz="1300" b="1" dirty="0"/>
              <a:t>성능 또한 높아짐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ko-KR" altLang="en-US" sz="1300" b="1" dirty="0"/>
              <a:t>→ 이는</a:t>
            </a:r>
            <a:r>
              <a:rPr lang="en" altLang="ko-KR" sz="1300" b="1" dirty="0"/>
              <a:t>degradation </a:t>
            </a:r>
            <a:r>
              <a:rPr lang="ko-KR" altLang="en-US" sz="1300" b="1" dirty="0"/>
              <a:t>문제가 잘 해결되었으며</a:t>
            </a:r>
            <a:r>
              <a:rPr lang="en-US" altLang="ko-KR" sz="1300" b="1" dirty="0"/>
              <a:t>, </a:t>
            </a:r>
            <a:r>
              <a:rPr lang="en" altLang="ko-KR" sz="1300" b="1" dirty="0"/>
              <a:t>depth</a:t>
            </a:r>
            <a:r>
              <a:rPr lang="ko-KR" altLang="en-US" sz="1300" b="1" dirty="0"/>
              <a:t>가 증가하더라도 좋은 정확도를 얻을 수 있음을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C67C8-769D-4CC8-20C6-0C4A34CE0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00" y="1549400"/>
            <a:ext cx="3302473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7E77654A-9790-304C-4A6E-43980810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>
            <a:extLst>
              <a:ext uri="{FF2B5EF4-FFF2-40B4-BE49-F238E27FC236}">
                <a16:creationId xmlns:a16="http://schemas.microsoft.com/office/drawing/2014/main" id="{1239B6D6-3518-B2DC-99DB-67534665031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>
            <a:extLst>
              <a:ext uri="{FF2B5EF4-FFF2-40B4-BE49-F238E27FC236}">
                <a16:creationId xmlns:a16="http://schemas.microsoft.com/office/drawing/2014/main" id="{E7E9C80B-DB6D-F828-F8CB-41E2D730AC4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0">
            <a:extLst>
              <a:ext uri="{FF2B5EF4-FFF2-40B4-BE49-F238E27FC236}">
                <a16:creationId xmlns:a16="http://schemas.microsoft.com/office/drawing/2014/main" id="{23125B58-2C23-466A-2A82-B89890877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4DE836FA-16D3-93AD-9FBE-1B5BFDD5765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Experiments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C4100191-BBD8-BA08-9382-D51DF7018243}"/>
              </a:ext>
            </a:extLst>
          </p:cNvPr>
          <p:cNvSpPr txBox="1"/>
          <p:nvPr/>
        </p:nvSpPr>
        <p:spPr>
          <a:xfrm>
            <a:off x="5155551" y="1162050"/>
            <a:ext cx="36975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r>
              <a:rPr lang="en" altLang="ko-KR" sz="1300" b="1" dirty="0"/>
              <a:t>4. residual learning</a:t>
            </a:r>
            <a:r>
              <a:rPr lang="ko-KR" altLang="en-US" sz="1300" b="1" dirty="0" err="1"/>
              <a:t>으로</a:t>
            </a:r>
            <a:r>
              <a:rPr lang="ko-KR" altLang="en-US" sz="1300" b="1" dirty="0"/>
              <a:t> 인해 상황이 역전되어 </a:t>
            </a:r>
            <a:r>
              <a:rPr lang="en-US" altLang="ko-KR" sz="1300" b="1" dirty="0"/>
              <a:t>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이 </a:t>
            </a:r>
            <a:r>
              <a:rPr lang="en-US" altLang="ko-KR" sz="1300" b="1" dirty="0"/>
              <a:t>18-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보다 </a:t>
            </a:r>
            <a:r>
              <a:rPr lang="en-US" altLang="ko-KR" sz="1300" b="1" dirty="0"/>
              <a:t>2.8%</a:t>
            </a:r>
            <a:r>
              <a:rPr lang="ko-KR" altLang="en-US" sz="1300" b="1" dirty="0"/>
              <a:t>가량 우수한 성능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en-US" altLang="ko-KR" sz="1300" b="1" dirty="0"/>
              <a:t>5. 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에서 상당히 낮은 </a:t>
            </a:r>
            <a:r>
              <a:rPr lang="en" altLang="ko-KR" sz="1300" b="1" dirty="0"/>
              <a:t>training error</a:t>
            </a:r>
            <a:r>
              <a:rPr lang="ko-KR" altLang="en-US" sz="1300" b="1" dirty="0" err="1"/>
              <a:t>를</a:t>
            </a:r>
            <a:r>
              <a:rPr lang="ko-KR" altLang="en-US" sz="1300" b="1" dirty="0"/>
              <a:t> 보였고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이에 따라 </a:t>
            </a:r>
            <a:r>
              <a:rPr lang="en" altLang="ko-KR" sz="1300" b="1" dirty="0"/>
              <a:t>validation </a:t>
            </a:r>
            <a:r>
              <a:rPr lang="ko-KR" altLang="en-US" sz="1300" b="1" dirty="0"/>
              <a:t>성능 또한 높아짐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ko-KR" altLang="en-US" sz="1300" b="1" dirty="0"/>
              <a:t>→ 이는</a:t>
            </a:r>
            <a:r>
              <a:rPr lang="en" altLang="ko-KR" sz="1300" b="1" dirty="0"/>
              <a:t>degradation </a:t>
            </a:r>
            <a:r>
              <a:rPr lang="ko-KR" altLang="en-US" sz="1300" b="1" dirty="0"/>
              <a:t>문제가 잘 해결되었으며</a:t>
            </a:r>
            <a:r>
              <a:rPr lang="en-US" altLang="ko-KR" sz="1300" b="1" dirty="0"/>
              <a:t>, </a:t>
            </a:r>
            <a:r>
              <a:rPr lang="en" altLang="ko-KR" sz="1300" b="1" dirty="0"/>
              <a:t>depth</a:t>
            </a:r>
            <a:r>
              <a:rPr lang="ko-KR" altLang="en-US" sz="1300" b="1" dirty="0"/>
              <a:t>가 증가하더라도 좋은 정확도를 얻을 수 있음을 의미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en" altLang="ko-KR" sz="1300" b="1" dirty="0"/>
              <a:t>34-layer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의 </a:t>
            </a:r>
            <a:r>
              <a:rPr lang="en" altLang="ko-KR" sz="1300" b="1" dirty="0"/>
              <a:t>top-1 error</a:t>
            </a:r>
            <a:r>
              <a:rPr lang="ko-KR" altLang="en-US" sz="1300" b="1" dirty="0"/>
              <a:t>는 </a:t>
            </a:r>
            <a:r>
              <a:rPr lang="en-US" altLang="ko-KR" sz="1300" b="1" dirty="0"/>
              <a:t>3.5%</a:t>
            </a:r>
            <a:r>
              <a:rPr lang="ko-KR" altLang="en-US" sz="1300" b="1" dirty="0"/>
              <a:t>가량 줄었고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이는</a:t>
            </a:r>
            <a:r>
              <a:rPr lang="en" altLang="ko-KR" sz="1300" b="1" dirty="0"/>
              <a:t>residual learning</a:t>
            </a:r>
            <a:r>
              <a:rPr lang="ko-KR" altLang="en-US" sz="1300" b="1" dirty="0"/>
              <a:t>이 </a:t>
            </a:r>
            <a:r>
              <a:rPr lang="en" altLang="ko-KR" sz="1300" b="1" dirty="0"/>
              <a:t>extremely deep system</a:t>
            </a:r>
            <a:r>
              <a:rPr lang="ko-KR" altLang="en-US" sz="1300" b="1" dirty="0"/>
              <a:t>에서 매우 효과적임을 알 수 있음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000C7-8548-6063-0DA6-5EFEE980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89" y="1162050"/>
            <a:ext cx="3302473" cy="2197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E616519-713F-278C-9105-175EDB543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932" y="3556000"/>
            <a:ext cx="2643068" cy="7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F4D7-C6E1-ED57-3822-5043C74E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D1006-A788-5637-D08C-25A147E8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6" y="479323"/>
            <a:ext cx="4689988" cy="276451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700" dirty="0" err="1"/>
              <a:t>AllSpark</a:t>
            </a:r>
            <a:r>
              <a:rPr lang="en-US" altLang="ko-KR" sz="2700" dirty="0"/>
              <a:t>: Reborn Labeled Features from Unlabeled in Transformer for Semi-Supervised Semantic Segmentation</a:t>
            </a:r>
            <a:endParaRPr lang="ko" altLang="en-US" sz="2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02B54-BEDA-48D8-B04E-A115954D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3504554"/>
            <a:ext cx="4702010" cy="766124"/>
          </a:xfrm>
        </p:spPr>
        <p:txBody>
          <a:bodyPr rtlCol="0">
            <a:normAutofit/>
          </a:bodyPr>
          <a:lstStyle/>
          <a:p>
            <a:pPr rtl="0"/>
            <a:endParaRPr lang="ko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5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5D0ED-36B1-0DD1-43A6-91FBA497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8FFB-42D6-409F-9C6D-B070799B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8AA3A73-3905-26F3-A0CD-E3BD27FB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4238" y="1144541"/>
            <a:ext cx="4446258" cy="2901183"/>
          </a:xfrm>
          <a:noFill/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CD4CB-6C88-6FF0-B5BC-5EC1C41E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>
            <a:normAutofit/>
          </a:bodyPr>
          <a:lstStyle/>
          <a:p>
            <a:r>
              <a:rPr lang="en-US" altLang="ko-KR" dirty="0"/>
              <a:t>Discriminatory power, Dimensionality</a:t>
            </a:r>
          </a:p>
          <a:p>
            <a:endParaRPr lang="en-US" altLang="ko-KR" dirty="0"/>
          </a:p>
          <a:p>
            <a:r>
              <a:rPr lang="en-US" altLang="ko-KR" dirty="0"/>
              <a:t>In image?</a:t>
            </a:r>
          </a:p>
          <a:p>
            <a:r>
              <a:rPr lang="en-US" altLang="ko-KR" dirty="0"/>
              <a:t>C,H,W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59C3E-CE4E-BB64-8291-A711F66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7A64-2D2F-BC07-63A3-4B1A49253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60C8F-5B1C-8427-BE57-DA072225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Semi-Supervised learning for Semantic Segmentation(SSSS)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DE52C-EE90-6C2A-445E-31B0A643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590675"/>
            <a:ext cx="3479802" cy="281114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Models that are trained </a:t>
            </a:r>
            <a:r>
              <a:rPr lang="en-US" altLang="ko-KR" b="1" dirty="0"/>
              <a:t>with a small number of labeled examples and a large number of unlabeled examples</a:t>
            </a:r>
            <a:r>
              <a:rPr lang="en-US" altLang="ko-KR" dirty="0"/>
              <a:t> and whose aim is to learn to segment an image (i.e. assign a class to every pixel).</a:t>
            </a:r>
            <a:endParaRPr lang="ko-KR" altLang="en-US" dirty="0"/>
          </a:p>
        </p:txBody>
      </p:sp>
      <p:pic>
        <p:nvPicPr>
          <p:cNvPr id="6" name="Picture 4" descr="Qualitative segmentation results on PASCAL VOC 2012 validation set">
            <a:extLst>
              <a:ext uri="{FF2B5EF4-FFF2-40B4-BE49-F238E27FC236}">
                <a16:creationId xmlns:a16="http://schemas.microsoft.com/office/drawing/2014/main" id="{C7240BED-B40F-0ECD-6C14-5E142029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958" y="1752219"/>
            <a:ext cx="3479802" cy="24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7204DE-F699-D56A-2EF0-7D953F5E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63819" y="4835129"/>
            <a:ext cx="1938638" cy="273844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45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450"/>
                </a:spcAft>
              </a:pPr>
              <a:t>2024-11-12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4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1244</Words>
  <Application>Microsoft Office PowerPoint</Application>
  <PresentationFormat>화면 슬라이드 쇼(16:9)</PresentationFormat>
  <Paragraphs>129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</vt:lpstr>
      <vt:lpstr>NanumGothicExtraBold</vt:lpstr>
      <vt:lpstr>KaTeX_Main</vt:lpstr>
      <vt:lpstr>FK Grotesk Variable</vt:lpstr>
      <vt:lpstr>Batang</vt:lpstr>
      <vt:lpstr>Symbol</vt:lpstr>
      <vt:lpstr>Times New Roman</vt:lpstr>
      <vt:lpstr>KaTeX_Math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AllSpark: Reborn Labeled Features from Unlabeled in Transformer for Semi-Supervised Semantic Segmentation</vt:lpstr>
      <vt:lpstr>Feature design</vt:lpstr>
      <vt:lpstr>Semi-Supervised learning for Semantic Segmentation(SSSS)</vt:lpstr>
      <vt:lpstr>mIoU</vt:lpstr>
      <vt:lpstr>일반적인 SSSS의 학습 방법</vt:lpstr>
      <vt:lpstr>Problems of conventional methods</vt:lpstr>
      <vt:lpstr>How to solve the problems</vt:lpstr>
      <vt:lpstr>Architecture illustration</vt:lpstr>
      <vt:lpstr>Channel-wise Cross-attention</vt:lpstr>
      <vt:lpstr>Semantic Memory for Enlarging the Feature Space of AllSpark</vt:lpstr>
      <vt:lpstr>Channel-wise Semantic Grouping</vt:lpstr>
      <vt:lpstr>Experimental results</vt:lpstr>
      <vt:lpstr>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김대현</cp:lastModifiedBy>
  <cp:revision>1</cp:revision>
  <dcterms:modified xsi:type="dcterms:W3CDTF">2024-11-12T09:04:06Z</dcterms:modified>
</cp:coreProperties>
</file>