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0" r:id="rId2"/>
    <p:sldId id="261" r:id="rId3"/>
    <p:sldId id="262" r:id="rId4"/>
    <p:sldId id="266" r:id="rId5"/>
    <p:sldId id="263" r:id="rId6"/>
    <p:sldId id="267" r:id="rId7"/>
  </p:sldIdLst>
  <p:sldSz cx="9144000" cy="5143500" type="screen16x9"/>
  <p:notesSz cx="6858000" cy="9144000"/>
  <p:embeddedFontLst>
    <p:embeddedFont>
      <p:font typeface="NanumGothicExtraBold" panose="02000300000000000000" pitchFamily="2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7"/>
  </p:normalViewPr>
  <p:slideViewPr>
    <p:cSldViewPr snapToGrid="0">
      <p:cViewPr varScale="1">
        <p:scale>
          <a:sx n="200" d="100"/>
          <a:sy n="200" d="100"/>
        </p:scale>
        <p:origin x="4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f1e5aec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303f1e5aec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f1e5aec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03f1e5aec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f1e5aec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03f1e5aec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652AD9D-9E58-2D53-05DE-A1BFC0F0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f1e5aec8_0_70:notes">
            <a:extLst>
              <a:ext uri="{FF2B5EF4-FFF2-40B4-BE49-F238E27FC236}">
                <a16:creationId xmlns:a16="http://schemas.microsoft.com/office/drawing/2014/main" id="{9614A596-593B-0D65-4261-93696A60C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03f1e5aec8_0_70:notes">
            <a:extLst>
              <a:ext uri="{FF2B5EF4-FFF2-40B4-BE49-F238E27FC236}">
                <a16:creationId xmlns:a16="http://schemas.microsoft.com/office/drawing/2014/main" id="{4A695C05-9C83-21D8-703B-B0F563383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6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1e5aec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03f1e5aec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72BF069E-B14B-7D17-D08C-21673A37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1e5aec8_0_88:notes">
            <a:extLst>
              <a:ext uri="{FF2B5EF4-FFF2-40B4-BE49-F238E27FC236}">
                <a16:creationId xmlns:a16="http://schemas.microsoft.com/office/drawing/2014/main" id="{B46EFB3C-AE34-5436-BA63-E8E7A22A1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03f1e5aec8_0_88:notes">
            <a:extLst>
              <a:ext uri="{FF2B5EF4-FFF2-40B4-BE49-F238E27FC236}">
                <a16:creationId xmlns:a16="http://schemas.microsoft.com/office/drawing/2014/main" id="{765701CB-7BB8-6FF9-3EE3-03213C05C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5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Font typeface="NanumGothicExtraBold"/>
              <a:buAutoNum type="arabicPeriod"/>
            </a:pPr>
            <a:r>
              <a:rPr lang="en-US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Introduction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483075" y="799475"/>
            <a:ext cx="35325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/>
              <a:t>심층 신경망은 높은 수준의 특징을 자동으로 학습할 수 있어 이미지 인식에서 뛰어난 성과를 보이지만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네트워크의 깊이가 깊어질수록 학습이 어렵고 성능이 저하되는 문제가 발생</a:t>
            </a: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300" b="1" dirty="0"/>
              <a:t>Residual Learning</a:t>
            </a:r>
            <a:r>
              <a:rPr lang="ko-KR" altLang="en-US" sz="1300" b="1" dirty="0"/>
              <a:t>을 도입하여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학습이 어려운 매우 깊은 네트워크의 성능을 개선 </a:t>
            </a: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/>
              <a:t>=&gt;</a:t>
            </a:r>
            <a:r>
              <a:rPr lang="ko-KR" altLang="en-US" sz="1300" b="1" dirty="0"/>
              <a:t> 핵심 </a:t>
            </a:r>
            <a:r>
              <a:rPr lang="ko-KR" altLang="en-US" sz="1300" b="1" dirty="0" err="1"/>
              <a:t>스킵</a:t>
            </a:r>
            <a:r>
              <a:rPr lang="ko-KR" altLang="en-US" sz="1300" b="1" dirty="0"/>
              <a:t> 연결</a:t>
            </a:r>
            <a:r>
              <a:rPr lang="en-US" altLang="ko-KR" sz="1300" b="1" dirty="0"/>
              <a:t>(</a:t>
            </a:r>
            <a:r>
              <a:rPr lang="en" altLang="ko-KR" sz="1300" b="1" dirty="0"/>
              <a:t>Skip Connection)</a:t>
            </a:r>
            <a:r>
              <a:rPr lang="ko-KR" altLang="en-US" sz="1300" b="1" dirty="0"/>
              <a:t>을 추가하여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깊은 네트워크에서도 효율적인 학습이 가능하도록 하는 것이다</a:t>
            </a:r>
            <a:r>
              <a:rPr lang="en-US" altLang="ko-KR" sz="1300" b="1" dirty="0"/>
              <a:t>.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C915B-C38B-154A-E46D-6741ACE8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25" y="939800"/>
            <a:ext cx="3733800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DD7D80-F224-28F1-E7E2-E6287317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508" y="2571750"/>
            <a:ext cx="3164417" cy="1898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</a:t>
            </a:r>
            <a:r>
              <a:rPr lang="ko-KR" alt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Residual Learning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5D957-6339-4D0C-DA01-AE99F8950EFA}"/>
              </a:ext>
            </a:extLst>
          </p:cNvPr>
          <p:cNvSpPr txBox="1"/>
          <p:nvPr/>
        </p:nvSpPr>
        <p:spPr>
          <a:xfrm>
            <a:off x="4680225" y="1492359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핵심 개념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기존의 직접 매핑 대신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네트워크가 학습해야 하는 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잔차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Residual)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모델링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수학적 정의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입력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에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대해 원하는 매핑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H(x) 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대신 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F(x)+x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학습하는 구조를 제안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장점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학습이 쉬워지며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네트워크가 더 깊어져도 성능이 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   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안정적으로 향상될 수 있다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0700E-DE85-FE0D-51BB-64A24719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12" y="2208792"/>
            <a:ext cx="2666372" cy="530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Network Architecture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178625" y="1256020"/>
            <a:ext cx="3663600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algn="l"/>
            <a:endParaRPr lang="en" altLang="ko-KR" sz="16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 Block: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기본 구성 요소로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입력을 그대로 다음 레이어로 전달하는 </a:t>
            </a:r>
            <a:r>
              <a:rPr lang="ko-KR" altLang="en-US" sz="1300" b="1" i="0" u="none" strike="noStrike" dirty="0" err="1">
                <a:solidFill>
                  <a:srgbClr val="000000"/>
                </a:solidFill>
                <a:effectLst/>
              </a:rPr>
              <a:t>스킵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 연결을 포함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구조 설계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: 34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50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</a:rPr>
              <a:t>, 101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층 등 매우 깊은 </a:t>
            </a: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Residual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네트워크를 설계하여 실험</a:t>
            </a: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300" b="1" i="0" u="none" strike="noStrike" dirty="0">
                <a:solidFill>
                  <a:srgbClr val="000000"/>
                </a:solidFill>
                <a:effectLst/>
              </a:rPr>
              <a:t>Batch Normalization: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</a:rPr>
              <a:t>각 레이어에 적용하여 학습 안정성과 속도를 개선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7985B-6F6D-8FEB-96BC-5E3AEE8D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6848" y="1795725"/>
            <a:ext cx="4070349" cy="2011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CD040-31E7-3DFC-5FB7-9CE92335E425}"/>
              </a:ext>
            </a:extLst>
          </p:cNvPr>
          <p:cNvSpPr txBox="1"/>
          <p:nvPr/>
        </p:nvSpPr>
        <p:spPr>
          <a:xfrm>
            <a:off x="1408975" y="4828200"/>
            <a:ext cx="2369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34-layer plain net</a:t>
            </a:r>
            <a:r>
              <a:rPr lang="ko-KR" altLang="en-US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과 </a:t>
            </a:r>
            <a:r>
              <a:rPr lang="en-US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34-</a:t>
            </a:r>
            <a:r>
              <a:rPr lang="en" altLang="ko-KR" sz="10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layer </a:t>
            </a:r>
            <a:r>
              <a:rPr lang="en" altLang="ko-KR" sz="105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ResNet</a:t>
            </a:r>
            <a:endParaRPr kumimoji="1" lang="ko-KR" altLang="en-US" sz="105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E379C4-2DCD-E849-43B8-06EDDA8A6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F39D8CDC-3123-ED2B-928C-A65E5C0F1C4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>
            <a:extLst>
              <a:ext uri="{FF2B5EF4-FFF2-40B4-BE49-F238E27FC236}">
                <a16:creationId xmlns:a16="http://schemas.microsoft.com/office/drawing/2014/main" id="{A7371C9E-C772-B1F3-A6FF-83144C10086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BCD1712B-04AD-A175-9C73-5037FFE063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>
            <a:extLst>
              <a:ext uri="{FF2B5EF4-FFF2-40B4-BE49-F238E27FC236}">
                <a16:creationId xmlns:a16="http://schemas.microsoft.com/office/drawing/2014/main" id="{F22A7652-0EC7-FDBF-1150-C00AC33C988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Network Architecture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8" name="Google Shape;118;p19">
            <a:extLst>
              <a:ext uri="{FF2B5EF4-FFF2-40B4-BE49-F238E27FC236}">
                <a16:creationId xmlns:a16="http://schemas.microsoft.com/office/drawing/2014/main" id="{940037C9-0A1A-0536-EA84-9A3981E25555}"/>
              </a:ext>
            </a:extLst>
          </p:cNvPr>
          <p:cNvSpPr txBox="1"/>
          <p:nvPr/>
        </p:nvSpPr>
        <p:spPr>
          <a:xfrm>
            <a:off x="1854137" y="2746580"/>
            <a:ext cx="4089075" cy="18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pPr algn="l"/>
            <a:endParaRPr lang="en" altLang="ko-KR" sz="16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" altLang="ko-KR" sz="1300" b="1" dirty="0"/>
              <a:t>input</a:t>
            </a:r>
            <a:r>
              <a:rPr lang="ko-KR" altLang="en-US" sz="1300" b="1" dirty="0"/>
              <a:t>과 </a:t>
            </a:r>
            <a:r>
              <a:rPr lang="en" altLang="ko-KR" sz="1300" b="1" dirty="0"/>
              <a:t>output</a:t>
            </a:r>
            <a:r>
              <a:rPr lang="ko-KR" altLang="en-US" sz="1300" b="1" dirty="0"/>
              <a:t>의 차원이 같은 경우</a:t>
            </a:r>
            <a:endParaRPr lang="en-US" altLang="ko-KR" sz="1300" b="1" dirty="0"/>
          </a:p>
          <a:p>
            <a:pPr marL="285750" indent="-285750">
              <a:buFont typeface="Symbol" pitchFamily="2" charset="2"/>
              <a:buChar char="Þ"/>
            </a:pPr>
            <a:r>
              <a:rPr lang="en" altLang="ko-KR" sz="1300" b="1" dirty="0"/>
              <a:t>identity shortcut</a:t>
            </a:r>
            <a:r>
              <a:rPr lang="ko-KR" altLang="en-US" sz="1300" b="1" dirty="0"/>
              <a:t>을 바로 사용</a:t>
            </a:r>
            <a:endParaRPr lang="en-US" altLang="ko-KR" sz="1300" b="1" dirty="0"/>
          </a:p>
          <a:p>
            <a:r>
              <a:rPr lang="ko-KR" altLang="en-US" sz="1300" b="1" dirty="0"/>
              <a:t> 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en" altLang="ko-KR" sz="1300" b="1" dirty="0"/>
              <a:t>dimension</a:t>
            </a:r>
            <a:r>
              <a:rPr lang="ko-KR" altLang="en-US" sz="1300" b="1" dirty="0"/>
              <a:t>이 증가했을 경우 두 가지 선택권</a:t>
            </a:r>
          </a:p>
          <a:p>
            <a:pPr>
              <a:buFont typeface="+mj-lt"/>
              <a:buAutoNum type="arabicPeriod"/>
            </a:pPr>
            <a:r>
              <a:rPr lang="en" altLang="ko-KR" sz="1300" b="1" dirty="0"/>
              <a:t>zero padding </a:t>
            </a:r>
            <a:r>
              <a:rPr lang="ko-KR" altLang="en-US" sz="1300" b="1" dirty="0"/>
              <a:t>적용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차원 크기 증가</a:t>
            </a:r>
          </a:p>
          <a:p>
            <a:pPr>
              <a:buFont typeface="+mj-lt"/>
              <a:buAutoNum type="arabicPeriod"/>
            </a:pPr>
            <a:r>
              <a:rPr lang="en" altLang="ko-KR" sz="1300" b="1" dirty="0"/>
              <a:t>projection shortcut (1x1 conv, stride = 2) </a:t>
            </a:r>
            <a:r>
              <a:rPr lang="ko-KR" altLang="en-US" sz="1300" b="1" dirty="0"/>
              <a:t>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80A937-8697-25AD-8C6B-C841F0E46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91" y="1111292"/>
            <a:ext cx="4412966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Experiments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155575" y="1480175"/>
            <a:ext cx="3697500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r>
              <a:rPr lang="en" altLang="ko-KR" sz="1300" b="1" dirty="0"/>
              <a:t>4. residual learning</a:t>
            </a:r>
            <a:r>
              <a:rPr lang="ko-KR" altLang="en-US" sz="1300" b="1" dirty="0" err="1"/>
              <a:t>으로</a:t>
            </a:r>
            <a:r>
              <a:rPr lang="ko-KR" altLang="en-US" sz="1300" b="1" dirty="0"/>
              <a:t> 인해 상황이 역전되어 </a:t>
            </a:r>
            <a:r>
              <a:rPr lang="en-US" altLang="ko-KR" sz="1300" b="1" dirty="0"/>
              <a:t>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이 </a:t>
            </a:r>
            <a:r>
              <a:rPr lang="en-US" altLang="ko-KR" sz="1300" b="1" dirty="0"/>
              <a:t>18-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보다 </a:t>
            </a:r>
            <a:r>
              <a:rPr lang="en-US" altLang="ko-KR" sz="1300" b="1" dirty="0"/>
              <a:t>2.8%</a:t>
            </a:r>
            <a:r>
              <a:rPr lang="ko-KR" altLang="en-US" sz="1300" b="1" dirty="0"/>
              <a:t>가량 우수한 성능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en-US" altLang="ko-KR" sz="1300" b="1" dirty="0"/>
              <a:t>5. 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에서 상당히 낮은 </a:t>
            </a:r>
            <a:r>
              <a:rPr lang="en" altLang="ko-KR" sz="1300" b="1" dirty="0"/>
              <a:t>training error</a:t>
            </a:r>
            <a:r>
              <a:rPr lang="ko-KR" altLang="en-US" sz="1300" b="1" dirty="0" err="1"/>
              <a:t>를</a:t>
            </a:r>
            <a:r>
              <a:rPr lang="ko-KR" altLang="en-US" sz="1300" b="1" dirty="0"/>
              <a:t> 보였고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이에 따라 </a:t>
            </a:r>
            <a:r>
              <a:rPr lang="en" altLang="ko-KR" sz="1300" b="1" dirty="0"/>
              <a:t>validation </a:t>
            </a:r>
            <a:r>
              <a:rPr lang="ko-KR" altLang="en-US" sz="1300" b="1" dirty="0"/>
              <a:t>성능 또한 높아짐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ko-KR" altLang="en-US" sz="1300" b="1" dirty="0"/>
              <a:t>→ 이는</a:t>
            </a:r>
            <a:r>
              <a:rPr lang="en" altLang="ko-KR" sz="1300" b="1" dirty="0"/>
              <a:t>degradation </a:t>
            </a:r>
            <a:r>
              <a:rPr lang="ko-KR" altLang="en-US" sz="1300" b="1" dirty="0"/>
              <a:t>문제가 잘 해결되었으며</a:t>
            </a:r>
            <a:r>
              <a:rPr lang="en-US" altLang="ko-KR" sz="1300" b="1" dirty="0"/>
              <a:t>, </a:t>
            </a:r>
            <a:r>
              <a:rPr lang="en" altLang="ko-KR" sz="1300" b="1" dirty="0"/>
              <a:t>depth</a:t>
            </a:r>
            <a:r>
              <a:rPr lang="ko-KR" altLang="en-US" sz="1300" b="1" dirty="0"/>
              <a:t>가 증가하더라도 좋은 정확도를 얻을 수 있음을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C67C8-769D-4CC8-20C6-0C4A34CE0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00" y="1549400"/>
            <a:ext cx="3302473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7E77654A-9790-304C-4A6E-43980810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>
            <a:extLst>
              <a:ext uri="{FF2B5EF4-FFF2-40B4-BE49-F238E27FC236}">
                <a16:creationId xmlns:a16="http://schemas.microsoft.com/office/drawing/2014/main" id="{1239B6D6-3518-B2DC-99DB-67534665031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>
            <a:extLst>
              <a:ext uri="{FF2B5EF4-FFF2-40B4-BE49-F238E27FC236}">
                <a16:creationId xmlns:a16="http://schemas.microsoft.com/office/drawing/2014/main" id="{E7E9C80B-DB6D-F828-F8CB-41E2D730AC4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0">
            <a:extLst>
              <a:ext uri="{FF2B5EF4-FFF2-40B4-BE49-F238E27FC236}">
                <a16:creationId xmlns:a16="http://schemas.microsoft.com/office/drawing/2014/main" id="{23125B58-2C23-466A-2A82-B89890877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4DE836FA-16D3-93AD-9FBE-1B5BFDD5765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Experiments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C4100191-BBD8-BA08-9382-D51DF7018243}"/>
              </a:ext>
            </a:extLst>
          </p:cNvPr>
          <p:cNvSpPr txBox="1"/>
          <p:nvPr/>
        </p:nvSpPr>
        <p:spPr>
          <a:xfrm>
            <a:off x="5155551" y="1162050"/>
            <a:ext cx="36975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2950" bIns="91425" anchor="t" anchorCtr="0">
            <a:spAutoFit/>
          </a:bodyPr>
          <a:lstStyle/>
          <a:p>
            <a:r>
              <a:rPr lang="en" altLang="ko-KR" sz="1300" b="1" dirty="0"/>
              <a:t>4. residual learning</a:t>
            </a:r>
            <a:r>
              <a:rPr lang="ko-KR" altLang="en-US" sz="1300" b="1" dirty="0" err="1"/>
              <a:t>으로</a:t>
            </a:r>
            <a:r>
              <a:rPr lang="ko-KR" altLang="en-US" sz="1300" b="1" dirty="0"/>
              <a:t> 인해 상황이 역전되어 </a:t>
            </a:r>
            <a:r>
              <a:rPr lang="en-US" altLang="ko-KR" sz="1300" b="1" dirty="0"/>
              <a:t>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이 </a:t>
            </a:r>
            <a:r>
              <a:rPr lang="en-US" altLang="ko-KR" sz="1300" b="1" dirty="0"/>
              <a:t>18-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보다 </a:t>
            </a:r>
            <a:r>
              <a:rPr lang="en-US" altLang="ko-KR" sz="1300" b="1" dirty="0"/>
              <a:t>2.8%</a:t>
            </a:r>
            <a:r>
              <a:rPr lang="ko-KR" altLang="en-US" sz="1300" b="1" dirty="0"/>
              <a:t>가량 우수한 성능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en-US" altLang="ko-KR" sz="1300" b="1" dirty="0"/>
              <a:t>5. 34-</a:t>
            </a:r>
            <a:r>
              <a:rPr lang="en" altLang="ko-KR" sz="1300" b="1" dirty="0"/>
              <a:t>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에서 상당히 낮은 </a:t>
            </a:r>
            <a:r>
              <a:rPr lang="en" altLang="ko-KR" sz="1300" b="1" dirty="0"/>
              <a:t>training error</a:t>
            </a:r>
            <a:r>
              <a:rPr lang="ko-KR" altLang="en-US" sz="1300" b="1" dirty="0" err="1"/>
              <a:t>를</a:t>
            </a:r>
            <a:r>
              <a:rPr lang="ko-KR" altLang="en-US" sz="1300" b="1" dirty="0"/>
              <a:t> 보였고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이에 따라 </a:t>
            </a:r>
            <a:r>
              <a:rPr lang="en" altLang="ko-KR" sz="1300" b="1" dirty="0"/>
              <a:t>validation </a:t>
            </a:r>
            <a:r>
              <a:rPr lang="ko-KR" altLang="en-US" sz="1300" b="1" dirty="0"/>
              <a:t>성능 또한 높아짐</a:t>
            </a:r>
            <a:endParaRPr lang="en-US" altLang="ko-KR" sz="1300" b="1" dirty="0"/>
          </a:p>
          <a:p>
            <a:endParaRPr lang="ko-KR" altLang="en-US" sz="1300" b="1" dirty="0"/>
          </a:p>
          <a:p>
            <a:r>
              <a:rPr lang="ko-KR" altLang="en-US" sz="1300" b="1" dirty="0"/>
              <a:t>→ 이는</a:t>
            </a:r>
            <a:r>
              <a:rPr lang="en" altLang="ko-KR" sz="1300" b="1" dirty="0"/>
              <a:t>degradation </a:t>
            </a:r>
            <a:r>
              <a:rPr lang="ko-KR" altLang="en-US" sz="1300" b="1" dirty="0"/>
              <a:t>문제가 잘 해결되었으며</a:t>
            </a:r>
            <a:r>
              <a:rPr lang="en-US" altLang="ko-KR" sz="1300" b="1" dirty="0"/>
              <a:t>, </a:t>
            </a:r>
            <a:r>
              <a:rPr lang="en" altLang="ko-KR" sz="1300" b="1" dirty="0"/>
              <a:t>depth</a:t>
            </a:r>
            <a:r>
              <a:rPr lang="ko-KR" altLang="en-US" sz="1300" b="1" dirty="0"/>
              <a:t>가 증가하더라도 좋은 정확도를 얻을 수 있음을 의미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en" altLang="ko-KR" sz="1300" b="1" dirty="0"/>
              <a:t>34-layer </a:t>
            </a:r>
            <a:r>
              <a:rPr lang="en" altLang="ko-KR" sz="1300" b="1" dirty="0" err="1"/>
              <a:t>ResNet</a:t>
            </a:r>
            <a:r>
              <a:rPr lang="ko-KR" altLang="en-US" sz="1300" b="1" dirty="0"/>
              <a:t>의 </a:t>
            </a:r>
            <a:r>
              <a:rPr lang="en" altLang="ko-KR" sz="1300" b="1" dirty="0"/>
              <a:t>top-1 error</a:t>
            </a:r>
            <a:r>
              <a:rPr lang="ko-KR" altLang="en-US" sz="1300" b="1" dirty="0"/>
              <a:t>는 </a:t>
            </a:r>
            <a:r>
              <a:rPr lang="en-US" altLang="ko-KR" sz="1300" b="1" dirty="0"/>
              <a:t>3.5%</a:t>
            </a:r>
            <a:r>
              <a:rPr lang="ko-KR" altLang="en-US" sz="1300" b="1" dirty="0"/>
              <a:t>가량 줄었고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이는</a:t>
            </a:r>
            <a:r>
              <a:rPr lang="en" altLang="ko-KR" sz="1300" b="1" dirty="0"/>
              <a:t>residual learning</a:t>
            </a:r>
            <a:r>
              <a:rPr lang="ko-KR" altLang="en-US" sz="1300" b="1" dirty="0"/>
              <a:t>이 </a:t>
            </a:r>
            <a:r>
              <a:rPr lang="en" altLang="ko-KR" sz="1300" b="1" dirty="0"/>
              <a:t>extremely deep system</a:t>
            </a:r>
            <a:r>
              <a:rPr lang="ko-KR" altLang="en-US" sz="1300" b="1" dirty="0"/>
              <a:t>에서 매우 효과적임을 알 수 있음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000C7-8548-6063-0DA6-5EFEE980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89" y="1162050"/>
            <a:ext cx="3302473" cy="2197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E616519-713F-278C-9105-175EDB543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932" y="3556000"/>
            <a:ext cx="2643068" cy="7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0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화면 슬라이드 쇼(16:9)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NanumGothicExtraBold</vt:lpstr>
      <vt:lpstr>Symbol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강민성</cp:lastModifiedBy>
  <cp:revision>1</cp:revision>
  <dcterms:modified xsi:type="dcterms:W3CDTF">2024-11-11T10:27:52Z</dcterms:modified>
</cp:coreProperties>
</file>