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5"/>
  </p:notesMasterIdLst>
  <p:sldIdLst>
    <p:sldId id="256" r:id="rId2"/>
    <p:sldId id="374" r:id="rId3"/>
    <p:sldId id="378" r:id="rId4"/>
    <p:sldId id="379" r:id="rId5"/>
    <p:sldId id="380" r:id="rId6"/>
    <p:sldId id="259" r:id="rId7"/>
    <p:sldId id="370" r:id="rId8"/>
    <p:sldId id="371" r:id="rId9"/>
    <p:sldId id="372" r:id="rId10"/>
    <p:sldId id="373" r:id="rId11"/>
    <p:sldId id="389" r:id="rId12"/>
    <p:sldId id="393" r:id="rId13"/>
    <p:sldId id="39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E3693-6851-487E-8606-EAB39AC4DA76}" v="118" dt="2024-09-30T15:52:46.208"/>
  </p1510:revLst>
</p1510:revInfo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9"/>
    <p:restoredTop sz="90000"/>
  </p:normalViewPr>
  <p:slideViewPr>
    <p:cSldViewPr snapToGrid="0">
      <p:cViewPr varScale="1">
        <p:scale>
          <a:sx n="132" d="100"/>
          <a:sy n="132" d="100"/>
        </p:scale>
        <p:origin x="936" y="126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117E3693-6851-487E-8606-EAB39AC4DA76}"/>
    <pc:docChg chg="undo custSel addSld delSld modSld sldOrd">
      <pc:chgData name="김대현" userId="7e0cdd83-4095-47fd-b885-60cdf5e65eca" providerId="ADAL" clId="{117E3693-6851-487E-8606-EAB39AC4DA76}" dt="2024-09-30T15:53:12.352" v="1798" actId="47"/>
      <pc:docMkLst>
        <pc:docMk/>
      </pc:docMkLst>
      <pc:sldChg chg="add">
        <pc:chgData name="김대현" userId="7e0cdd83-4095-47fd-b885-60cdf5e65eca" providerId="ADAL" clId="{117E3693-6851-487E-8606-EAB39AC4DA76}" dt="2024-09-30T12:24:55.365" v="0"/>
        <pc:sldMkLst>
          <pc:docMk/>
          <pc:sldMk cId="0" sldId="259"/>
        </pc:sldMkLst>
      </pc:sldChg>
      <pc:sldChg chg="add">
        <pc:chgData name="김대현" userId="7e0cdd83-4095-47fd-b885-60cdf5e65eca" providerId="ADAL" clId="{117E3693-6851-487E-8606-EAB39AC4DA76}" dt="2024-09-30T12:24:55.365" v="0"/>
        <pc:sldMkLst>
          <pc:docMk/>
          <pc:sldMk cId="3590349332" sldId="370"/>
        </pc:sldMkLst>
      </pc:sldChg>
      <pc:sldChg chg="add">
        <pc:chgData name="김대현" userId="7e0cdd83-4095-47fd-b885-60cdf5e65eca" providerId="ADAL" clId="{117E3693-6851-487E-8606-EAB39AC4DA76}" dt="2024-09-30T12:24:55.365" v="0"/>
        <pc:sldMkLst>
          <pc:docMk/>
          <pc:sldMk cId="1915233620" sldId="371"/>
        </pc:sldMkLst>
      </pc:sldChg>
      <pc:sldChg chg="add">
        <pc:chgData name="김대현" userId="7e0cdd83-4095-47fd-b885-60cdf5e65eca" providerId="ADAL" clId="{117E3693-6851-487E-8606-EAB39AC4DA76}" dt="2024-09-30T12:24:55.365" v="0"/>
        <pc:sldMkLst>
          <pc:docMk/>
          <pc:sldMk cId="1140016960" sldId="372"/>
        </pc:sldMkLst>
      </pc:sldChg>
      <pc:sldChg chg="add">
        <pc:chgData name="김대현" userId="7e0cdd83-4095-47fd-b885-60cdf5e65eca" providerId="ADAL" clId="{117E3693-6851-487E-8606-EAB39AC4DA76}" dt="2024-09-30T12:24:55.365" v="0"/>
        <pc:sldMkLst>
          <pc:docMk/>
          <pc:sldMk cId="269017790" sldId="373"/>
        </pc:sldMkLst>
      </pc:sldChg>
      <pc:sldChg chg="add del">
        <pc:chgData name="김대현" userId="7e0cdd83-4095-47fd-b885-60cdf5e65eca" providerId="ADAL" clId="{117E3693-6851-487E-8606-EAB39AC4DA76}" dt="2024-09-30T12:36:35.271" v="42" actId="47"/>
        <pc:sldMkLst>
          <pc:docMk/>
          <pc:sldMk cId="2574088447" sldId="381"/>
        </pc:sldMkLst>
      </pc:sldChg>
      <pc:sldChg chg="add del">
        <pc:chgData name="김대현" userId="7e0cdd83-4095-47fd-b885-60cdf5e65eca" providerId="ADAL" clId="{117E3693-6851-487E-8606-EAB39AC4DA76}" dt="2024-09-30T12:36:35.829" v="43" actId="47"/>
        <pc:sldMkLst>
          <pc:docMk/>
          <pc:sldMk cId="3235106848" sldId="382"/>
        </pc:sldMkLst>
      </pc:sldChg>
      <pc:sldChg chg="add del">
        <pc:chgData name="김대현" userId="7e0cdd83-4095-47fd-b885-60cdf5e65eca" providerId="ADAL" clId="{117E3693-6851-487E-8606-EAB39AC4DA76}" dt="2024-09-30T12:36:36.758" v="44" actId="47"/>
        <pc:sldMkLst>
          <pc:docMk/>
          <pc:sldMk cId="1843879608" sldId="383"/>
        </pc:sldMkLst>
      </pc:sldChg>
      <pc:sldChg chg="add del">
        <pc:chgData name="김대현" userId="7e0cdd83-4095-47fd-b885-60cdf5e65eca" providerId="ADAL" clId="{117E3693-6851-487E-8606-EAB39AC4DA76}" dt="2024-09-30T12:36:37.976" v="45" actId="47"/>
        <pc:sldMkLst>
          <pc:docMk/>
          <pc:sldMk cId="2337457956" sldId="384"/>
        </pc:sldMkLst>
      </pc:sldChg>
      <pc:sldChg chg="add del">
        <pc:chgData name="김대현" userId="7e0cdd83-4095-47fd-b885-60cdf5e65eca" providerId="ADAL" clId="{117E3693-6851-487E-8606-EAB39AC4DA76}" dt="2024-09-30T15:53:08.406" v="1795" actId="47"/>
        <pc:sldMkLst>
          <pc:docMk/>
          <pc:sldMk cId="1538936383" sldId="385"/>
        </pc:sldMkLst>
      </pc:sldChg>
      <pc:sldChg chg="add del">
        <pc:chgData name="김대현" userId="7e0cdd83-4095-47fd-b885-60cdf5e65eca" providerId="ADAL" clId="{117E3693-6851-487E-8606-EAB39AC4DA76}" dt="2024-09-30T15:53:09.447" v="1796" actId="47"/>
        <pc:sldMkLst>
          <pc:docMk/>
          <pc:sldMk cId="2276018980" sldId="386"/>
        </pc:sldMkLst>
      </pc:sldChg>
      <pc:sldChg chg="add del">
        <pc:chgData name="김대현" userId="7e0cdd83-4095-47fd-b885-60cdf5e65eca" providerId="ADAL" clId="{117E3693-6851-487E-8606-EAB39AC4DA76}" dt="2024-09-30T15:53:10.841" v="1797" actId="47"/>
        <pc:sldMkLst>
          <pc:docMk/>
          <pc:sldMk cId="1123929391" sldId="387"/>
        </pc:sldMkLst>
      </pc:sldChg>
      <pc:sldChg chg="add del">
        <pc:chgData name="김대현" userId="7e0cdd83-4095-47fd-b885-60cdf5e65eca" providerId="ADAL" clId="{117E3693-6851-487E-8606-EAB39AC4DA76}" dt="2024-09-30T15:53:12.352" v="1798" actId="47"/>
        <pc:sldMkLst>
          <pc:docMk/>
          <pc:sldMk cId="1677735156" sldId="388"/>
        </pc:sldMkLst>
      </pc:sldChg>
      <pc:sldChg chg="delSp modSp add mod ord">
        <pc:chgData name="김대현" userId="7e0cdd83-4095-47fd-b885-60cdf5e65eca" providerId="ADAL" clId="{117E3693-6851-487E-8606-EAB39AC4DA76}" dt="2024-09-30T12:47:53.100" v="450" actId="478"/>
        <pc:sldMkLst>
          <pc:docMk/>
          <pc:sldMk cId="3050305968" sldId="389"/>
        </pc:sldMkLst>
        <pc:spChg chg="mod">
          <ac:chgData name="김대현" userId="7e0cdd83-4095-47fd-b885-60cdf5e65eca" providerId="ADAL" clId="{117E3693-6851-487E-8606-EAB39AC4DA76}" dt="2024-09-30T12:34:13.072" v="40"/>
          <ac:spMkLst>
            <pc:docMk/>
            <pc:sldMk cId="3050305968" sldId="389"/>
            <ac:spMk id="2" creationId="{487398B8-82FF-F29D-835D-355215A45B12}"/>
          </ac:spMkLst>
        </pc:spChg>
        <pc:spChg chg="del mod">
          <ac:chgData name="김대현" userId="7e0cdd83-4095-47fd-b885-60cdf5e65eca" providerId="ADAL" clId="{117E3693-6851-487E-8606-EAB39AC4DA76}" dt="2024-09-30T12:47:52.028" v="449"/>
          <ac:spMkLst>
            <pc:docMk/>
            <pc:sldMk cId="3050305968" sldId="389"/>
            <ac:spMk id="4" creationId="{6434B7DE-003F-9C35-67CB-0DB13E2E858E}"/>
          </ac:spMkLst>
        </pc:spChg>
        <pc:spChg chg="mod">
          <ac:chgData name="김대현" userId="7e0cdd83-4095-47fd-b885-60cdf5e65eca" providerId="ADAL" clId="{117E3693-6851-487E-8606-EAB39AC4DA76}" dt="2024-09-30T12:47:48.113" v="446"/>
          <ac:spMkLst>
            <pc:docMk/>
            <pc:sldMk cId="3050305968" sldId="389"/>
            <ac:spMk id="92" creationId="{5E272949-B3D6-3BB9-2503-49944A4F774F}"/>
          </ac:spMkLst>
        </pc:spChg>
        <pc:picChg chg="del">
          <ac:chgData name="김대현" userId="7e0cdd83-4095-47fd-b885-60cdf5e65eca" providerId="ADAL" clId="{117E3693-6851-487E-8606-EAB39AC4DA76}" dt="2024-09-30T12:47:53.100" v="450" actId="478"/>
          <ac:picMkLst>
            <pc:docMk/>
            <pc:sldMk cId="3050305968" sldId="389"/>
            <ac:picMk id="7" creationId="{1A3A9F45-4605-7A62-B2A2-86835D6A2FC6}"/>
          </ac:picMkLst>
        </pc:picChg>
      </pc:sldChg>
      <pc:sldChg chg="delSp add del mod">
        <pc:chgData name="김대현" userId="7e0cdd83-4095-47fd-b885-60cdf5e65eca" providerId="ADAL" clId="{117E3693-6851-487E-8606-EAB39AC4DA76}" dt="2024-09-30T12:52:38.064" v="452" actId="47"/>
        <pc:sldMkLst>
          <pc:docMk/>
          <pc:sldMk cId="619303342" sldId="390"/>
        </pc:sldMkLst>
        <pc:picChg chg="del">
          <ac:chgData name="김대현" userId="7e0cdd83-4095-47fd-b885-60cdf5e65eca" providerId="ADAL" clId="{117E3693-6851-487E-8606-EAB39AC4DA76}" dt="2024-09-30T12:52:35.913" v="451" actId="478"/>
          <ac:picMkLst>
            <pc:docMk/>
            <pc:sldMk cId="619303342" sldId="390"/>
            <ac:picMk id="7" creationId="{AAFB1105-529D-A5D7-F62E-330CE7877BEE}"/>
          </ac:picMkLst>
        </pc:picChg>
      </pc:sldChg>
      <pc:sldChg chg="add del">
        <pc:chgData name="김대현" userId="7e0cdd83-4095-47fd-b885-60cdf5e65eca" providerId="ADAL" clId="{117E3693-6851-487E-8606-EAB39AC4DA76}" dt="2024-09-30T15:33:45.703" v="1054" actId="47"/>
        <pc:sldMkLst>
          <pc:docMk/>
          <pc:sldMk cId="787013289" sldId="391"/>
        </pc:sldMkLst>
      </pc:sldChg>
      <pc:sldChg chg="add del">
        <pc:chgData name="김대현" userId="7e0cdd83-4095-47fd-b885-60cdf5e65eca" providerId="ADAL" clId="{117E3693-6851-487E-8606-EAB39AC4DA76}" dt="2024-09-30T15:33:46.269" v="1055" actId="47"/>
        <pc:sldMkLst>
          <pc:docMk/>
          <pc:sldMk cId="1417471507" sldId="392"/>
        </pc:sldMkLst>
      </pc:sldChg>
      <pc:sldChg chg="addSp modSp add mod">
        <pc:chgData name="김대현" userId="7e0cdd83-4095-47fd-b885-60cdf5e65eca" providerId="ADAL" clId="{117E3693-6851-487E-8606-EAB39AC4DA76}" dt="2024-09-30T15:33:26.828" v="1052" actId="20577"/>
        <pc:sldMkLst>
          <pc:docMk/>
          <pc:sldMk cId="1835826121" sldId="393"/>
        </pc:sldMkLst>
        <pc:spChg chg="mod">
          <ac:chgData name="김대현" userId="7e0cdd83-4095-47fd-b885-60cdf5e65eca" providerId="ADAL" clId="{117E3693-6851-487E-8606-EAB39AC4DA76}" dt="2024-09-30T15:33:26.828" v="1052" actId="20577"/>
          <ac:spMkLst>
            <pc:docMk/>
            <pc:sldMk cId="1835826121" sldId="393"/>
            <ac:spMk id="92" creationId="{5E272949-B3D6-3BB9-2503-49944A4F774F}"/>
          </ac:spMkLst>
        </pc:spChg>
        <pc:picChg chg="add mod">
          <ac:chgData name="김대현" userId="7e0cdd83-4095-47fd-b885-60cdf5e65eca" providerId="ADAL" clId="{117E3693-6851-487E-8606-EAB39AC4DA76}" dt="2024-09-30T15:28:40.481" v="885" actId="1076"/>
          <ac:picMkLst>
            <pc:docMk/>
            <pc:sldMk cId="1835826121" sldId="393"/>
            <ac:picMk id="1026" creationId="{E998B4EB-69FD-2EF0-A41B-04B6A6CA8E86}"/>
          </ac:picMkLst>
        </pc:picChg>
      </pc:sldChg>
      <pc:sldChg chg="addSp delSp modSp add mod">
        <pc:chgData name="김대현" userId="7e0cdd83-4095-47fd-b885-60cdf5e65eca" providerId="ADAL" clId="{117E3693-6851-487E-8606-EAB39AC4DA76}" dt="2024-09-30T15:52:48.137" v="1794" actId="20577"/>
        <pc:sldMkLst>
          <pc:docMk/>
          <pc:sldMk cId="2829826513" sldId="394"/>
        </pc:sldMkLst>
        <pc:spChg chg="mod">
          <ac:chgData name="김대현" userId="7e0cdd83-4095-47fd-b885-60cdf5e65eca" providerId="ADAL" clId="{117E3693-6851-487E-8606-EAB39AC4DA76}" dt="2024-09-30T15:52:48.137" v="1794" actId="20577"/>
          <ac:spMkLst>
            <pc:docMk/>
            <pc:sldMk cId="2829826513" sldId="394"/>
            <ac:spMk id="92" creationId="{5E272949-B3D6-3BB9-2503-49944A4F774F}"/>
          </ac:spMkLst>
        </pc:spChg>
        <pc:picChg chg="del">
          <ac:chgData name="김대현" userId="7e0cdd83-4095-47fd-b885-60cdf5e65eca" providerId="ADAL" clId="{117E3693-6851-487E-8606-EAB39AC4DA76}" dt="2024-09-30T15:33:49.554" v="1056" actId="478"/>
          <ac:picMkLst>
            <pc:docMk/>
            <pc:sldMk cId="2829826513" sldId="394"/>
            <ac:picMk id="1026" creationId="{E998B4EB-69FD-2EF0-A41B-04B6A6CA8E86}"/>
          </ac:picMkLst>
        </pc:picChg>
        <pc:picChg chg="add mod">
          <ac:chgData name="김대현" userId="7e0cdd83-4095-47fd-b885-60cdf5e65eca" providerId="ADAL" clId="{117E3693-6851-487E-8606-EAB39AC4DA76}" dt="2024-09-30T15:51:40.749" v="1493" actId="14100"/>
          <ac:picMkLst>
            <pc:docMk/>
            <pc:sldMk cId="2829826513" sldId="394"/>
            <ac:picMk id="2050" creationId="{047613DD-3763-A0F5-CC6B-3DFC239C97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1A6EC23-5363-C70F-5E51-7020650C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61F220A-E107-F9CC-C91E-14E577559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FA2F0EA-25EF-B923-6BE3-117379D8E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58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A08840F-D986-505E-0517-2CAD4B10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543D86F-A5FC-ECF0-74AC-E81E6A86C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5D9F3EA-EEB6-20D8-D2E8-5D27CBCE4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29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A08840F-D986-505E-0517-2CAD4B10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543D86F-A5FC-ECF0-74AC-E81E6A86C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5D9F3EA-EEB6-20D8-D2E8-5D27CBCE4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20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A08840F-D986-505E-0517-2CAD4B10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543D86F-A5FC-ECF0-74AC-E81E6A86C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5D9F3EA-EEB6-20D8-D2E8-5D27CBCE4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79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A08840F-D986-505E-0517-2CAD4B10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543D86F-A5FC-ECF0-74AC-E81E6A86C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5D9F3EA-EEB6-20D8-D2E8-5D27CBCE4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31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2FA4DF4-BCED-5234-AD16-FC4AA474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830B7CA-82A9-5CB5-8B30-4367DC441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BD70BE2-8F48-492E-0133-477D2AD31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45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AE0FE5F-F6E9-33C8-0CAF-74ADA5AFE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4B8DBC5-6CD0-A557-76DF-461A3C9BA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13330E7-4D48-585D-A696-EFAEEB72A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24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FEBF143-98BF-A78B-DA5B-E72E8FA9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DB19102-FA21-5CB4-0163-5C131A304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8A45BEC-921A-F59D-7D7F-B78A20DEC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8328A92-0ACE-F2C9-B703-4DA9D76C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D3D7804-2F22-AC27-1DD8-409DF3029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64E3742-E521-10E3-A273-D1CABCC7E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8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806EDD1-AACA-EB7E-483C-1B67A1558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1C7F944-50C3-320D-BE66-D0CA5CCC2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ED79961-500F-1F29-8746-3E3366E12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08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74CC6F9-0E7C-6CEB-7A23-F9731C89B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69BFC8E-125B-DE35-E34E-655F60854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D09958B-7520-875B-232B-5DF241405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72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en-US" sz="2500" b="1" dirty="0">
                <a:solidFill>
                  <a:srgbClr val="19264B"/>
                </a:solidFill>
              </a:rPr>
              <a:t>딥러닝</a:t>
            </a:r>
            <a:r>
              <a:rPr lang="ko-KR" altLang="en-US" sz="2500" b="1" dirty="0">
                <a:solidFill>
                  <a:srgbClr val="19264B"/>
                </a:solidFill>
              </a:rPr>
              <a:t> 논문 리뷰</a:t>
            </a:r>
            <a:r>
              <a:rPr lang="ko" sz="2500" b="1" dirty="0">
                <a:solidFill>
                  <a:srgbClr val="19264B"/>
                </a:solidFill>
              </a:rPr>
              <a:t> 스터디</a:t>
            </a:r>
            <a:r>
              <a:rPr lang="en-US" altLang="ko" sz="2500" b="1" dirty="0">
                <a:solidFill>
                  <a:srgbClr val="19264B"/>
                </a:solidFill>
              </a:rPr>
              <a:t>(CV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조</a:t>
            </a:r>
            <a:r>
              <a:rPr lang="en-US" altLang="ko-KR" sz="2500" b="1" dirty="0">
                <a:solidFill>
                  <a:srgbClr val="19264B"/>
                </a:solidFill>
              </a:rPr>
              <a:t>)</a:t>
            </a:r>
            <a:endParaRPr 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0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-KR" dirty="0">
                <a:solidFill>
                  <a:srgbClr val="19264B"/>
                </a:solidFill>
              </a:rPr>
              <a:t>01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김대현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12F42-4E53-B2C7-55FF-FA2239068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DE4FF0E-66E3-0FEC-E7CE-18F6AAFF741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0FA18B7-A012-E86D-D0C0-FD588714940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4CDB50C-41DE-34CC-A443-621F76391B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9530FEF6-B9A9-144C-381D-23E81B2A1765}"/>
              </a:ext>
            </a:extLst>
          </p:cNvPr>
          <p:cNvSpPr txBox="1"/>
          <p:nvPr/>
        </p:nvSpPr>
        <p:spPr>
          <a:xfrm>
            <a:off x="1783555" y="1055550"/>
            <a:ext cx="6997925" cy="88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이</a:t>
            </a:r>
            <a:r>
              <a:rPr lang="en-US" altLang="ko-KR" sz="1400" dirty="0">
                <a:latin typeface="+mn-ea"/>
                <a:ea typeface="+mn-ea"/>
              </a:rPr>
              <a:t>MNIST, Toronto Face Database(TFD), CIFAR-10 </a:t>
            </a:r>
            <a:r>
              <a:rPr lang="ko-KR" altLang="en-US" sz="1400" dirty="0">
                <a:latin typeface="+mn-ea"/>
                <a:ea typeface="+mn-ea"/>
              </a:rPr>
              <a:t>데이터에 적용했을 때 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   </a:t>
            </a:r>
            <a:r>
              <a:rPr lang="ko-KR" altLang="en-US" sz="1400" dirty="0">
                <a:latin typeface="+mn-ea"/>
                <a:ea typeface="+mn-ea"/>
              </a:rPr>
              <a:t>다음과 같은 결과 도출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8" name="그림 7" descr="스크린샷, 사각형이(가) 표시된 사진&#10;&#10;자동 생성된 설명">
            <a:extLst>
              <a:ext uri="{FF2B5EF4-FFF2-40B4-BE49-F238E27FC236}">
                <a16:creationId xmlns:a16="http://schemas.microsoft.com/office/drawing/2014/main" id="{5B53D0CF-FCF6-244F-C4F7-CB7A5F78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36" y="2004969"/>
            <a:ext cx="4177863" cy="3007825"/>
          </a:xfrm>
          <a:prstGeom prst="rect">
            <a:avLst/>
          </a:prstGeom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7D9B5F64-FC29-CAA9-9F15-640DC498EB65}"/>
              </a:ext>
            </a:extLst>
          </p:cNvPr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GAN(Generative Adversarial Nets)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901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0407-2104-6270-5E23-37DFEF18D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82C18BA-F9CC-D817-92E4-BD22277EDB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2255CCF-DB16-6804-70CB-B3B31C5844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3A2C54C-0B40-469C-8B51-8ECE814BE8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5E272949-B3D6-3BB9-2503-49944A4F774F}"/>
              </a:ext>
            </a:extLst>
          </p:cNvPr>
          <p:cNvSpPr txBox="1"/>
          <p:nvPr/>
        </p:nvSpPr>
        <p:spPr>
          <a:xfrm>
            <a:off x="1783555" y="1661254"/>
            <a:ext cx="7187570" cy="190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Introduction</a:t>
            </a: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추가적인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param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없이도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Receptive field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를  확장할 수 있는 </a:t>
            </a:r>
            <a:r>
              <a:rPr lang="en-US" altLang="ko-KR" sz="1100" dirty="0" err="1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Atrous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convolution(dilated convolution)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의 소개</a:t>
            </a:r>
            <a:endParaRPr lang="en-US" altLang="ko-KR" sz="1100" dirty="0">
              <a:solidFill>
                <a:srgbClr val="19264B"/>
              </a:solidFill>
              <a:latin typeface="+mn-ea"/>
              <a:ea typeface="+mn-ea"/>
              <a:sym typeface="NanumGothic ExtraBold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다양한 크기의 객체를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robust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하게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segment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하는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ASPP(</a:t>
            </a:r>
            <a:r>
              <a:rPr lang="en-US" altLang="ko-KR" sz="1100" dirty="0" err="1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atrous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 spatial pyramid pooling)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의 소개</a:t>
            </a:r>
            <a:endParaRPr lang="en-US" altLang="ko-KR" sz="1100" dirty="0">
              <a:solidFill>
                <a:srgbClr val="19264B"/>
              </a:solidFill>
              <a:latin typeface="+mn-ea"/>
              <a:ea typeface="+mn-ea"/>
              <a:sym typeface="NanumGothic ExtraBold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CRF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를 이용한 </a:t>
            </a:r>
            <a:r>
              <a:rPr lang="en-US" altLang="ko-KR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localization performance </a:t>
            </a:r>
            <a:r>
              <a:rPr lang="ko-KR" altLang="en-US" sz="1100" dirty="0">
                <a:solidFill>
                  <a:srgbClr val="19264B"/>
                </a:solidFill>
                <a:latin typeface="+mn-ea"/>
                <a:ea typeface="+mn-ea"/>
                <a:sym typeface="NanumGothic ExtraBold"/>
              </a:rPr>
              <a:t>향상</a:t>
            </a:r>
            <a:endParaRPr lang="en-US" altLang="ko-KR" sz="1100" dirty="0">
              <a:solidFill>
                <a:srgbClr val="19264B"/>
              </a:solidFill>
              <a:latin typeface="+mn-ea"/>
              <a:ea typeface="+mn-ea"/>
              <a:sym typeface="NanumGothic ExtraBold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endParaRPr lang="en" altLang="ko-KR" sz="1400" dirty="0">
              <a:latin typeface="+mn-ea"/>
              <a:ea typeface="+mn-ea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7398B8-82FF-F29D-835D-355215A45B12}"/>
              </a:ext>
            </a:extLst>
          </p:cNvPr>
          <p:cNvSpPr txBox="1"/>
          <p:nvPr/>
        </p:nvSpPr>
        <p:spPr>
          <a:xfrm>
            <a:off x="1353975" y="236532"/>
            <a:ext cx="6910077" cy="149704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DeepLab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" altLang="ko-Kore-KR" sz="1800" dirty="0">
                <a:effectLst/>
                <a:latin typeface="CMBX12"/>
              </a:rPr>
              <a:t>(</a:t>
            </a:r>
            <a:r>
              <a:rPr lang="en-US" altLang="ko-Kore-KR" sz="1800" dirty="0" err="1">
                <a:effectLst/>
                <a:latin typeface="CMBX12"/>
              </a:rPr>
              <a:t>DeepLab</a:t>
            </a:r>
            <a:r>
              <a:rPr lang="en-US" altLang="ko-Kore-KR" sz="1800" dirty="0">
                <a:effectLst/>
                <a:latin typeface="CMBX12"/>
              </a:rPr>
              <a:t>: Semantic Image Segmentation with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ore-KR" sz="1800" dirty="0">
                <a:effectLst/>
                <a:latin typeface="CMBX12"/>
              </a:rPr>
              <a:t>Deep Convolutional Nets, </a:t>
            </a:r>
            <a:r>
              <a:rPr lang="en-US" altLang="ko-Kore-KR" sz="1800" dirty="0" err="1">
                <a:effectLst/>
                <a:latin typeface="CMBX12"/>
              </a:rPr>
              <a:t>Atrous</a:t>
            </a:r>
            <a:r>
              <a:rPr lang="en-US" altLang="ko-Kore-KR" sz="1800" dirty="0">
                <a:effectLst/>
                <a:latin typeface="CMBX12"/>
              </a:rPr>
              <a:t> Convolution,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ore-KR" sz="1800" dirty="0">
                <a:effectLst/>
                <a:latin typeface="CMBX12"/>
              </a:rPr>
              <a:t>and Fully Connected CRFs</a:t>
            </a:r>
            <a:r>
              <a:rPr lang="en" altLang="ko-Kore-KR" sz="1800" dirty="0">
                <a:effectLst/>
                <a:latin typeface="CMBX12"/>
              </a:rPr>
              <a:t>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5030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0407-2104-6270-5E23-37DFEF18D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82C18BA-F9CC-D817-92E4-BD22277EDB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2255CCF-DB16-6804-70CB-B3B31C5844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3A2C54C-0B40-469C-8B51-8ECE814BE8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5E272949-B3D6-3BB9-2503-49944A4F774F}"/>
              </a:ext>
            </a:extLst>
          </p:cNvPr>
          <p:cNvSpPr txBox="1"/>
          <p:nvPr/>
        </p:nvSpPr>
        <p:spPr>
          <a:xfrm>
            <a:off x="1353963" y="1672613"/>
            <a:ext cx="7187570" cy="390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sz="1400" dirty="0" err="1">
                <a:latin typeface="+mn-ea"/>
                <a:ea typeface="+mn-ea"/>
              </a:rPr>
              <a:t>Atrous</a:t>
            </a:r>
            <a:r>
              <a:rPr lang="en-US" altLang="ko-KR" sz="1400" dirty="0">
                <a:latin typeface="+mn-ea"/>
                <a:ea typeface="+mn-ea"/>
              </a:rPr>
              <a:t>(D</a:t>
            </a:r>
            <a:r>
              <a:rPr lang="en" altLang="ko-KR" sz="1400" dirty="0">
                <a:latin typeface="+mn-ea"/>
                <a:ea typeface="+mn-ea"/>
              </a:rPr>
              <a:t>ilated) convolution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해당 </a:t>
            </a:r>
            <a:r>
              <a:rPr lang="en-US" altLang="ko-KR" sz="1400" dirty="0">
                <a:latin typeface="+mn-ea"/>
                <a:ea typeface="+mn-ea"/>
              </a:rPr>
              <a:t>Convolution</a:t>
            </a:r>
            <a:r>
              <a:rPr lang="ko-KR" altLang="en-US" sz="1400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Deep Convolutional Neural Net</a:t>
            </a:r>
            <a:r>
              <a:rPr lang="ko-KR" altLang="en-US" dirty="0">
                <a:latin typeface="+mn-ea"/>
                <a:ea typeface="+mn-ea"/>
              </a:rPr>
              <a:t>이하 </a:t>
            </a:r>
            <a:r>
              <a:rPr lang="en-US" altLang="ko-KR" dirty="0">
                <a:latin typeface="+mn-ea"/>
                <a:ea typeface="+mn-ea"/>
              </a:rPr>
              <a:t>DCNN</a:t>
            </a:r>
            <a:r>
              <a:rPr lang="ko-KR" altLang="en-US" dirty="0">
                <a:latin typeface="+mn-ea"/>
                <a:ea typeface="+mn-ea"/>
              </a:rPr>
              <a:t>의 깊은 층에 </a:t>
            </a:r>
            <a:r>
              <a:rPr lang="en-US" altLang="ko-KR" dirty="0">
                <a:latin typeface="+mn-ea"/>
                <a:ea typeface="+mn-ea"/>
              </a:rPr>
              <a:t>feature resolution</a:t>
            </a:r>
            <a:r>
              <a:rPr lang="ko-KR" altLang="en-US" dirty="0">
                <a:latin typeface="+mn-ea"/>
                <a:ea typeface="+mn-ea"/>
              </a:rPr>
              <a:t>이 작아지는 상황을 타개하기위해 제시되었다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해당 방법을 사용하면 추가적인 </a:t>
            </a:r>
            <a:r>
              <a:rPr lang="en-US" altLang="ko-KR" dirty="0">
                <a:latin typeface="+mn-ea"/>
                <a:ea typeface="+mn-ea"/>
              </a:rPr>
              <a:t>parameter</a:t>
            </a:r>
            <a:r>
              <a:rPr lang="ko-KR" altLang="en-US" dirty="0">
                <a:latin typeface="+mn-ea"/>
                <a:ea typeface="+mn-ea"/>
              </a:rPr>
              <a:t>의 사용 없이 </a:t>
            </a:r>
            <a:r>
              <a:rPr lang="en-US" altLang="ko-KR" dirty="0">
                <a:latin typeface="+mn-ea"/>
                <a:ea typeface="+mn-ea"/>
              </a:rPr>
              <a:t>receptive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field</a:t>
            </a:r>
            <a:r>
              <a:rPr lang="ko-KR" altLang="en-US" dirty="0">
                <a:latin typeface="+mn-ea"/>
                <a:ea typeface="+mn-ea"/>
              </a:rPr>
              <a:t>를 늘릴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" altLang="ko-KR" sz="1400" dirty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endParaRPr lang="en" altLang="ko-KR" sz="14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endParaRPr lang="en" altLang="ko-KR" sz="1400" dirty="0">
              <a:latin typeface="+mn-ea"/>
              <a:ea typeface="+mn-ea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7398B8-82FF-F29D-835D-355215A45B12}"/>
              </a:ext>
            </a:extLst>
          </p:cNvPr>
          <p:cNvSpPr txBox="1"/>
          <p:nvPr/>
        </p:nvSpPr>
        <p:spPr>
          <a:xfrm>
            <a:off x="1353975" y="236532"/>
            <a:ext cx="6910077" cy="149704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DeepLab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" altLang="ko-Kore-KR" sz="1800" dirty="0">
                <a:effectLst/>
                <a:latin typeface="CMBX12"/>
              </a:rPr>
              <a:t>(</a:t>
            </a:r>
            <a:r>
              <a:rPr lang="en-US" altLang="ko-Kore-KR" sz="1800" dirty="0" err="1">
                <a:effectLst/>
                <a:latin typeface="CMBX12"/>
              </a:rPr>
              <a:t>DeepLab</a:t>
            </a:r>
            <a:r>
              <a:rPr lang="en-US" altLang="ko-Kore-KR" sz="1800" dirty="0">
                <a:effectLst/>
                <a:latin typeface="CMBX12"/>
              </a:rPr>
              <a:t>: Semantic Image Segmentation with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ore-KR" sz="1800" dirty="0">
                <a:effectLst/>
                <a:latin typeface="CMBX12"/>
              </a:rPr>
              <a:t>Deep Convolutional Nets, </a:t>
            </a:r>
            <a:r>
              <a:rPr lang="en-US" altLang="ko-Kore-KR" sz="1800" dirty="0" err="1">
                <a:effectLst/>
                <a:latin typeface="CMBX12"/>
              </a:rPr>
              <a:t>Atrous</a:t>
            </a:r>
            <a:r>
              <a:rPr lang="en-US" altLang="ko-Kore-KR" sz="1800" dirty="0">
                <a:effectLst/>
                <a:latin typeface="CMBX12"/>
              </a:rPr>
              <a:t> Convolution,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ore-KR" sz="1800" dirty="0">
                <a:effectLst/>
                <a:latin typeface="CMBX12"/>
              </a:rPr>
              <a:t>and Fully Connected CRFs</a:t>
            </a:r>
            <a:r>
              <a:rPr lang="en" altLang="ko-Kore-KR" sz="1800" dirty="0">
                <a:effectLst/>
                <a:latin typeface="CMBX12"/>
              </a:rPr>
              <a:t>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딥러닝에서 사용되는 여러 유형의 Convolution 소개 · 어쩐지 오늘은">
            <a:extLst>
              <a:ext uri="{FF2B5EF4-FFF2-40B4-BE49-F238E27FC236}">
                <a16:creationId xmlns:a16="http://schemas.microsoft.com/office/drawing/2014/main" id="{E998B4EB-69FD-2EF0-A41B-04B6A6CA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3" y="3132132"/>
            <a:ext cx="2085277" cy="201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2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0407-2104-6270-5E23-37DFEF18D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82C18BA-F9CC-D817-92E4-BD22277EDB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2255CCF-DB16-6804-70CB-B3B31C5844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3A2C54C-0B40-469C-8B51-8ECE814BE8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5E272949-B3D6-3BB9-2503-49944A4F774F}"/>
              </a:ext>
            </a:extLst>
          </p:cNvPr>
          <p:cNvSpPr txBox="1"/>
          <p:nvPr/>
        </p:nvSpPr>
        <p:spPr>
          <a:xfrm>
            <a:off x="1353963" y="1672613"/>
            <a:ext cx="7187570" cy="605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sz="1400" dirty="0" err="1">
                <a:latin typeface="+mn-ea"/>
                <a:ea typeface="+mn-ea"/>
              </a:rPr>
              <a:t>Atrous</a:t>
            </a:r>
            <a:r>
              <a:rPr lang="en-US" altLang="ko-KR" sz="1400" dirty="0">
                <a:latin typeface="+mn-ea"/>
                <a:ea typeface="+mn-ea"/>
              </a:rPr>
              <a:t> Spatial Pyramid Pooling (ASPP).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해당 방법은 여러 크기를 지닌 객체를 </a:t>
            </a:r>
            <a:r>
              <a:rPr lang="en-US" altLang="ko-KR" dirty="0">
                <a:latin typeface="+mn-ea"/>
                <a:ea typeface="+mn-ea"/>
              </a:rPr>
              <a:t>robust</a:t>
            </a:r>
            <a:r>
              <a:rPr lang="ko-KR" altLang="en-US" dirty="0">
                <a:latin typeface="+mn-ea"/>
                <a:ea typeface="+mn-ea"/>
              </a:rPr>
              <a:t>하게 </a:t>
            </a:r>
            <a:r>
              <a:rPr lang="en-US" altLang="ko-KR" dirty="0">
                <a:latin typeface="+mn-ea"/>
                <a:ea typeface="+mn-ea"/>
              </a:rPr>
              <a:t>segment</a:t>
            </a:r>
            <a:r>
              <a:rPr lang="ko-KR" altLang="en-US" dirty="0">
                <a:latin typeface="+mn-ea"/>
                <a:ea typeface="+mn-ea"/>
              </a:rPr>
              <a:t>하기 위해 제시되었다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이전 페이지에서 제시된 </a:t>
            </a:r>
            <a:r>
              <a:rPr lang="en-US" altLang="ko-KR" dirty="0" err="1">
                <a:latin typeface="+mn-ea"/>
                <a:ea typeface="+mn-ea"/>
              </a:rPr>
              <a:t>Atrous</a:t>
            </a:r>
            <a:r>
              <a:rPr lang="en-US" altLang="ko-KR" dirty="0">
                <a:latin typeface="+mn-ea"/>
                <a:ea typeface="+mn-ea"/>
              </a:rPr>
              <a:t> Convolution</a:t>
            </a:r>
            <a:r>
              <a:rPr lang="ko-KR" altLang="en-US" dirty="0">
                <a:latin typeface="+mn-ea"/>
                <a:ea typeface="+mn-ea"/>
              </a:rPr>
              <a:t>을 통해</a:t>
            </a:r>
            <a:r>
              <a:rPr lang="en-US" altLang="ko-KR" dirty="0">
                <a:latin typeface="+mn-ea"/>
                <a:ea typeface="+mn-ea"/>
              </a:rPr>
              <a:t>,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동일한 크기의 </a:t>
            </a:r>
            <a:r>
              <a:rPr lang="en-US" altLang="ko-KR" dirty="0">
                <a:latin typeface="+mn-ea"/>
                <a:ea typeface="+mn-ea"/>
              </a:rPr>
              <a:t>sample</a:t>
            </a:r>
            <a:r>
              <a:rPr lang="ko-KR" altLang="en-US" dirty="0">
                <a:latin typeface="+mn-ea"/>
                <a:ea typeface="+mn-ea"/>
              </a:rPr>
              <a:t>을 여러 </a:t>
            </a:r>
            <a:r>
              <a:rPr lang="en-US" altLang="ko-KR" dirty="0">
                <a:latin typeface="+mn-ea"/>
                <a:ea typeface="+mn-ea"/>
              </a:rPr>
              <a:t>rate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convolution </a:t>
            </a:r>
            <a:r>
              <a:rPr lang="ko-KR" altLang="en-US" dirty="0">
                <a:latin typeface="+mn-ea"/>
                <a:ea typeface="+mn-ea"/>
              </a:rPr>
              <a:t>연산을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수행한다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 후 병렬적으로 연산한 필터들에 대해 </a:t>
            </a:r>
            <a:r>
              <a:rPr lang="en-US" altLang="ko-KR" dirty="0">
                <a:latin typeface="+mn-ea"/>
                <a:ea typeface="+mn-ea"/>
              </a:rPr>
              <a:t>global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Average pooling</a:t>
            </a:r>
            <a:r>
              <a:rPr lang="ko-KR" altLang="en-US" dirty="0">
                <a:latin typeface="+mn-ea"/>
                <a:ea typeface="+mn-ea"/>
              </a:rPr>
              <a:t>을 진행한다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위와 같은 방법을 통해 여러 크기의 </a:t>
            </a:r>
            <a:r>
              <a:rPr lang="en-US" altLang="ko-KR" dirty="0">
                <a:latin typeface="+mn-ea"/>
                <a:ea typeface="+mn-ea"/>
              </a:rPr>
              <a:t>sample</a:t>
            </a:r>
            <a:r>
              <a:rPr lang="ko-KR" altLang="en-US" dirty="0">
                <a:latin typeface="+mn-ea"/>
                <a:ea typeface="+mn-ea"/>
              </a:rPr>
              <a:t>에 대한 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Segment</a:t>
            </a:r>
            <a:r>
              <a:rPr lang="ko-KR" altLang="en-US" dirty="0">
                <a:latin typeface="+mn-ea"/>
                <a:ea typeface="+mn-ea"/>
              </a:rPr>
              <a:t>를 진행할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>
              <a:lnSpc>
                <a:spcPct val="200000"/>
              </a:lnSpc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" altLang="ko-KR" sz="1400" dirty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endParaRPr lang="en" altLang="ko-KR" sz="14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endParaRPr lang="en" altLang="ko-KR" sz="1400" dirty="0">
              <a:latin typeface="+mn-ea"/>
              <a:ea typeface="+mn-ea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7398B8-82FF-F29D-835D-355215A45B12}"/>
              </a:ext>
            </a:extLst>
          </p:cNvPr>
          <p:cNvSpPr txBox="1"/>
          <p:nvPr/>
        </p:nvSpPr>
        <p:spPr>
          <a:xfrm>
            <a:off x="1353975" y="236532"/>
            <a:ext cx="6910077" cy="149704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DeepLab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" altLang="ko-Kore-KR" sz="1800" dirty="0">
                <a:effectLst/>
                <a:latin typeface="CMBX12"/>
              </a:rPr>
              <a:t>(</a:t>
            </a:r>
            <a:r>
              <a:rPr lang="en-US" altLang="ko-Kore-KR" sz="1800" dirty="0" err="1">
                <a:effectLst/>
                <a:latin typeface="CMBX12"/>
              </a:rPr>
              <a:t>DeepLab</a:t>
            </a:r>
            <a:r>
              <a:rPr lang="en-US" altLang="ko-Kore-KR" sz="1800" dirty="0">
                <a:effectLst/>
                <a:latin typeface="CMBX12"/>
              </a:rPr>
              <a:t>: Semantic Image Segmentation with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ore-KR" sz="1800" dirty="0">
                <a:effectLst/>
                <a:latin typeface="CMBX12"/>
              </a:rPr>
              <a:t>Deep Convolutional Nets, </a:t>
            </a:r>
            <a:r>
              <a:rPr lang="en-US" altLang="ko-Kore-KR" sz="1800" dirty="0" err="1">
                <a:effectLst/>
                <a:latin typeface="CMBX12"/>
              </a:rPr>
              <a:t>Atrous</a:t>
            </a:r>
            <a:r>
              <a:rPr lang="en-US" altLang="ko-Kore-KR" sz="1800" dirty="0">
                <a:effectLst/>
                <a:latin typeface="CMBX12"/>
              </a:rPr>
              <a:t> Convolution,</a:t>
            </a:r>
          </a:p>
          <a:p>
            <a:pPr>
              <a:lnSpc>
                <a:spcPct val="115000"/>
              </a:lnSpc>
              <a:defRPr/>
            </a:pPr>
            <a:r>
              <a:rPr lang="en-US" altLang="ko-Kore-KR" sz="1800" dirty="0">
                <a:effectLst/>
                <a:latin typeface="CMBX12"/>
              </a:rPr>
              <a:t>and Fully Connected CRFs</a:t>
            </a:r>
            <a:r>
              <a:rPr lang="en" altLang="ko-Kore-KR" sz="1800" dirty="0">
                <a:effectLst/>
                <a:latin typeface="CMBX12"/>
              </a:rPr>
              <a:t>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ASPP Explained | Papers With Code">
            <a:extLst>
              <a:ext uri="{FF2B5EF4-FFF2-40B4-BE49-F238E27FC236}">
                <a16:creationId xmlns:a16="http://schemas.microsoft.com/office/drawing/2014/main" id="{047613DD-3763-A0F5-CC6B-3DFC239C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36" y="2960914"/>
            <a:ext cx="3046863" cy="21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82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0407-2104-6270-5E23-37DFEF18D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82C18BA-F9CC-D817-92E4-BD22277EDB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2255CCF-DB16-6804-70CB-B3B31C5844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3A2C54C-0B40-469C-8B51-8ECE814BE8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5E272949-B3D6-3BB9-2503-49944A4F774F}"/>
              </a:ext>
            </a:extLst>
          </p:cNvPr>
          <p:cNvSpPr txBox="1"/>
          <p:nvPr/>
        </p:nvSpPr>
        <p:spPr>
          <a:xfrm>
            <a:off x="1783555" y="914067"/>
            <a:ext cx="7187570" cy="1885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Introduction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" altLang="ko-KR" sz="1400" dirty="0">
              <a:latin typeface="+mn-ea"/>
              <a:ea typeface="+mn-ea"/>
            </a:endParaRPr>
          </a:p>
          <a:p>
            <a:r>
              <a:rPr lang="en" altLang="ko-Kore-KR" dirty="0">
                <a:solidFill>
                  <a:schemeClr val="tx1"/>
                </a:solidFill>
                <a:effectLst/>
                <a:latin typeface="+mn-ea"/>
                <a:ea typeface="+mn-ea"/>
              </a:rPr>
              <a:t>Localization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  <a:ea typeface="+mn-ea"/>
              </a:rPr>
              <a:t>이 포함된 </a:t>
            </a:r>
            <a:r>
              <a:rPr lang="en" altLang="ko-Kore-KR" dirty="0">
                <a:solidFill>
                  <a:schemeClr val="tx1"/>
                </a:solidFill>
                <a:effectLst/>
                <a:latin typeface="+mn-ea"/>
                <a:ea typeface="+mn-ea"/>
              </a:rPr>
              <a:t>Classification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  <a:ea typeface="+mn-ea"/>
              </a:rPr>
              <a:t>이 필요</a:t>
            </a:r>
            <a:endParaRPr lang="en-US" altLang="ko-KR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effectLst/>
                <a:latin typeface="+mn-ea"/>
                <a:ea typeface="+mn-ea"/>
              </a:rPr>
              <a:t>Patch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  <a:ea typeface="+mn-ea"/>
              </a:rPr>
              <a:t>의 단점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patch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크기에 따른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localization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accuracy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use of context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trade-off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1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7398B8-82FF-F29D-835D-355215A45B12}"/>
              </a:ext>
            </a:extLst>
          </p:cNvPr>
          <p:cNvSpPr txBox="1"/>
          <p:nvPr/>
        </p:nvSpPr>
        <p:spPr>
          <a:xfrm>
            <a:off x="1353975" y="236532"/>
            <a:ext cx="6910077" cy="86558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U-net </a:t>
            </a:r>
            <a:r>
              <a:rPr lang="en" altLang="ko-Kore-KR" sz="1800" dirty="0">
                <a:effectLst/>
                <a:latin typeface="CMBX12"/>
              </a:rPr>
              <a:t>(Convolutional Networks for Biomedical Image Segmentation)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B7DE-003F-9C35-67CB-0DB13E2E858E}"/>
              </a:ext>
            </a:extLst>
          </p:cNvPr>
          <p:cNvSpPr txBox="1"/>
          <p:nvPr/>
        </p:nvSpPr>
        <p:spPr>
          <a:xfrm>
            <a:off x="1783555" y="2932044"/>
            <a:ext cx="448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=&gt; U-net : fully connected network </a:t>
            </a:r>
            <a:r>
              <a:rPr kumimoji="1" lang="ko-KR" altLang="en-US" dirty="0"/>
              <a:t>구조로 단점을 개선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3A9F45-4605-7A62-B2A2-86835D6A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14" y="2838700"/>
            <a:ext cx="3010586" cy="20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B4E53-3428-F234-F4F0-DAF63C88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FF7A09C-E2BD-CBD9-AD12-FCB0F650DB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066F564-DB2C-6DB3-F78B-6F79407C4F9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E090D36-42A3-7070-2DEB-B8601DC8DA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0ECE3D93-F906-F160-921D-20E1BACA838F}"/>
              </a:ext>
            </a:extLst>
          </p:cNvPr>
          <p:cNvSpPr txBox="1"/>
          <p:nvPr/>
        </p:nvSpPr>
        <p:spPr>
          <a:xfrm>
            <a:off x="1783555" y="914067"/>
            <a:ext cx="7187570" cy="88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Network Architecture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" altLang="ko-KR" sz="1400" dirty="0">
              <a:latin typeface="+mn-ea"/>
              <a:ea typeface="+mn-ea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EFB7039C-0182-0EAE-DAAB-D35BABC607D8}"/>
              </a:ext>
            </a:extLst>
          </p:cNvPr>
          <p:cNvSpPr txBox="1"/>
          <p:nvPr/>
        </p:nvSpPr>
        <p:spPr>
          <a:xfrm>
            <a:off x="1353975" y="236532"/>
            <a:ext cx="6910077" cy="86558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U-net </a:t>
            </a:r>
            <a:r>
              <a:rPr lang="en" altLang="ko-Kore-KR" sz="1800" dirty="0">
                <a:effectLst/>
                <a:latin typeface="CMBX12"/>
              </a:rPr>
              <a:t>(Convolutional Networks for Biomedical Image Segmentation)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5295E-3897-8899-7E9D-6483C00D889A}"/>
              </a:ext>
            </a:extLst>
          </p:cNvPr>
          <p:cNvSpPr txBox="1"/>
          <p:nvPr/>
        </p:nvSpPr>
        <p:spPr>
          <a:xfrm>
            <a:off x="5555974" y="1906571"/>
            <a:ext cx="32277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수축 경로 </a:t>
            </a:r>
            <a:r>
              <a:rPr lang="en-US" altLang="ko-KR" b="1" dirty="0"/>
              <a:t>(</a:t>
            </a:r>
            <a:r>
              <a:rPr lang="en" altLang="ko-Kore-KR" b="1" dirty="0"/>
              <a:t>Contracting Path)</a:t>
            </a:r>
            <a:r>
              <a:rPr lang="en" altLang="ko-Kore-KR" dirty="0"/>
              <a:t>:</a:t>
            </a:r>
            <a:br>
              <a:rPr lang="en" altLang="ko-Kore-KR" dirty="0"/>
            </a:br>
            <a:r>
              <a:rPr lang="ko-KR" altLang="en-US" dirty="0"/>
              <a:t>왼쪽 경로는 </a:t>
            </a:r>
            <a:r>
              <a:rPr lang="en" altLang="ko-Kore-KR" b="0" i="0" u="none" strike="noStrike" dirty="0">
                <a:solidFill>
                  <a:srgbClr val="212529"/>
                </a:solidFill>
                <a:effectLst/>
                <a:latin typeface="+mn-ea"/>
                <a:ea typeface="+mn-ea"/>
              </a:rPr>
              <a:t>3x3 convolution</a:t>
            </a:r>
            <a:r>
              <a:rPr lang="ko-KR" altLang="en-US" dirty="0"/>
              <a:t>과 </a:t>
            </a:r>
            <a:r>
              <a:rPr lang="en-US" altLang="ko-KR" dirty="0"/>
              <a:t>2x2 </a:t>
            </a:r>
            <a:r>
              <a:rPr lang="en" altLang="ko-Kore-KR" dirty="0"/>
              <a:t>max-pooling)</a:t>
            </a:r>
            <a:r>
              <a:rPr lang="ko-KR" altLang="en-US" dirty="0"/>
              <a:t>을 사용하여 이미지의 맥락 정보를 포착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확장 경로 </a:t>
            </a:r>
            <a:r>
              <a:rPr lang="en-US" altLang="ko-KR" b="1" dirty="0"/>
              <a:t>(</a:t>
            </a:r>
            <a:r>
              <a:rPr lang="en" altLang="ko-Kore-KR" b="1" dirty="0"/>
              <a:t>Expansive Path)</a:t>
            </a:r>
            <a:r>
              <a:rPr lang="en" altLang="ko-Kore-KR" dirty="0"/>
              <a:t>:</a:t>
            </a:r>
            <a:br>
              <a:rPr lang="en" altLang="ko-Kore-KR" dirty="0"/>
            </a:br>
            <a:r>
              <a:rPr lang="ko-KR" altLang="en-US" dirty="0"/>
              <a:t>오른쪽 경로는 </a:t>
            </a:r>
            <a:r>
              <a:rPr lang="en-US" altLang="ko-KR" dirty="0" err="1"/>
              <a:t>upsampling</a:t>
            </a:r>
            <a:r>
              <a:rPr lang="ko-KR" altLang="en-US" dirty="0"/>
              <a:t>을 통해  위치 정보를 복원하고</a:t>
            </a:r>
            <a:r>
              <a:rPr lang="en-US" altLang="ko-KR" dirty="0"/>
              <a:t>, </a:t>
            </a:r>
            <a:r>
              <a:rPr lang="ko-KR" altLang="en-US" dirty="0"/>
              <a:t>수축 경로에서 추출한 </a:t>
            </a:r>
            <a:r>
              <a:rPr lang="en-US" altLang="ko-KR" dirty="0"/>
              <a:t>feature map</a:t>
            </a:r>
            <a:r>
              <a:rPr lang="ko-KR" altLang="en-US" dirty="0"/>
              <a:t>을</a:t>
            </a:r>
            <a:r>
              <a:rPr lang="en-US" altLang="ko-KR" dirty="0"/>
              <a:t> crop</a:t>
            </a:r>
            <a:r>
              <a:rPr lang="ko-KR" altLang="en-US" dirty="0"/>
              <a:t>하여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FB1105-529D-A5D7-F62E-330CE7877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68" y="1408401"/>
            <a:ext cx="3945306" cy="32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9F18-5057-9C61-C771-DC804119C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756787F-C579-9E15-5E14-64E959FAF28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215B327-E059-5F0F-3031-2A2F0815BBE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D0BD72A-544C-7760-1F87-2E3F519762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A07E07F9-7351-2D1C-88F6-B32A0CC223F1}"/>
              </a:ext>
            </a:extLst>
          </p:cNvPr>
          <p:cNvSpPr txBox="1"/>
          <p:nvPr/>
        </p:nvSpPr>
        <p:spPr>
          <a:xfrm>
            <a:off x="1783555" y="914067"/>
            <a:ext cx="7187570" cy="88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Training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" altLang="ko-KR" sz="1400" dirty="0">
              <a:latin typeface="+mn-ea"/>
              <a:ea typeface="+mn-ea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80E704A-AAB3-E19B-AB1B-E7E71CD60DBB}"/>
              </a:ext>
            </a:extLst>
          </p:cNvPr>
          <p:cNvSpPr txBox="1"/>
          <p:nvPr/>
        </p:nvSpPr>
        <p:spPr>
          <a:xfrm>
            <a:off x="1353975" y="236532"/>
            <a:ext cx="6910077" cy="86558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U-net </a:t>
            </a:r>
            <a:r>
              <a:rPr lang="en" altLang="ko-Kore-KR" sz="1800" dirty="0">
                <a:effectLst/>
                <a:latin typeface="CMBX12"/>
              </a:rPr>
              <a:t>(Convolutional Networks for Biomedical Image Segmentation)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B7E2B-4A13-C65B-8763-93F2B64D3E95}"/>
              </a:ext>
            </a:extLst>
          </p:cNvPr>
          <p:cNvSpPr txBox="1"/>
          <p:nvPr/>
        </p:nvSpPr>
        <p:spPr>
          <a:xfrm>
            <a:off x="1783543" y="2998658"/>
            <a:ext cx="5764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Loss function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a_k(x) : 픽셀 x가 class k일 값</a:t>
            </a:r>
            <a:endParaRPr kumimoji="0" lang="en-US" altLang="ko-Kore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p_k(x) : 픽셀 x가 class k일 확률(0~1)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l(x) :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픽셀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x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의 실제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label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w0 :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논문의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Weight hyper-parameter</a:t>
            </a:r>
            <a:endParaRPr lang="ko-KR" altLang="en-US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σ :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논문의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Weight hyper-parameter	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d1(x) :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픽셀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x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의 위치로부터 가장 가까운 경계와 거리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d2(x) : 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픽셀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x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의 위치로부터 두 번째로 가까운 경계와 거리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969CB9-210E-DFC8-586D-F1FE5D5C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32" y="1558988"/>
            <a:ext cx="5143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42F5-21E6-A9F4-2DA7-F2F8543E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F24263B-0515-BCDB-8C3C-2090B595572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72B19DD-0D99-4217-EB5A-70E777C8C14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3D25C45-4BF8-7100-ECA5-875A577B01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87495978-1407-0BD9-F262-7D5BA0A6801B}"/>
              </a:ext>
            </a:extLst>
          </p:cNvPr>
          <p:cNvSpPr txBox="1"/>
          <p:nvPr/>
        </p:nvSpPr>
        <p:spPr>
          <a:xfrm>
            <a:off x="1783555" y="914067"/>
            <a:ext cx="7187570" cy="88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Data augmentation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" altLang="ko-KR" sz="1400" dirty="0">
              <a:latin typeface="+mn-ea"/>
              <a:ea typeface="+mn-ea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8C7E8FA-2861-8CE7-382F-BFB61B105B5B}"/>
              </a:ext>
            </a:extLst>
          </p:cNvPr>
          <p:cNvSpPr txBox="1"/>
          <p:nvPr/>
        </p:nvSpPr>
        <p:spPr>
          <a:xfrm>
            <a:off x="1353975" y="236532"/>
            <a:ext cx="6910077" cy="86558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U-net </a:t>
            </a:r>
            <a:r>
              <a:rPr lang="en" altLang="ko-Kore-KR" sz="1800" dirty="0">
                <a:effectLst/>
                <a:latin typeface="CMBX12"/>
              </a:rPr>
              <a:t>(Convolutional Networks for Biomedical Image Segmentation) </a:t>
            </a:r>
            <a:endParaRPr lang="en" altLang="ko-Kore-KR"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92BCC-DDC8-71E2-3359-8DFCB916039E}"/>
              </a:ext>
            </a:extLst>
          </p:cNvPr>
          <p:cNvSpPr txBox="1"/>
          <p:nvPr/>
        </p:nvSpPr>
        <p:spPr>
          <a:xfrm>
            <a:off x="1783555" y="3185146"/>
            <a:ext cx="6480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random-elastic deformation(</a:t>
            </a:r>
            <a:r>
              <a:rPr lang="ko-KR" altLang="en-US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탄성 변형</a:t>
            </a:r>
            <a:r>
              <a:rPr lang="en-US" altLang="ko-KR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endParaRPr lang="en-US" altLang="ko-KR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작은 데이터 셋을 가지고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segmentation network</a:t>
            </a:r>
            <a:r>
              <a:rPr lang="ko-KR" altLang="en-US" b="0" i="0" u="none" strike="noStrike" dirty="0" err="1">
                <a:solidFill>
                  <a:schemeClr val="tx1"/>
                </a:solidFill>
                <a:effectLst/>
                <a:latin typeface="-apple-system"/>
              </a:rPr>
              <a:t>를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 학습시킬 때 </a:t>
            </a:r>
            <a:r>
              <a:rPr lang="en" altLang="ko-Kore-KR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key concept</a:t>
            </a:r>
            <a:r>
              <a:rPr lang="ko-KR" altLang="en-US" b="0" i="0" u="none" strike="noStrike" dirty="0" err="1">
                <a:solidFill>
                  <a:schemeClr val="tx1"/>
                </a:solidFill>
                <a:effectLst/>
                <a:latin typeface="-apple-system"/>
              </a:rPr>
              <a:t>으로</a:t>
            </a:r>
            <a:r>
              <a:rPr lang="ko-KR" alt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 여</a:t>
            </a:r>
            <a:r>
              <a:rPr lang="ko-KR" altLang="en-US" dirty="0">
                <a:solidFill>
                  <a:schemeClr val="tx1"/>
                </a:solidFill>
                <a:latin typeface="-apple-system"/>
              </a:rPr>
              <a:t>김</a:t>
            </a:r>
            <a:endParaRPr lang="ko-KR" altLang="en-US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306CB-049F-3C8C-0440-39F0B79DB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1468063"/>
            <a:ext cx="5448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GAN(Generative Adversarial Nets)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2" name="가로 글상자 91"/>
          <p:cNvSpPr txBox="1"/>
          <p:nvPr/>
        </p:nvSpPr>
        <p:spPr>
          <a:xfrm>
            <a:off x="1783555" y="1055550"/>
            <a:ext cx="6997925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이미지 생성 모델의 시초</a:t>
            </a:r>
            <a:endParaRPr lang="en" altLang="ko-KR" sz="1400" dirty="0">
              <a:latin typeface="+mn-ea"/>
              <a:ea typeface="+mn-ea"/>
            </a:endParaRP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" altLang="ko-KR" sz="1400" dirty="0">
                <a:latin typeface="+mn-ea"/>
                <a:ea typeface="+mn-ea"/>
              </a:rPr>
              <a:t>discriminative </a:t>
            </a:r>
            <a:r>
              <a:rPr lang="ko-KR" altLang="en-US" sz="1400" dirty="0">
                <a:latin typeface="+mn-ea"/>
                <a:ea typeface="+mn-ea"/>
              </a:rPr>
              <a:t>모델과 </a:t>
            </a:r>
            <a:r>
              <a:rPr lang="en" altLang="ko-KR" sz="1400" dirty="0">
                <a:latin typeface="+mn-ea"/>
                <a:ea typeface="+mn-ea"/>
              </a:rPr>
              <a:t>generative </a:t>
            </a:r>
            <a:r>
              <a:rPr lang="ko-KR" altLang="en-US" sz="1400" dirty="0">
                <a:latin typeface="+mn-ea"/>
                <a:ea typeface="+mn-ea"/>
              </a:rPr>
              <a:t>모델 사이의 경쟁으로 모델 학습</a:t>
            </a:r>
            <a:endParaRPr lang="en-US" altLang="ko-KR" sz="1400" dirty="0">
              <a:latin typeface="+mn-ea"/>
              <a:ea typeface="+mn-ea"/>
            </a:endParaRP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100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8" name="그림 7" descr="스크린샷, 사각형이(가) 표시된 사진&#10;&#10;자동 생성된 설명">
            <a:extLst>
              <a:ext uri="{FF2B5EF4-FFF2-40B4-BE49-F238E27FC236}">
                <a16:creationId xmlns:a16="http://schemas.microsoft.com/office/drawing/2014/main" id="{A30928C6-BFE4-29AE-46AF-80E9232B3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1" y="2142962"/>
            <a:ext cx="3839199" cy="2764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8787-09E4-B0F7-F2C0-3D26E940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B4749AD-6DD7-25AC-3D8A-E9575807E44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E1B6425-A709-7B69-DBCE-D351356BA79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070ACED-5283-93D4-CC08-4ECA48E19F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가로 글상자 91">
            <a:extLst>
              <a:ext uri="{FF2B5EF4-FFF2-40B4-BE49-F238E27FC236}">
                <a16:creationId xmlns:a16="http://schemas.microsoft.com/office/drawing/2014/main" id="{62C8DAB2-8529-193A-A420-EF6EC74CA657}"/>
              </a:ext>
            </a:extLst>
          </p:cNvPr>
          <p:cNvSpPr txBox="1"/>
          <p:nvPr/>
        </p:nvSpPr>
        <p:spPr>
          <a:xfrm>
            <a:off x="1783555" y="1055550"/>
            <a:ext cx="7259777" cy="217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Generative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model: multilayer perceptron</a:t>
            </a:r>
            <a:r>
              <a:rPr lang="ko-KR" altLang="en-US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에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랜덤 노이즈를 넣어 샘플 생성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Discriminative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model: multilayer perceptron</a:t>
            </a:r>
            <a:r>
              <a:rPr lang="ko-KR" altLang="en-US" dirty="0" err="1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에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 데이터를 넣어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real/fake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여부 구분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  <a:defRPr/>
            </a:pPr>
            <a:r>
              <a:rPr lang="en" altLang="ko-KR" sz="1200" dirty="0">
                <a:latin typeface="+mn-ea"/>
                <a:ea typeface="+mn-ea"/>
              </a:rPr>
              <a:t>⇒ </a:t>
            </a:r>
            <a:r>
              <a:rPr lang="en-US" altLang="ko-KR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minmax game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최종적으로는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discriminative model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이 진위여부를 구별하지 못하게 됨</a:t>
            </a: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-US" altLang="ko-KR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048F4A40-57C5-F1FF-AEDF-9082D7F1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25" r="2625"/>
          <a:stretch/>
        </p:blipFill>
        <p:spPr>
          <a:xfrm>
            <a:off x="5931016" y="2655124"/>
            <a:ext cx="3112316" cy="2366489"/>
          </a:xfrm>
          <a:prstGeom prst="rect">
            <a:avLst/>
          </a:prstGeom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B137991E-DC93-FC74-515C-441C4E0FCA43}"/>
              </a:ext>
            </a:extLst>
          </p:cNvPr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GAN(Generative Adversarial Nets)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9034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1CF9-9A03-9BC7-082C-C3B318E6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6301E5D9-C974-DCD5-E8A2-6D050BE6905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345328A-88F7-5FEE-89B4-E5558678FD6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DD981E5-3A15-14FD-3336-8AD986CB33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가로 글상자 91">
                <a:extLst>
                  <a:ext uri="{FF2B5EF4-FFF2-40B4-BE49-F238E27FC236}">
                    <a16:creationId xmlns:a16="http://schemas.microsoft.com/office/drawing/2014/main" id="{AAD2EED8-B4F7-4A17-83CF-8D98BC33890E}"/>
                  </a:ext>
                </a:extLst>
              </p:cNvPr>
              <p:cNvSpPr txBox="1"/>
              <p:nvPr/>
            </p:nvSpPr>
            <p:spPr>
              <a:xfrm>
                <a:off x="1666109" y="1055550"/>
                <a:ext cx="6997925" cy="315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7080" indent="-157080">
                  <a:lnSpc>
                    <a:spcPct val="150000"/>
                  </a:lnSpc>
                  <a:buFont typeface="Arial"/>
                  <a:buChar char="•"/>
                  <a:defRPr/>
                </a:pPr>
                <a:r>
                  <a:rPr lang="en-US" altLang="ko-KR" sz="1600" b="1" dirty="0">
                    <a:latin typeface="+mn-ea"/>
                    <a:ea typeface="+mn-ea"/>
                  </a:rPr>
                  <a:t>Loss function</a:t>
                </a:r>
              </a:p>
              <a:p>
                <a:pPr marL="157080" indent="-157080">
                  <a:lnSpc>
                    <a:spcPct val="150000"/>
                  </a:lnSpc>
                  <a:buFont typeface="Arial"/>
                  <a:buChar char="•"/>
                  <a:defRPr/>
                </a:pPr>
                <a:endParaRPr lang="en-US" altLang="ko-KR" dirty="0">
                  <a:solidFill>
                    <a:srgbClr val="19264B"/>
                  </a:solidFill>
                  <a:latin typeface="+mn-ea"/>
                  <a:ea typeface="+mn-ea"/>
                  <a:cs typeface="NanumGothic ExtraBold"/>
                  <a:sym typeface="NanumGothic ExtraBold"/>
                </a:endParaRPr>
              </a:p>
              <a:p>
                <a:pPr marL="157080" indent="-157080">
                  <a:lnSpc>
                    <a:spcPct val="150000"/>
                  </a:lnSpc>
                  <a:buFont typeface="Arial"/>
                  <a:buChar char="•"/>
                  <a:defRPr/>
                </a:pPr>
                <a:endParaRPr lang="en-US" altLang="ko-KR" dirty="0">
                  <a:solidFill>
                    <a:srgbClr val="19264B"/>
                  </a:solidFill>
                  <a:latin typeface="+mn-ea"/>
                  <a:ea typeface="+mn-ea"/>
                  <a:cs typeface="NanumGothic ExtraBold"/>
                  <a:sym typeface="NanumGothic ExtraBold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+mn-ea"/>
                    <a:ea typeface="+mn-ea"/>
                    <a:cs typeface="NanumGothic ExtraBold"/>
                    <a:sym typeface="NanumGothic ExtraBold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" altLang="ko-KR" i="1" dirty="0" err="1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" altLang="ko-KR" i="1" dirty="0" err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r>
                  <a:rPr lang="en" altLang="ko-KR" dirty="0">
                    <a:latin typeface="+mn-ea"/>
                    <a:ea typeface="+mn-ea"/>
                  </a:rPr>
                  <a:t>: input noise variable</a:t>
                </a:r>
              </a:p>
              <a:p>
                <a:pPr>
                  <a:lnSpc>
                    <a:spcPct val="150000"/>
                  </a:lnSpc>
                </a:pPr>
                <a:endParaRPr lang="en" altLang="ko-KR" dirty="0">
                  <a:latin typeface="+mn-ea"/>
                  <a:ea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      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" altLang="ko-KR" i="1" dirty="0" err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" altLang="ko-KR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𝜃</m:t>
                            </m:r>
                          </m:e>
                          <m:sub>
                            <m:r>
                              <a:rPr lang="en" altLang="ko-KR" i="1" dirty="0" err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</m:oMath>
                </a14:m>
                <a:r>
                  <a:rPr lang="en" altLang="ko-KR" dirty="0">
                    <a:latin typeface="+mn-ea"/>
                    <a:ea typeface="+mn-ea"/>
                  </a:rPr>
                  <a:t> fake </a:t>
                </a:r>
                <a:r>
                  <a:rPr lang="ko-KR" altLang="en-US" dirty="0">
                    <a:latin typeface="+mn-ea"/>
                    <a:ea typeface="+mn-ea"/>
                  </a:rPr>
                  <a:t>생성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:r>
                  <a:rPr lang="en" altLang="ko-KR" b="1" dirty="0">
                    <a:latin typeface="+mn-ea"/>
                    <a:ea typeface="+mn-ea"/>
                  </a:rPr>
                  <a:t>generative</a:t>
                </a:r>
                <a:r>
                  <a:rPr lang="en" altLang="ko-KR" dirty="0">
                    <a:latin typeface="+mn-ea"/>
                    <a:ea typeface="+mn-ea"/>
                  </a:rPr>
                  <a:t>) </a:t>
                </a:r>
              </a:p>
              <a:p>
                <a:pPr lvl="1"/>
                <a:r>
                  <a:rPr lang="en" altLang="ko-KR" dirty="0">
                    <a:latin typeface="+mn-ea"/>
                    <a:ea typeface="+mn-ea"/>
                  </a:rPr>
                  <a:t>                ⇒ deceive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" altLang="ko-KR" dirty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d>
                      <m:d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  <m:d>
                          <m:dPr>
                            <m:ctrlPr>
                              <a:rPr lang="en" altLang="ko-KR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" altLang="ko-KR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이 되도록 </a:t>
                </a:r>
                <a:r>
                  <a:rPr lang="en" altLang="ko-KR" dirty="0">
                    <a:latin typeface="+mn-ea"/>
                    <a:ea typeface="+mn-ea"/>
                  </a:rPr>
                  <a:t>train</a:t>
                </a:r>
              </a:p>
              <a:p>
                <a:pPr lvl="1"/>
                <a:endParaRPr lang="en" altLang="ko-KR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      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d>
                      <m:d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" altLang="ko-KR" i="1" dirty="0" err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" altLang="ko-KR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𝜃</m:t>
                            </m:r>
                          </m:e>
                          <m:sub>
                            <m:r>
                              <a:rPr lang="en" altLang="ko-KR" i="1" dirty="0" err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: 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가 만든 </a:t>
                </a:r>
                <a:r>
                  <a:rPr lang="en" altLang="ko-KR" dirty="0">
                    <a:latin typeface="+mn-ea"/>
                    <a:ea typeface="+mn-ea"/>
                  </a:rPr>
                  <a:t>fake</a:t>
                </a:r>
                <a:r>
                  <a:rPr lang="ko-KR" altLang="en-US" dirty="0">
                    <a:latin typeface="+mn-ea"/>
                    <a:ea typeface="+mn-ea"/>
                  </a:rPr>
                  <a:t>와 </a:t>
                </a:r>
                <a:r>
                  <a:rPr lang="en" altLang="ko-KR" dirty="0">
                    <a:latin typeface="+mn-ea"/>
                    <a:ea typeface="+mn-ea"/>
                  </a:rPr>
                  <a:t>real</a:t>
                </a:r>
                <a:r>
                  <a:rPr lang="ko-KR" altLang="en-US" dirty="0">
                    <a:latin typeface="+mn-ea"/>
                    <a:ea typeface="+mn-ea"/>
                  </a:rPr>
                  <a:t>을 구분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:r>
                  <a:rPr lang="en" altLang="ko-KR" b="1" dirty="0">
                    <a:latin typeface="+mn-ea"/>
                    <a:ea typeface="+mn-ea"/>
                  </a:rPr>
                  <a:t>discriminative</a:t>
                </a:r>
                <a:r>
                  <a:rPr lang="en" altLang="ko-KR" dirty="0"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dirty="0">
                    <a:latin typeface="+mn-ea"/>
                    <a:ea typeface="+mn-ea"/>
                  </a:rPr>
                  <a:t>                </a:t>
                </a:r>
                <a:r>
                  <a:rPr lang="ko-KR" altLang="en-US" dirty="0">
                    <a:latin typeface="+mn-ea"/>
                    <a:ea typeface="+mn-ea"/>
                  </a:rPr>
                  <a:t>→ 데이터가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" altLang="ko-KR" i="1" dirty="0" err="1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" altLang="ko-KR" i="1" dirty="0" err="1" smtClean="0"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가 아닌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에서 도출되었을 확률</a:t>
                </a:r>
              </a:p>
              <a:p>
                <a:r>
                  <a:rPr lang="en" altLang="ko-KR" dirty="0">
                    <a:latin typeface="+mn-ea"/>
                    <a:ea typeface="+mn-ea"/>
                  </a:rPr>
                  <a:t>                ⇒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d>
                      <m:d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=1 , 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d>
                      <m:d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𝐺</m:t>
                        </m:r>
                        <m:d>
                          <m:dPr>
                            <m:ctrlPr>
                              <a:rPr lang="en" altLang="ko-KR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" altLang="ko-KR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= 0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이 되도록 </a:t>
                </a:r>
                <a:r>
                  <a:rPr lang="en" altLang="ko-KR" dirty="0">
                    <a:latin typeface="+mn-ea"/>
                    <a:ea typeface="+mn-ea"/>
                  </a:rPr>
                  <a:t>train</a:t>
                </a:r>
                <a:endParaRPr lang="en-US" altLang="ko-KR" dirty="0">
                  <a:solidFill>
                    <a:srgbClr val="19264B"/>
                  </a:solidFill>
                  <a:latin typeface="+mn-ea"/>
                  <a:ea typeface="+mn-ea"/>
                  <a:cs typeface="NanumGothic ExtraBold"/>
                  <a:sym typeface="NanumGothic ExtraBold"/>
                </a:endParaRPr>
              </a:p>
            </p:txBody>
          </p:sp>
        </mc:Choice>
        <mc:Fallback xmlns="">
          <p:sp>
            <p:nvSpPr>
              <p:cNvPr id="92" name="가로 글상자 91">
                <a:extLst>
                  <a:ext uri="{FF2B5EF4-FFF2-40B4-BE49-F238E27FC236}">
                    <a16:creationId xmlns:a16="http://schemas.microsoft.com/office/drawing/2014/main" id="{AAD2EED8-B4F7-4A17-83CF-8D98BC33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09" y="1055550"/>
                <a:ext cx="6997925" cy="3158557"/>
              </a:xfrm>
              <a:prstGeom prst="rect">
                <a:avLst/>
              </a:prstGeom>
              <a:blipFill>
                <a:blip r:embed="rId4"/>
                <a:stretch>
                  <a:fillRect l="-362" b="-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38CE815-5A16-BE48-3613-317496682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800" y="1542137"/>
            <a:ext cx="7290200" cy="445465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82B6DB9B-60E3-5C1D-F629-C27EBD0F8C7C}"/>
              </a:ext>
            </a:extLst>
          </p:cNvPr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GAN(Generative Adversarial Nets)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1523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E375F-203B-D7A7-B6B0-88DF207F6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87942DB-F671-2479-EC73-7010783DA78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0B756B3-7419-3DDC-C024-CB53DA01D4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62EE5D5-4C19-0AC7-3B88-F111BF85E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가로 글상자 91">
                <a:extLst>
                  <a:ext uri="{FF2B5EF4-FFF2-40B4-BE49-F238E27FC236}">
                    <a16:creationId xmlns:a16="http://schemas.microsoft.com/office/drawing/2014/main" id="{B44D5FD4-E102-5F7E-7E9A-07A923876FFD}"/>
                  </a:ext>
                </a:extLst>
              </p:cNvPr>
              <p:cNvSpPr txBox="1"/>
              <p:nvPr/>
            </p:nvSpPr>
            <p:spPr>
              <a:xfrm>
                <a:off x="1708054" y="852585"/>
                <a:ext cx="6997925" cy="2493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  <a:defRPr/>
                </a:pPr>
                <a:r>
                  <a:rPr lang="en" altLang="ko-KR" dirty="0">
                    <a:latin typeface="+mn-ea"/>
                    <a:ea typeface="+mn-ea"/>
                  </a:rPr>
                  <a:t>noise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로부터 </a:t>
                </a:r>
                <a:r>
                  <a:rPr lang="en" altLang="ko-KR" dirty="0">
                    <a:latin typeface="+mn-ea"/>
                    <a:ea typeface="+mn-ea"/>
                  </a:rPr>
                  <a:t>m</a:t>
                </a:r>
                <a:r>
                  <a:rPr lang="ko-KR" altLang="en-US" dirty="0">
                    <a:latin typeface="+mn-ea"/>
                    <a:ea typeface="+mn-ea"/>
                  </a:rPr>
                  <a:t>개의 미니배치 샘플 </a:t>
                </a:r>
                <a:r>
                  <a:rPr lang="en-US" altLang="ko-KR" dirty="0">
                    <a:latin typeface="+mn-ea"/>
                    <a:ea typeface="+mn-ea"/>
                  </a:rPr>
                  <a:t>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(1)</m:t>
                        </m:r>
                      </m:sup>
                    </m:sSup>
                    <m:r>
                      <a:rPr lang="en" altLang="ko-KR" i="1" dirty="0" smtClean="0"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p>
                      <m:sSup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" altLang="ko-KR" dirty="0">
                    <a:latin typeface="+mn-ea"/>
                    <a:ea typeface="+mn-ea"/>
                  </a:rPr>
                  <a:t>} </a:t>
                </a:r>
                <a:r>
                  <a:rPr lang="ko-KR" altLang="en-US" dirty="0">
                    <a:latin typeface="+mn-ea"/>
                    <a:ea typeface="+mn-ea"/>
                  </a:rPr>
                  <a:t>추출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  <a:defRPr/>
                </a:pPr>
                <a:r>
                  <a:rPr lang="ko-KR" altLang="en-US" dirty="0">
                    <a:latin typeface="+mn-ea"/>
                    <a:ea typeface="+mn-ea"/>
                  </a:rPr>
                  <a:t>데이터 생성분포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𝑑𝑎𝑡𝑎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로부터 </a:t>
                </a:r>
                <a:r>
                  <a:rPr lang="en" altLang="ko-KR" dirty="0">
                    <a:latin typeface="+mn-ea"/>
                    <a:ea typeface="+mn-ea"/>
                  </a:rPr>
                  <a:t>m</a:t>
                </a:r>
                <a:r>
                  <a:rPr lang="ko-KR" altLang="en-US" dirty="0">
                    <a:latin typeface="+mn-ea"/>
                    <a:ea typeface="+mn-ea"/>
                  </a:rPr>
                  <a:t>개의 미니배치 샘플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추출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  <a:defRPr/>
                </a:pPr>
                <a:r>
                  <a:rPr lang="en" altLang="ko-KR" dirty="0">
                    <a:latin typeface="+mn-ea"/>
                    <a:ea typeface="+mn-ea"/>
                  </a:rPr>
                  <a:t>stochastic gradient</a:t>
                </a:r>
                <a:r>
                  <a:rPr lang="ko-KR" altLang="en-US" dirty="0" err="1">
                    <a:latin typeface="+mn-ea"/>
                    <a:ea typeface="+mn-ea"/>
                  </a:rPr>
                  <a:t>를</a:t>
                </a:r>
                <a:r>
                  <a:rPr lang="ko-KR" altLang="en-US" dirty="0">
                    <a:latin typeface="+mn-ea"/>
                    <a:ea typeface="+mn-ea"/>
                  </a:rPr>
                  <a:t> 이용하여 </a:t>
                </a:r>
                <a14:m>
                  <m:oMath xmlns:m="http://schemas.openxmlformats.org/officeDocument/2006/math">
                    <m:r>
                      <a:rPr lang="en" altLang="ko-KR" b="1" i="1" dirty="0" smtClean="0">
                        <a:latin typeface="Cambria Math" panose="02040503050406030204" pitchFamily="18" charset="0"/>
                        <a:ea typeface="+mn-ea"/>
                      </a:rPr>
                      <m:t>𝑫</m:t>
                    </m:r>
                  </m:oMath>
                </a14:m>
                <a:r>
                  <a:rPr lang="ko-KR" altLang="en-US" b="1" dirty="0" err="1">
                    <a:latin typeface="+mn-ea"/>
                    <a:ea typeface="+mn-ea"/>
                  </a:rPr>
                  <a:t>를</a:t>
                </a:r>
                <a:r>
                  <a:rPr lang="ko-KR" altLang="en-US" b="1" dirty="0">
                    <a:latin typeface="+mn-ea"/>
                    <a:ea typeface="+mn-ea"/>
                  </a:rPr>
                  <a:t> 업데이트</a:t>
                </a:r>
                <a:endParaRPr lang="en-US" altLang="ko-KR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latin typeface="+mn-ea"/>
                    <a:ea typeface="+mn-ea"/>
                  </a:rPr>
                  <a:t>위의 과정 </a:t>
                </a:r>
                <a:r>
                  <a:rPr lang="en-US" altLang="ko-KR" b="1" dirty="0">
                    <a:latin typeface="+mn-ea"/>
                    <a:ea typeface="+mn-ea"/>
                  </a:rPr>
                  <a:t>k</a:t>
                </a:r>
                <a:r>
                  <a:rPr lang="ko-KR" altLang="en-US" b="1" dirty="0">
                    <a:latin typeface="+mn-ea"/>
                    <a:ea typeface="+mn-ea"/>
                  </a:rPr>
                  <a:t>번 반복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</a:rPr>
                  <a:t>k: hyperparameter)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ko-KR" altLang="en-US" dirty="0">
                  <a:latin typeface="+mn-ea"/>
                  <a:ea typeface="+mn-ea"/>
                </a:endParaRPr>
              </a:p>
              <a:p>
                <a:r>
                  <a:rPr lang="en" altLang="ko-KR" dirty="0">
                    <a:latin typeface="+mn-ea"/>
                    <a:ea typeface="+mn-ea"/>
                  </a:rPr>
                  <a:t>k-1. noise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" altLang="ko-KR" i="1" dirty="0" smtClean="0"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)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로부터 </a:t>
                </a:r>
                <a:r>
                  <a:rPr lang="en" altLang="ko-KR" dirty="0">
                    <a:latin typeface="+mn-ea"/>
                    <a:ea typeface="+mn-ea"/>
                  </a:rPr>
                  <a:t>m</a:t>
                </a:r>
                <a:r>
                  <a:rPr lang="ko-KR" altLang="en-US" dirty="0">
                    <a:latin typeface="+mn-ea"/>
                    <a:ea typeface="+mn-ea"/>
                  </a:rPr>
                  <a:t>개의 미니배치 </a:t>
                </a:r>
                <a:r>
                  <a:rPr lang="en-US" altLang="ko-KR" dirty="0">
                    <a:latin typeface="+mn-ea"/>
                    <a:ea typeface="+mn-ea"/>
                  </a:rPr>
                  <a:t>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R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" altLang="ko-KR" i="1" dirty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+mn-ea"/>
                          </a:rPr>
                          <m:t>(1)</m:t>
                        </m:r>
                      </m:sup>
                    </m:sSup>
                    <m:r>
                      <a:rPr lang="en" altLang="ko-KR" i="1" dirty="0"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p>
                      <m:sSupPr>
                        <m:ctrlPr>
                          <a:rPr lang="en" altLang="ko-KR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" altLang="ko-KR" i="1" dirty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" altLang="ko-KR" dirty="0">
                    <a:latin typeface="+mn-ea"/>
                    <a:ea typeface="+mn-ea"/>
                  </a:rPr>
                  <a:t>} </a:t>
                </a:r>
                <a:r>
                  <a:rPr lang="ko-KR" altLang="en-US" dirty="0">
                    <a:latin typeface="+mn-ea"/>
                    <a:ea typeface="+mn-ea"/>
                  </a:rPr>
                  <a:t>샘플 추출</a:t>
                </a:r>
              </a:p>
              <a:p>
                <a:r>
                  <a:rPr lang="en" altLang="ko-KR" dirty="0">
                    <a:latin typeface="+mn-ea"/>
                    <a:ea typeface="+mn-ea"/>
                  </a:rPr>
                  <a:t>k-2. stochastic gradient</a:t>
                </a:r>
                <a:r>
                  <a:rPr lang="ko-KR" altLang="en-US" dirty="0" err="1">
                    <a:latin typeface="+mn-ea"/>
                    <a:ea typeface="+mn-ea"/>
                  </a:rPr>
                  <a:t>를</a:t>
                </a:r>
                <a:r>
                  <a:rPr lang="ko-KR" altLang="en-US" dirty="0">
                    <a:latin typeface="+mn-ea"/>
                    <a:ea typeface="+mn-ea"/>
                  </a:rPr>
                  <a:t> 이용하여 </a:t>
                </a:r>
                <a14:m>
                  <m:oMath xmlns:m="http://schemas.openxmlformats.org/officeDocument/2006/math">
                    <m:r>
                      <a:rPr lang="en" altLang="ko-KR" b="1" i="1" dirty="0" smtClean="0">
                        <a:latin typeface="Cambria Math" panose="02040503050406030204" pitchFamily="18" charset="0"/>
                        <a:ea typeface="+mn-ea"/>
                      </a:rPr>
                      <m:t>𝑮</m:t>
                    </m:r>
                  </m:oMath>
                </a14:m>
                <a:r>
                  <a:rPr lang="ko-KR" altLang="en-US" b="1" dirty="0" err="1">
                    <a:latin typeface="+mn-ea"/>
                    <a:ea typeface="+mn-ea"/>
                  </a:rPr>
                  <a:t>를</a:t>
                </a:r>
                <a:r>
                  <a:rPr lang="ko-KR" altLang="en-US" b="1" dirty="0">
                    <a:latin typeface="+mn-ea"/>
                    <a:ea typeface="+mn-ea"/>
                  </a:rPr>
                  <a:t> 업데이트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rgbClr val="19264B"/>
                  </a:solidFill>
                  <a:latin typeface="+mn-ea"/>
                  <a:ea typeface="+mn-ea"/>
                  <a:cs typeface="NanumGothic ExtraBold"/>
                  <a:sym typeface="NanumGothic ExtraBold"/>
                </a:endParaRPr>
              </a:p>
            </p:txBody>
          </p:sp>
        </mc:Choice>
        <mc:Fallback xmlns="">
          <p:sp>
            <p:nvSpPr>
              <p:cNvPr id="92" name="가로 글상자 91">
                <a:extLst>
                  <a:ext uri="{FF2B5EF4-FFF2-40B4-BE49-F238E27FC236}">
                    <a16:creationId xmlns:a16="http://schemas.microsoft.com/office/drawing/2014/main" id="{B44D5FD4-E102-5F7E-7E9A-07A92387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4" y="852585"/>
                <a:ext cx="6997925" cy="2493631"/>
              </a:xfrm>
              <a:prstGeom prst="rect">
                <a:avLst/>
              </a:prstGeom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AE75C37-D942-A9AD-94C3-61D97CB98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128" y="3024688"/>
            <a:ext cx="3031719" cy="1900680"/>
          </a:xfrm>
          <a:prstGeom prst="rect">
            <a:avLst/>
          </a:prstGeom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B422B71B-DD99-E7E4-160D-28300C7CF957}"/>
              </a:ext>
            </a:extLst>
          </p:cNvPr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GAN(Generative Adversarial Nets)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0169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691</Words>
  <Application>Microsoft Office PowerPoint</Application>
  <PresentationFormat>화면 슬라이드 쇼(16:9)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CMBX12</vt:lpstr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김대현</cp:lastModifiedBy>
  <cp:revision>73</cp:revision>
  <dcterms:modified xsi:type="dcterms:W3CDTF">2024-09-30T15:53:17Z</dcterms:modified>
  <cp:version/>
</cp:coreProperties>
</file>