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70" r:id="rId7"/>
    <p:sldId id="267" r:id="rId8"/>
    <p:sldId id="271" r:id="rId9"/>
    <p:sldId id="272" r:id="rId10"/>
    <p:sldId id="273" r:id="rId11"/>
    <p:sldId id="26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02"/>
  </p:normalViewPr>
  <p:slideViewPr>
    <p:cSldViewPr snapToGrid="0">
      <p:cViewPr varScale="1">
        <p:scale>
          <a:sx n="166" d="100"/>
          <a:sy n="166" d="100"/>
        </p:scale>
        <p:origin x="184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0DC5909-1D5A-C06E-5E2F-B858998EE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A37E4592-534C-B121-0614-BD9C6CEFBF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22C3BBF-AD68-DACE-72E0-72B6CC172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8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45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366B2A9-D421-60C4-4EE6-9B4EE321E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35D0D18-3AB6-A0E4-2793-16F3EB4816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3CB0961-AC5E-2E31-1611-C4DF863EEF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48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649AC76-5AA7-B8F2-1E75-7B648CF6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E2C81829-E0C8-CC45-836F-3D040EE7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7DDD2332-6E69-9353-15C9-2E359B3A6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23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10DA154-4866-0C77-E594-B5244609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BD9A403-7C8C-7103-3161-79CD41BA6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DE9D866E-DAD4-11F0-B3F9-425464D51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4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4D27CFF-51C1-E7FE-EB3C-85766D2C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E027D081-08B2-CEB2-F142-312487D5C9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8F84E7C8-993B-DF2D-E0BA-471931BAA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060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7F9DCF0-5CB0-70F4-20F0-085BCCF67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96BA704-14BB-F381-F602-5D227938F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04E8B55-AAD7-CFDB-FB40-B31654ED11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1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DLS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</a:t>
            </a:r>
            <a:r>
              <a:rPr lang="en-US" altLang="ko-KR" dirty="0">
                <a:solidFill>
                  <a:srgbClr val="19264B"/>
                </a:solidFill>
              </a:rPr>
              <a:t>1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-KR" dirty="0">
                <a:solidFill>
                  <a:srgbClr val="19264B"/>
                </a:solidFill>
              </a:rPr>
              <a:t>12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이혜원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DE9BC0C-3BFA-C117-56A4-EB959425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5F7E1E4-8E50-75C7-843E-DB78572E7A3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FF2CF29E-FB38-8AD5-AECF-8CAB866C0A6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ACBB3F3-A8A4-EB1C-6CF3-83AED92E9C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48C1C546-A55B-4A82-857A-11C6AC3415C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9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경사하강법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0172F-724D-DBCB-607A-5EE9ED429CBB}"/>
              </a:ext>
            </a:extLst>
          </p:cNvPr>
          <p:cNvSpPr txBox="1"/>
          <p:nvPr/>
        </p:nvSpPr>
        <p:spPr>
          <a:xfrm>
            <a:off x="1656622" y="1081868"/>
            <a:ext cx="2725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u="sng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</a:t>
            </a:r>
            <a:r>
              <a:rPr lang="en" altLang="ko-KR" sz="1600" b="1" i="0" u="sng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tocastic</a:t>
            </a:r>
            <a:r>
              <a:rPr lang="en" altLang="ko-KR" sz="1600" b="1" i="0" u="sng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Gradient </a:t>
            </a:r>
            <a:r>
              <a:rPr lang="en" altLang="ko-KR" sz="16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D</a:t>
            </a:r>
            <a:r>
              <a:rPr lang="en" altLang="ko-KR" sz="1600" b="1" i="0" u="sng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escent</a:t>
            </a:r>
            <a:endParaRPr kumimoji="1" lang="ko-KR" altLang="en-US" sz="1600" b="1" u="sng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C7A21-6208-EE7C-03AD-785B371A3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622" y="1649257"/>
            <a:ext cx="3152098" cy="241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6786D-16C4-9DED-B509-BA615A2CA426}"/>
              </a:ext>
            </a:extLst>
          </p:cNvPr>
          <p:cNvSpPr txBox="1"/>
          <p:nvPr/>
        </p:nvSpPr>
        <p:spPr>
          <a:xfrm>
            <a:off x="1656622" y="4023184"/>
            <a:ext cx="3422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장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플 데이터 셋에 대해서만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경사하강법을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진행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학습 속도가 빠르다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lang="en-US" altLang="ko-KR" sz="12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단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샘플에 대해서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경사하강법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사용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최적값에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도달 못할 가능성 존재</a:t>
            </a:r>
            <a:endParaRPr kumimoji="1"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518990-2DBB-AECB-79E2-93418131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876" y="1649257"/>
            <a:ext cx="3228838" cy="30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9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246961" y="2133342"/>
            <a:ext cx="14648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730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7F981C-EB5B-3141-FFAD-75D677795E1C}"/>
              </a:ext>
            </a:extLst>
          </p:cNvPr>
          <p:cNvSpPr/>
          <p:nvPr/>
        </p:nvSpPr>
        <p:spPr>
          <a:xfrm>
            <a:off x="2074128" y="1412488"/>
            <a:ext cx="6066264" cy="205925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41677" y="1577456"/>
            <a:ext cx="1727727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 1 : 김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민하</a:t>
            </a:r>
            <a:endParaRPr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 2 : 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박서윤</a:t>
            </a:r>
            <a:endParaRPr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 3 : 박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성호</a:t>
            </a:r>
            <a:endParaRPr lang="en-US" altLang="ko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 : </a:t>
            </a:r>
            <a:r>
              <a:rPr lang="ko-KR" altLang="en-US" sz="13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안상우</a:t>
            </a:r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 : 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이혜원</a:t>
            </a:r>
            <a:endParaRPr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065014-982B-6015-8100-888AB4DD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003" y="1494972"/>
            <a:ext cx="3987800" cy="1894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13F05-C244-B7D0-CF6C-E4EA16CA15EB}"/>
              </a:ext>
            </a:extLst>
          </p:cNvPr>
          <p:cNvSpPr txBox="1"/>
          <p:nvPr/>
        </p:nvSpPr>
        <p:spPr>
          <a:xfrm>
            <a:off x="2070100" y="1055550"/>
            <a:ext cx="3348994" cy="2266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en-US" altLang="ko-KR" sz="2000" b="1" dirty="0"/>
              <a:t>8</a:t>
            </a:r>
            <a:r>
              <a:rPr lang="ko-KR" altLang="en-US" sz="2000" b="1" dirty="0"/>
              <a:t>강 수치미분과 </a:t>
            </a:r>
            <a:r>
              <a:rPr lang="en-US" altLang="ko-KR" sz="2000" b="1" dirty="0"/>
              <a:t>Gradient</a:t>
            </a:r>
            <a:endParaRPr lang="ko-KR" altLang="en-US" sz="2000" b="1" dirty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en-US" altLang="ko-KR" sz="2000" b="1" dirty="0"/>
              <a:t>9</a:t>
            </a:r>
            <a:r>
              <a:rPr lang="ko-KR" altLang="en-US" sz="2000" b="1" dirty="0"/>
              <a:t>강 </a:t>
            </a:r>
            <a:r>
              <a:rPr lang="ko-KR" altLang="en-US" sz="2000" b="1" dirty="0" err="1"/>
              <a:t>경사하강법</a:t>
            </a:r>
            <a:endParaRPr lang="ko-KR" altLang="en-US" sz="2000" b="1" dirty="0"/>
          </a:p>
          <a:p>
            <a:pPr>
              <a:lnSpc>
                <a:spcPct val="250000"/>
              </a:lnSpc>
              <a:defRPr/>
            </a:pPr>
            <a:endParaRPr lang="ko-KR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21B3E0BD-859E-AE6F-6050-7BFFB9025D6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8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수치미분과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Gradient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D4BF8-9B93-7AAB-1708-558A7EA75A7A}"/>
              </a:ext>
            </a:extLst>
          </p:cNvPr>
          <p:cNvSpPr txBox="1"/>
          <p:nvPr/>
        </p:nvSpPr>
        <p:spPr>
          <a:xfrm>
            <a:off x="1690176" y="1265583"/>
            <a:ext cx="634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수치미분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함수 값의 작은 변화를 비교하여 기울기를 근사적으로 계산하는 방법</a:t>
            </a:r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568470-D394-F9EA-0D50-5DB2E5F82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29" y="1797409"/>
            <a:ext cx="5203556" cy="10465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CC2CB4-C603-5F68-968E-193B79373422}"/>
              </a:ext>
            </a:extLst>
          </p:cNvPr>
          <p:cNvSpPr txBox="1"/>
          <p:nvPr/>
        </p:nvSpPr>
        <p:spPr>
          <a:xfrm>
            <a:off x="1690176" y="3138358"/>
            <a:ext cx="442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※</a:t>
            </a:r>
            <a:r>
              <a:rPr kumimoji="1" lang="ko-KR" altLang="en-US" sz="1000" dirty="0"/>
              <a:t> </a:t>
            </a:r>
            <a:r>
              <a:rPr lang="ko-KR" altLang="en-US" sz="1000" b="1" i="0" u="none" strike="noStrike" dirty="0">
                <a:solidFill>
                  <a:srgbClr val="000000"/>
                </a:solidFill>
                <a:effectLst/>
              </a:rPr>
              <a:t>정확하게 도출된 미분을 계산하기 어려운 이유</a:t>
            </a:r>
            <a:endParaRPr lang="en-US" altLang="ko-KR" sz="1000" b="1" i="0" u="none" strike="noStrike" dirty="0">
              <a:solidFill>
                <a:srgbClr val="000000"/>
              </a:solidFill>
              <a:effectLst/>
            </a:endParaRPr>
          </a:p>
          <a:p>
            <a:endParaRPr lang="en-US" altLang="ko-KR" sz="1000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kumimoji="1" lang="en-US" altLang="ko-KR" sz="1000" dirty="0"/>
              <a:t>1)</a:t>
            </a:r>
            <a:r>
              <a:rPr kumimoji="1" lang="ko-KR" altLang="en-US" sz="1000" dirty="0"/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연속성의 한계  ➔ 수학적으로 정의하는 무한히 작은 변화량을 표현할 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x</a:t>
            </a:r>
          </a:p>
          <a:p>
            <a:r>
              <a:rPr kumimoji="1" lang="en-US" altLang="ko-KR" sz="1000" dirty="0">
                <a:latin typeface="-webkit-standard"/>
              </a:rPr>
              <a:t>2) </a:t>
            </a:r>
            <a:r>
              <a:rPr kumimoji="1" lang="ko-KR" altLang="en-US" sz="1000" dirty="0">
                <a:latin typeface="-webkit-standard"/>
              </a:rPr>
              <a:t>복잡한  비선형 함수 포함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➔ </a:t>
            </a:r>
            <a:r>
              <a:rPr kumimoji="1" lang="ko-KR" altLang="en-US" sz="1000" dirty="0">
                <a:latin typeface="-webkit-standard"/>
              </a:rPr>
              <a:t>정확한 계산의 비용 매우 높거나 불가능</a:t>
            </a:r>
            <a:endParaRPr kumimoji="1"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772E268-042B-8EAA-8042-7599CCDFD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F30F2D-FDC0-2A37-4E71-1853ABDB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559" y="3102669"/>
            <a:ext cx="3486566" cy="1409700"/>
          </a:xfrm>
          <a:prstGeom prst="rect">
            <a:avLst/>
          </a:prstGeom>
        </p:spPr>
      </p:pic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97FA7D5-319F-1D0C-D3CD-FF233710A61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F90F9CE5-3232-9778-20E1-75049B382DD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9E0A307-54BD-CD59-D132-29DC55D67C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7464C96B-3757-7638-0DCF-EF685DEC009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8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수치미분과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Gradient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648F8-6694-2F26-6C21-24852B9BC2C3}"/>
              </a:ext>
            </a:extLst>
          </p:cNvPr>
          <p:cNvSpPr txBox="1"/>
          <p:nvPr/>
        </p:nvSpPr>
        <p:spPr>
          <a:xfrm>
            <a:off x="1619386" y="1081751"/>
            <a:ext cx="682751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u="sng" dirty="0" err="1"/>
              <a:t>방향미분</a:t>
            </a:r>
            <a:endParaRPr kumimoji="1" lang="en-US" altLang="ko-KR" sz="1600" b="1" u="sng" dirty="0"/>
          </a:p>
          <a:p>
            <a:endParaRPr kumimoji="1" lang="en-US" altLang="ko-KR" sz="1600" b="1" u="sng" dirty="0"/>
          </a:p>
          <a:p>
            <a:r>
              <a:rPr lang="ko-KR" altLang="en-US" sz="1200" b="1" i="0" u="none" strike="noStrike" dirty="0" err="1">
                <a:solidFill>
                  <a:srgbClr val="000000"/>
                </a:solidFill>
                <a:effectLst/>
              </a:rPr>
              <a:t>다변수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</a:rPr>
              <a:t> 함수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의 경우 미분할 때 방향도 고려해야</a:t>
            </a:r>
            <a:endParaRPr kumimoji="1" lang="en-US" altLang="ko-KR" sz="1200" dirty="0"/>
          </a:p>
          <a:p>
            <a:endParaRPr kumimoji="1" lang="en-US" altLang="ko-KR" sz="1200" b="1" u="sng" dirty="0"/>
          </a:p>
          <a:p>
            <a:r>
              <a:rPr kumimoji="1" lang="ko-KR" altLang="en-US" sz="1200" dirty="0"/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함수의 특정 점에서 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</a:rPr>
              <a:t>주어진 방향으로</a:t>
            </a:r>
            <a:endParaRPr lang="en-US" altLang="ko-KR" sz="120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i="0" u="none" strike="noStrike" dirty="0">
                <a:solidFill>
                  <a:srgbClr val="000000"/>
                </a:solidFill>
                <a:effectLst/>
              </a:rPr>
              <a:t>의 변화율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을 측정하는 방법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----------------------------------------------------------------------------------------------------------------</a:t>
            </a:r>
          </a:p>
          <a:p>
            <a:r>
              <a:rPr kumimoji="1" lang="ko-KR" altLang="en-US" sz="1600" b="1" u="sng" dirty="0" err="1"/>
              <a:t>편미분</a:t>
            </a:r>
            <a:endParaRPr kumimoji="1" lang="en-US" altLang="ko-KR" sz="1600" b="1" u="sng" dirty="0"/>
          </a:p>
          <a:p>
            <a:endParaRPr kumimoji="1" lang="en-US" altLang="ko-KR" sz="1600" b="1" u="sng" dirty="0"/>
          </a:p>
          <a:p>
            <a:r>
              <a:rPr kumimoji="1" lang="ko-KR" altLang="en-US" dirty="0"/>
              <a:t>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다변수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함수에서 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</a:rPr>
              <a:t>특정 변수 하나에 대한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</a:rPr>
              <a:t> 변화율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을 계산하는 방법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altLang="ko-KR" sz="1200" dirty="0">
              <a:latin typeface="-webkit-standard"/>
            </a:endParaRP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다른 변수들은 상수로 간주하고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선택한 변수에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대해서만 미분을 수행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DC318C-BD14-154D-35F9-34D61C8FA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630" y="981135"/>
            <a:ext cx="3296424" cy="17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F2771F7-1646-0FD5-C629-F6AA3A21F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8A0116E-A632-532F-D200-0A3C238249F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C3C500B-A588-5023-C869-207CE1798D4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7EE0042-7496-A202-11A7-4665DF730B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025AE8A-1F69-C615-FB86-9ACB695A837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8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수치미분과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Gradient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2D28A-E6CA-417A-B934-17B699F56C65}"/>
              </a:ext>
            </a:extLst>
          </p:cNvPr>
          <p:cNvSpPr txBox="1"/>
          <p:nvPr/>
        </p:nvSpPr>
        <p:spPr>
          <a:xfrm>
            <a:off x="1813811" y="1342743"/>
            <a:ext cx="57294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600" b="1" i="0" u="sng" strike="noStrike" dirty="0">
                <a:solidFill>
                  <a:srgbClr val="000000"/>
                </a:solidFill>
                <a:effectLst/>
                <a:latin typeface="-webkit-standard"/>
              </a:rPr>
              <a:t>Gradient</a:t>
            </a:r>
          </a:p>
          <a:p>
            <a:endParaRPr lang="en-US" altLang="ko-KR" sz="1600" b="1" u="sng" dirty="0">
              <a:latin typeface="-webkit-standard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다변수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함수에서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각 변수에 대한 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</a:rPr>
              <a:t>편미분을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 모아 벡터 형태로 표현한 것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82933F-9C72-E0C8-C8B3-39C077FEC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9" y="2235200"/>
            <a:ext cx="2463800" cy="67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DE7420-EC0B-26C0-50E7-54170057345A}"/>
              </a:ext>
            </a:extLst>
          </p:cNvPr>
          <p:cNvSpPr txBox="1"/>
          <p:nvPr/>
        </p:nvSpPr>
        <p:spPr>
          <a:xfrm>
            <a:off x="1813811" y="3000538"/>
            <a:ext cx="5227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모든 방향 미분 계수를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와 방향을 </a:t>
            </a:r>
            <a:r>
              <a:rPr kumimoji="1" lang="ko-KR" altLang="en-US" dirty="0" err="1"/>
              <a:t>내적하여</a:t>
            </a:r>
            <a:r>
              <a:rPr kumimoji="1" lang="ko-KR" altLang="en-US" dirty="0"/>
              <a:t> 구할 수 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26C2BD-B288-E32C-C4F1-00E84A27D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49" y="3400553"/>
            <a:ext cx="17907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303586-9DB4-9BAE-C347-0A135D1CBA9F}"/>
              </a:ext>
            </a:extLst>
          </p:cNvPr>
          <p:cNvSpPr txBox="1"/>
          <p:nvPr/>
        </p:nvSpPr>
        <p:spPr>
          <a:xfrm>
            <a:off x="1813811" y="4012002"/>
            <a:ext cx="4770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→ 방향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/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내적으로 모든 방향으로 미분 계수를 구할 수 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7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B7FA51BC-025B-E91F-3AE3-C0BF6A3A5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5CB914D-73FC-C713-1FB4-5E868E8555B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EFD1B3C-D096-792C-2DB1-A9EC2B061B7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DCDB1ED-788F-C49A-667C-94319B480A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06231291-3DD8-5A5F-573E-B88F41CFADC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9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경사하강법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5A7A5-E910-F0C5-8C8D-9D7DE2CE179B}"/>
              </a:ext>
            </a:extLst>
          </p:cNvPr>
          <p:cNvSpPr txBox="1"/>
          <p:nvPr/>
        </p:nvSpPr>
        <p:spPr>
          <a:xfrm>
            <a:off x="1408975" y="1055550"/>
            <a:ext cx="6516528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0" u="sng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손실 함수</a:t>
            </a:r>
            <a:r>
              <a:rPr lang="en-US" altLang="ko-KR" sz="1600" b="1" i="0" u="sng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1600" b="1" i="0" u="sng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Loss Function)</a:t>
            </a:r>
          </a:p>
          <a:p>
            <a:endParaRPr lang="en" altLang="ko-KR" b="0" i="0" u="sng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*모델이 예측한 값과 실제 값의 차이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오차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측정하는 지표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ex) MSE, Cross Entropy</a:t>
            </a: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손실 함수 값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↓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모델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정확도↑ </a:t>
            </a:r>
            <a:r>
              <a:rPr lang="ko-KR" altLang="en-US" dirty="0">
                <a:latin typeface="-webkit-standard"/>
              </a:rPr>
              <a:t>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anum"/>
              </a:rPr>
              <a:t>∴ 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손실 함수를 최소화하는 것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이 학습의 목표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altLang="ko-KR" dirty="0">
              <a:latin typeface="-webkit-standard"/>
            </a:endParaRPr>
          </a:p>
          <a:p>
            <a:r>
              <a:rPr lang="ko-KR" altLang="en-US" sz="1600" b="1" i="0" u="sng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최적화</a:t>
            </a:r>
            <a:r>
              <a:rPr lang="en-US" altLang="ko-KR" sz="1600" b="1" i="0" u="sng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1600" b="1" i="0" u="sng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Optimization)</a:t>
            </a:r>
          </a:p>
          <a:p>
            <a:endParaRPr lang="en" altLang="ko-KR" sz="1600" b="1" i="0" u="sng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모델이 손실 함수를 최소화하도록 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</a:rPr>
              <a:t>최적의 파라미터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</a:rPr>
              <a:t>가중치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sz="1200" b="1" i="0" u="none" strike="noStrike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</a:rPr>
              <a:t> 찾아가는 과정</a:t>
            </a:r>
            <a:endParaRPr lang="en-US" altLang="ko-KR" sz="1200" b="1" i="0" u="none" strike="noStrike" dirty="0">
              <a:solidFill>
                <a:srgbClr val="000000"/>
              </a:solidFill>
              <a:effectLst/>
            </a:endParaRPr>
          </a:p>
          <a:p>
            <a:endParaRPr lang="ko-KR" altLang="en-US" sz="1200" b="1" i="0" u="sng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25942-4042-439B-0D47-B8F95C3023AB}"/>
              </a:ext>
            </a:extLst>
          </p:cNvPr>
          <p:cNvSpPr txBox="1"/>
          <p:nvPr/>
        </p:nvSpPr>
        <p:spPr>
          <a:xfrm>
            <a:off x="1408975" y="3143083"/>
            <a:ext cx="70839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0" u="sng" strike="noStrike" dirty="0" err="1">
                <a:effectLst/>
              </a:rPr>
              <a:t>경사하강법</a:t>
            </a:r>
            <a:r>
              <a:rPr lang="en-US" altLang="ko-KR" sz="1600" b="1" i="0" u="sng" strike="noStrike" dirty="0">
                <a:effectLst/>
              </a:rPr>
              <a:t>(</a:t>
            </a:r>
            <a:r>
              <a:rPr lang="en" altLang="ko-KR" sz="1600" b="1" i="0" u="sng" strike="noStrike" dirty="0">
                <a:effectLst/>
              </a:rPr>
              <a:t>Gradient Descent)</a:t>
            </a:r>
            <a:r>
              <a:rPr lang="en" altLang="ko-KR" sz="1600" b="0" i="0" u="sng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endParaRPr lang="en" altLang="ko-KR" sz="1600" b="0" i="0" u="sng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주어진 함수에서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Gradient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의 반대방향으로 움직이며 최소점을 찾아가는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최적화 알고리즘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19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CD2DA11-BCFC-A148-8D91-D755262A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33E1FF3-CCA8-5E88-DD36-171F890CF2A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9DD19B3-3036-AF55-BB63-43A38BF1E3F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5C5E3BD6-41D4-3753-92BA-7F87940112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72F2F861-C0C5-9F80-7310-911308B70FE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9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경사하강법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8097D1-3FCB-318C-EBF9-6EE894802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189" y="3054069"/>
            <a:ext cx="2237698" cy="1984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75D344-6C98-DA86-858E-252F14ED0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976" y="3083360"/>
            <a:ext cx="1770766" cy="1688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BD9A4-5450-F087-A4F9-0ACF63580C28}"/>
              </a:ext>
            </a:extLst>
          </p:cNvPr>
          <p:cNvSpPr txBox="1"/>
          <p:nvPr/>
        </p:nvSpPr>
        <p:spPr>
          <a:xfrm>
            <a:off x="1408975" y="993907"/>
            <a:ext cx="4645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다변수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함수 </a:t>
            </a:r>
            <a:r>
              <a:rPr lang="en" altLang="ko-KR" sz="12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f:R</a:t>
            </a:r>
            <a:r>
              <a:rPr lang="en" altLang="ko-KR" sz="1200" b="0" i="0" u="none" strike="noStrike" baseline="3000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lang="en" altLang="ko-KR" sz="12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→R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점 </a:t>
            </a:r>
            <a:r>
              <a:rPr lang="en" altLang="ko-KR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에서 가장 감소하는 방향은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R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gradient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반대 방향 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en" altLang="ko-KR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∇f(x)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b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1200" b="1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경사하강법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은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R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gradient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반대방향으로 한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발자국씩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내딛으며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함수값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낮추는 방법이다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F5E09-0AAD-015E-734C-ADE06C0E3DDC}"/>
              </a:ext>
            </a:extLst>
          </p:cNvPr>
          <p:cNvSpPr txBox="1"/>
          <p:nvPr/>
        </p:nvSpPr>
        <p:spPr>
          <a:xfrm>
            <a:off x="4443460" y="2296640"/>
            <a:ext cx="149432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여기서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보폭은 </a:t>
            </a:r>
            <a:r>
              <a:rPr lang="el-GR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η∇</a:t>
            </a:r>
            <a:r>
              <a:rPr lang="en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f(</a:t>
            </a:r>
            <a:r>
              <a:rPr lang="en" altLang="ko-KR" sz="9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lang="en" altLang="ko-KR" sz="900" b="0" i="0" u="none" strike="noStrike" baseline="-2500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lang="en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el-GR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9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η : </a:t>
            </a:r>
            <a:r>
              <a:rPr lang="en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learning rate (</a:t>
            </a:r>
            <a:r>
              <a:rPr lang="ko-KR" altLang="en-US" sz="9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학습률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∇</a:t>
            </a:r>
            <a:r>
              <a:rPr lang="en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f(</a:t>
            </a:r>
            <a:r>
              <a:rPr lang="en" altLang="ko-KR" sz="9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lang="en" altLang="ko-KR" sz="900" b="0" i="0" u="none" strike="noStrike" baseline="-2500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lang="en" altLang="ko-KR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 :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기울기</a:t>
            </a:r>
          </a:p>
          <a:p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99EFB-9759-4741-E933-98A52B3730E9}"/>
              </a:ext>
            </a:extLst>
          </p:cNvPr>
          <p:cNvSpPr txBox="1"/>
          <p:nvPr/>
        </p:nvSpPr>
        <p:spPr>
          <a:xfrm>
            <a:off x="2259073" y="2187029"/>
            <a:ext cx="3155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점화식</a:t>
            </a:r>
            <a:endParaRPr lang="ko-KR" altLang="en-US" sz="12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lang="en" altLang="ko-KR" sz="1800" b="0" i="0" u="none" strike="noStrike" baseline="-2500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n+1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=</a:t>
            </a:r>
            <a:r>
              <a:rPr lang="en" altLang="ko-KR" sz="18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lang="en" altLang="ko-KR" sz="1800" b="0" i="0" u="none" strike="noStrike" baseline="-2500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−</a:t>
            </a:r>
            <a:r>
              <a:rPr lang="el-GR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η∇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f(</a:t>
            </a:r>
            <a:r>
              <a:rPr lang="en" altLang="ko-KR" sz="18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lang="en" altLang="ko-KR" sz="1800" b="0" i="0" u="none" strike="noStrike" baseline="-2500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55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EDF7BC8-24E9-2436-A943-5EAEC4E8A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B71C40A-2564-1859-373F-DC4279DED9F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1A065AC-C196-FEE2-ED4A-D7FD9ECAE11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3E7E4F8B-4ACB-08A0-3E2C-26FCA875A5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9D326759-23F9-CDA1-77D0-2A84B2D6B6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9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경사하강법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FF608-7437-ECD9-BD9A-A9806508C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995" y="933180"/>
            <a:ext cx="3402767" cy="2134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6D71A0-B4F8-DD45-0131-E38CF2A199B4}"/>
              </a:ext>
            </a:extLst>
          </p:cNvPr>
          <p:cNvSpPr txBox="1"/>
          <p:nvPr/>
        </p:nvSpPr>
        <p:spPr>
          <a:xfrm>
            <a:off x="1304767" y="3074893"/>
            <a:ext cx="39443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경사하강법을</a:t>
            </a:r>
            <a:r>
              <a:rPr lang="ko-KR" altLang="en-US" sz="1000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통한 최적화 과정</a:t>
            </a:r>
            <a:endParaRPr lang="en-US" altLang="ko-KR" sz="1000" b="1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0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현재 지점의 </a:t>
            </a:r>
            <a:r>
              <a:rPr lang="en" altLang="ko-KR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Gradient(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기울기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구하여 이동할 방향 정하기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endParaRPr lang="ko-KR" altLang="en-US" sz="10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한번 이동할 때마다 얼마나 이동할 것인지 </a:t>
            </a:r>
            <a:r>
              <a:rPr lang="en" altLang="ko-KR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step size</a:t>
            </a:r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정하여 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lang="ko-KR" altLang="en-US" sz="1000" b="0" i="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학습률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learning rate)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곱해서 그만큼 이동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00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최적의 해 찾을 때까지 위의 과정 반복</a:t>
            </a:r>
          </a:p>
          <a:p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4749DE-AB82-BB72-98F8-37A340444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122" y="1307333"/>
            <a:ext cx="2996608" cy="1305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4165CD-D65F-20C8-EE89-00DD97F82A94}"/>
              </a:ext>
            </a:extLst>
          </p:cNvPr>
          <p:cNvSpPr txBox="1"/>
          <p:nvPr/>
        </p:nvSpPr>
        <p:spPr>
          <a:xfrm>
            <a:off x="5985828" y="481181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u="sng" dirty="0" err="1">
                <a:solidFill>
                  <a:srgbClr val="00206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경사하강법의</a:t>
            </a:r>
            <a:r>
              <a:rPr kumimoji="1" lang="ko-KR" altLang="en-US" b="1" u="sng" dirty="0">
                <a:solidFill>
                  <a:srgbClr val="00206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문제점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F24BA45-1AAF-A9F6-ED52-F1565D444FEC}"/>
              </a:ext>
            </a:extLst>
          </p:cNvPr>
          <p:cNvCxnSpPr>
            <a:cxnSpLocks/>
          </p:cNvCxnSpPr>
          <p:nvPr/>
        </p:nvCxnSpPr>
        <p:spPr>
          <a:xfrm>
            <a:off x="5043602" y="0"/>
            <a:ext cx="0" cy="51435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5DD14E-8623-1DEB-D098-48CF902F5036}"/>
              </a:ext>
            </a:extLst>
          </p:cNvPr>
          <p:cNvSpPr txBox="1"/>
          <p:nvPr/>
        </p:nvSpPr>
        <p:spPr>
          <a:xfrm>
            <a:off x="5290233" y="3600431"/>
            <a:ext cx="3494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문제점</a:t>
            </a:r>
            <a:r>
              <a:rPr lang="en-US" altLang="ko-KR" sz="1000" dirty="0"/>
              <a:t>:</a:t>
            </a:r>
            <a:r>
              <a:rPr lang="ko-KR" altLang="en-US" sz="1000" dirty="0"/>
              <a:t> 전역 최솟값</a:t>
            </a:r>
            <a:r>
              <a:rPr lang="en-US" altLang="ko-KR" sz="1000" dirty="0"/>
              <a:t>(</a:t>
            </a:r>
            <a:r>
              <a:rPr lang="en" altLang="ko-KR" sz="1000" dirty="0"/>
              <a:t>Global Minimum)</a:t>
            </a:r>
            <a:r>
              <a:rPr lang="ko-KR" altLang="en-US" sz="1000" dirty="0" err="1"/>
              <a:t>에</a:t>
            </a:r>
            <a:r>
              <a:rPr lang="ko-KR" altLang="en-US" sz="1000" dirty="0"/>
              <a:t> 도달하지 못하고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지역 최솟값</a:t>
            </a:r>
            <a:r>
              <a:rPr lang="en-US" altLang="ko-KR" sz="1000" dirty="0"/>
              <a:t>(</a:t>
            </a:r>
            <a:r>
              <a:rPr lang="en" altLang="ko-KR" sz="1000" dirty="0"/>
              <a:t>Local Minimum)</a:t>
            </a:r>
            <a:r>
              <a:rPr lang="ko-KR" altLang="en-US" sz="1000" dirty="0" err="1"/>
              <a:t>에</a:t>
            </a:r>
            <a:r>
              <a:rPr lang="ko-KR" altLang="en-US" sz="1000" dirty="0"/>
              <a:t> 멈출 수 있다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→  </a:t>
            </a:r>
            <a:r>
              <a:rPr lang="ko-KR" altLang="en-US" sz="1000" dirty="0"/>
              <a:t>최적의 솔루션을 찾지 못하는 결과를 초래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524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453</Words>
  <Application>Microsoft Macintosh PowerPoint</Application>
  <PresentationFormat>화면 슬라이드 쇼(16:9)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-webkit-standard</vt:lpstr>
      <vt:lpstr>NanumGothic</vt:lpstr>
      <vt:lpstr>KoPub돋움체 Light</vt:lpstr>
      <vt:lpstr>nanum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김민하</dc:creator>
  <cp:lastModifiedBy>안상우</cp:lastModifiedBy>
  <cp:revision>2</cp:revision>
  <dcterms:modified xsi:type="dcterms:W3CDTF">2024-11-08T16:30:25Z</dcterms:modified>
</cp:coreProperties>
</file>