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2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956F0-3F58-42EC-97DB-741FAEAB2A87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36EA-B435-449C-B0C3-6E47FA5E8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1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087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430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430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989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4578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087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16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E7801-523A-C5F3-4021-373E41279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2CA3E0-BD19-A294-092B-8A1E85D98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8F9D6-CEC8-75CA-36E6-F724B5C8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59F1-C79F-4551-B8A4-7F8C653974B8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A47D0-13FB-F4F5-18F2-01AA0151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0471D-9EFB-3595-B4EE-D818A5A2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A9D-73FD-44C4-8A36-E037BC9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1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3283-DDA4-508D-5361-461CB135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F9A1ED-6423-9B40-9050-08B03597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A5C55-0B2F-E817-5B3F-0069FEF5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59F1-C79F-4551-B8A4-7F8C653974B8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9A8FE-37C9-F057-AE7A-4C91699E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001C4-10E8-490D-B99C-0275041F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A9D-73FD-44C4-8A36-E037BC9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8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E7B2DE-2F7E-C855-0F49-A710AFAB2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BA3BA3-C4E9-3AAC-F393-8EE63E970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80BA7-3D40-F750-E555-9D197459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59F1-C79F-4551-B8A4-7F8C653974B8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614CF-3D2B-B78A-B119-7FB3EDC4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C2FD4-57FB-7D96-1B41-F8039807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A9D-73FD-44C4-8A36-E037BC9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4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8ED44-F43C-16CE-7B20-971DDD01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21AD6-A01A-7F87-E59C-8ED7F4F64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5AD79-0686-7FDE-0476-C75F9E4B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59F1-C79F-4551-B8A4-7F8C653974B8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1D59B-6B7B-8B8E-6FAB-AEDBAB47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1C2DD-F349-E0FB-53C3-E6993CDD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A9D-73FD-44C4-8A36-E037BC9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3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4C354-1531-0B18-213E-31B91554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1ED8F-413A-FB11-460E-408D4938F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45906-B1B6-B5C1-CFC4-626AA359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59F1-C79F-4551-B8A4-7F8C653974B8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1903-0687-A5F5-F21E-E040F959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20374-2E28-804B-BF66-F8A1D2DB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A9D-73FD-44C4-8A36-E037BC9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5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89695-E7C3-D1B2-2888-78BA0710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E20FB-1E53-8E66-2514-01B2DA776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93B934-74A5-2E83-CA55-5E2161871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896138-E387-0D07-D02B-3FF9D532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59F1-C79F-4551-B8A4-7F8C653974B8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DC3A6-6B50-356B-02F6-C111CEBB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40BB9-2F39-D0DE-3CFA-4DAB7249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A9D-73FD-44C4-8A36-E037BC9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72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0C463-1039-40A6-9947-334A56D1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E07F1-2938-328B-8DB0-70D07FBD8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0A9964-791E-971C-6CF6-C79A9C57F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4EB630-8CE4-D5A6-3BE4-476174158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6D4131-94C0-986C-FA56-EC2D3E657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E6C440-0E9F-9FFD-5926-1FC15251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59F1-C79F-4551-B8A4-7F8C653974B8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B0D468-1550-2EC1-3FC6-376248F6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F326F1-EC9D-DCAA-EE09-5C3D471A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A9D-73FD-44C4-8A36-E037BC9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3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0DAC0-79CB-C5B5-D685-D0C0139A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C8626-C7F5-CD04-535E-D906C89D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59F1-C79F-4551-B8A4-7F8C653974B8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A97891-3E50-33B8-7F50-9D037F79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0C438-F388-78C2-C45D-5556AD85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A9D-73FD-44C4-8A36-E037BC9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40A34F-5DC6-7138-14D9-FA020471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59F1-C79F-4551-B8A4-7F8C653974B8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FF55C-C763-D8D4-5209-50DDECF9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DF3D4E-3767-9963-7845-3772D51B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A9D-73FD-44C4-8A36-E037BC9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22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5EA4A-DB6A-13ED-75B5-38FE030E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C6D20-135B-EDB9-9B13-1B7E83A42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5A0106-8565-76BA-C8E1-FFA9F10CC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D6400-7A75-10F3-BD42-55DE1698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59F1-C79F-4551-B8A4-7F8C653974B8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528A6-826A-379B-6EA7-E4013EE9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715F6-B35D-AE14-396B-47F0C42A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A9D-73FD-44C4-8A36-E037BC9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1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966AA-7397-C529-B17C-80A9D90A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48822A-E201-D61F-7945-3DF8116D0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FA7E4-9322-BD00-C4CE-48522B47D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6FCA9-2CC7-1349-3AD9-38FE880B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59F1-C79F-4551-B8A4-7F8C653974B8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3441D2-6083-B1BF-AFE6-4D3F919B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9BD70-799A-0CC9-2069-AB4F60B9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A9D-73FD-44C4-8A36-E037BC9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3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A49B02-375A-3342-15F5-091A888A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12751-9FDE-B7B1-99E9-25029E7C5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8D03E-FB7B-10BB-DE21-3A17D1A56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459F1-C79F-4551-B8A4-7F8C653974B8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D2E2D-6F7B-7D6A-FDC2-AF7298366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B5B9D-3B33-05C0-552B-F02C80E41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4A9D-73FD-44C4-8A36-E037BC9E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9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16157" y="3122253"/>
            <a:ext cx="785748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3333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7</a:t>
            </a:r>
            <a:r>
              <a:rPr lang="ko-KR" altLang="en-US" sz="3333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 </a:t>
            </a:r>
            <a:r>
              <a:rPr lang="en-US" altLang="ko-KR" sz="3333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DLS</a:t>
            </a:r>
            <a:r>
              <a:rPr lang="ko-KR" altLang="en-US" sz="3333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333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333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</a:p>
          <a:p>
            <a:pPr>
              <a:lnSpc>
                <a:spcPct val="115000"/>
              </a:lnSpc>
            </a:pPr>
            <a:r>
              <a:rPr lang="en-US" altLang="ko" sz="24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2024.09.31</a:t>
            </a:r>
            <a:endParaRPr lang="en-US" sz="24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endParaRPr lang="en-US" sz="24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endParaRPr lang="en-US" sz="24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en-US" sz="1467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</a:t>
            </a:r>
            <a:r>
              <a:rPr lang="en-US" altLang="ko-KR" sz="1467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67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최규원</a:t>
            </a:r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49351EAE-D17A-F009-2601-F510A6FC7D36}"/>
              </a:ext>
            </a:extLst>
          </p:cNvPr>
          <p:cNvSpPr txBox="1"/>
          <p:nvPr/>
        </p:nvSpPr>
        <p:spPr>
          <a:xfrm>
            <a:off x="1988419" y="406141"/>
            <a:ext cx="6639200" cy="100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4.3 </a:t>
            </a:r>
            <a:r>
              <a:rPr lang="ko-KR" altLang="en-US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수치 미분</a:t>
            </a:r>
            <a:endParaRPr sz="4267" dirty="0">
              <a:solidFill>
                <a:srgbClr val="19264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FB11FE2F-2752-321A-3833-71BF47B1C2F6}"/>
              </a:ext>
            </a:extLst>
          </p:cNvPr>
          <p:cNvSpPr txBox="1"/>
          <p:nvPr/>
        </p:nvSpPr>
        <p:spPr>
          <a:xfrm>
            <a:off x="1878634" y="1646664"/>
            <a:ext cx="9741325" cy="137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● 미분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: ‘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특정 순간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’ 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의 변화량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● 수치 미분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: 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아주 작은 차분으로 미분하는 것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● 수치 미분 방법을 이용한 함수 미분 계산 구현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30C2A0-09A2-0819-6E7C-2D10C3BB9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634" y="3264727"/>
            <a:ext cx="4638545" cy="13866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706F7C-215B-84AF-6C38-3F873CB5C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483" y="2892561"/>
            <a:ext cx="4469476" cy="3748855"/>
          </a:xfrm>
          <a:prstGeom prst="rect">
            <a:avLst/>
          </a:prstGeom>
        </p:spPr>
      </p:pic>
      <p:sp>
        <p:nvSpPr>
          <p:cNvPr id="8" name="Google Shape;75;p15">
            <a:extLst>
              <a:ext uri="{FF2B5EF4-FFF2-40B4-BE49-F238E27FC236}">
                <a16:creationId xmlns:a16="http://schemas.microsoft.com/office/drawing/2014/main" id="{225A6EC0-61C8-EEA6-AA46-664165DF406B}"/>
              </a:ext>
            </a:extLst>
          </p:cNvPr>
          <p:cNvSpPr txBox="1"/>
          <p:nvPr/>
        </p:nvSpPr>
        <p:spPr>
          <a:xfrm>
            <a:off x="1988419" y="4882933"/>
            <a:ext cx="9741325" cy="137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80990" indent="-380990">
              <a:lnSpc>
                <a:spcPct val="115000"/>
              </a:lnSpc>
              <a:buFont typeface="Wingdings" panose="05000000000000000000" pitchFamily="2" charset="2"/>
              <a:buChar char="à"/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오차를 줄이기 위해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(</a:t>
            </a:r>
            <a:r>
              <a:rPr lang="en-US" altLang="ko-KR" sz="2133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x+h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)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와 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(x-h)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일 때의 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f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의 차분을 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계산하는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r>
              <a:rPr lang="ko-KR" altLang="en-US" sz="2133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중심차분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(</a:t>
            </a:r>
            <a:r>
              <a:rPr lang="ko-KR" altLang="en-US" sz="2133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중앙차분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) 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사용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5216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49351EAE-D17A-F009-2601-F510A6FC7D36}"/>
              </a:ext>
            </a:extLst>
          </p:cNvPr>
          <p:cNvSpPr txBox="1"/>
          <p:nvPr/>
        </p:nvSpPr>
        <p:spPr>
          <a:xfrm>
            <a:off x="1988419" y="406140"/>
            <a:ext cx="6639200" cy="175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4.3.3 </a:t>
            </a:r>
            <a:r>
              <a:rPr lang="ko-KR" altLang="en-US" sz="4267" dirty="0" err="1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편미분</a:t>
            </a:r>
            <a:r>
              <a:rPr lang="en-US" altLang="ko-KR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 </a:t>
            </a:r>
            <a:r>
              <a:rPr lang="en-US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4.4 </a:t>
            </a:r>
            <a:r>
              <a:rPr lang="ko-KR" altLang="en-US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기울기</a:t>
            </a:r>
            <a:endParaRPr lang="en-US" altLang="ko-KR" sz="4267" dirty="0">
              <a:solidFill>
                <a:srgbClr val="19264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NanumGothic ExtraBold"/>
            </a:endParaRPr>
          </a:p>
          <a:p>
            <a:pPr>
              <a:lnSpc>
                <a:spcPct val="115000"/>
              </a:lnSpc>
            </a:pPr>
            <a:endParaRPr sz="4267" dirty="0">
              <a:solidFill>
                <a:srgbClr val="19264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FB11FE2F-2752-321A-3833-71BF47B1C2F6}"/>
              </a:ext>
            </a:extLst>
          </p:cNvPr>
          <p:cNvSpPr txBox="1"/>
          <p:nvPr/>
        </p:nvSpPr>
        <p:spPr>
          <a:xfrm>
            <a:off x="1988419" y="1405434"/>
            <a:ext cx="9741325" cy="213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● </a:t>
            </a:r>
            <a:r>
              <a:rPr lang="ko-KR" altLang="en-US" sz="2133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편미분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: 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변수가 여럿인 함수에 대한 미분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● 수치 미분 방법을 이용한 함수 미분 계산 구현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● 기울기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: 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모든 변수의 </a:t>
            </a:r>
            <a:r>
              <a:rPr lang="ko-KR" altLang="en-US" sz="2133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편미분을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 벡터로 정리한 것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 marL="380990" indent="-380990">
              <a:lnSpc>
                <a:spcPct val="115000"/>
              </a:lnSpc>
              <a:buFont typeface="Wingdings" panose="05000000000000000000" pitchFamily="2" charset="2"/>
              <a:buChar char="à"/>
            </a:pPr>
            <a:r>
              <a:rPr lang="ko-KR" altLang="en-US" sz="2133" dirty="0" err="1">
                <a:solidFill>
                  <a:srgbClr val="19264B"/>
                </a:solidFill>
                <a:latin typeface="+mn-ea"/>
                <a:cs typeface="NanumGothic ExtraBold"/>
                <a:sym typeface="Wingdings" panose="05000000000000000000" pitchFamily="2" charset="2"/>
              </a:rPr>
              <a:t>넘파이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Wingdings" panose="05000000000000000000" pitchFamily="2" charset="2"/>
              </a:rPr>
              <a:t> 배열을 사용하여 함수 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Wingdings" panose="05000000000000000000" pitchFamily="2" charset="2"/>
              </a:rPr>
              <a:t>f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Wingdings" panose="05000000000000000000" pitchFamily="2" charset="2"/>
              </a:rPr>
              <a:t>에 대하여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 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배열의 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각 원소에 대해 미분함으로써 </a:t>
            </a:r>
            <a:r>
              <a:rPr lang="ko-KR" altLang="en-US" sz="2133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편미분을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 동시에 계산할 수 있다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B4C42-A85A-7D15-348A-031195423E32}"/>
              </a:ext>
            </a:extLst>
          </p:cNvPr>
          <p:cNvSpPr txBox="1"/>
          <p:nvPr/>
        </p:nvSpPr>
        <p:spPr>
          <a:xfrm>
            <a:off x="6601552" y="5781194"/>
            <a:ext cx="5047365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1867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※ </a:t>
            </a:r>
            <a:r>
              <a:rPr lang="ko-KR" altLang="en-US" sz="1867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기울기가 가리키는 쪽</a:t>
            </a:r>
            <a:r>
              <a:rPr lang="en-US" altLang="ko-KR" sz="1867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: </a:t>
            </a:r>
            <a:r>
              <a:rPr lang="ko-KR" altLang="en-US" sz="1867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각 장소에서 함수의 </a:t>
            </a:r>
            <a:endParaRPr lang="en-US" altLang="ko-KR" sz="1867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1867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출력 값을 가장 크게 줄이는 방향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5DD21B-B1F7-3DDF-878E-9DFB45919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917" y="3429001"/>
            <a:ext cx="4278136" cy="336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5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49351EAE-D17A-F009-2601-F510A6FC7D36}"/>
              </a:ext>
            </a:extLst>
          </p:cNvPr>
          <p:cNvSpPr txBox="1"/>
          <p:nvPr/>
        </p:nvSpPr>
        <p:spPr>
          <a:xfrm>
            <a:off x="1988419" y="406141"/>
            <a:ext cx="6639200" cy="175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4.4.1 </a:t>
            </a:r>
            <a:r>
              <a:rPr lang="ko-KR" altLang="en-US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경사 </a:t>
            </a:r>
            <a:r>
              <a:rPr lang="ko-KR" altLang="en-US" sz="4267" dirty="0" err="1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하강법</a:t>
            </a:r>
            <a:endParaRPr lang="en-US" altLang="ko-KR" sz="4267" dirty="0">
              <a:solidFill>
                <a:srgbClr val="19264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NanumGothic ExtraBold"/>
            </a:endParaRPr>
          </a:p>
          <a:p>
            <a:pPr>
              <a:lnSpc>
                <a:spcPct val="115000"/>
              </a:lnSpc>
            </a:pPr>
            <a:endParaRPr sz="4267" dirty="0">
              <a:solidFill>
                <a:srgbClr val="19264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FB11FE2F-2752-321A-3833-71BF47B1C2F6}"/>
              </a:ext>
            </a:extLst>
          </p:cNvPr>
          <p:cNvSpPr txBox="1"/>
          <p:nvPr/>
        </p:nvSpPr>
        <p:spPr>
          <a:xfrm>
            <a:off x="1988419" y="1405433"/>
            <a:ext cx="9741325" cy="137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● </a:t>
            </a:r>
            <a:r>
              <a:rPr lang="ko-KR" altLang="en-US" sz="2133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경사법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: 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기울기를 이용해 함수의 최솟값을 찾는 것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Wingdings" panose="05000000000000000000" pitchFamily="2" charset="2"/>
              </a:rPr>
              <a:t>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 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현 위치에서 기울어진 방향으로 일정 거리만큼 이동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이것을 반복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!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A9C7A7-5E0E-4F1B-6801-E882311CC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419" y="2857284"/>
            <a:ext cx="2931927" cy="1879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F23047-98B8-225B-527A-2874B9A6897F}"/>
                  </a:ext>
                </a:extLst>
              </p:cNvPr>
              <p:cNvSpPr txBox="1"/>
              <p:nvPr/>
            </p:nvSpPr>
            <p:spPr>
              <a:xfrm>
                <a:off x="2297048" y="4665633"/>
                <a:ext cx="3798953" cy="6975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갱신하는 양</a:t>
                </a:r>
                <a:r>
                  <a:rPr lang="en-US" altLang="ko-KR" sz="2400" dirty="0"/>
                  <a:t>(</a:t>
                </a:r>
                <a:r>
                  <a:rPr lang="ko-KR" altLang="en-US" sz="2400" dirty="0" err="1"/>
                  <a:t>학습률</a:t>
                </a:r>
                <a:r>
                  <a:rPr lang="en-US" altLang="ko-KR" sz="2400" dirty="0"/>
                  <a:t>)</a:t>
                </a:r>
              </a:p>
              <a:p>
                <a:r>
                  <a:rPr lang="ko-KR" altLang="en-US" sz="2133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F23047-98B8-225B-527A-2874B9A68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048" y="4665633"/>
                <a:ext cx="3798953" cy="697563"/>
              </a:xfrm>
              <a:prstGeom prst="rect">
                <a:avLst/>
              </a:prstGeom>
              <a:blipFill>
                <a:blip r:embed="rId5"/>
                <a:stretch>
                  <a:fillRect l="-2889" t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35E3A78-03CD-50B2-D046-13991D047932}"/>
              </a:ext>
            </a:extLst>
          </p:cNvPr>
          <p:cNvSpPr txBox="1"/>
          <p:nvPr/>
        </p:nvSpPr>
        <p:spPr>
          <a:xfrm>
            <a:off x="1989211" y="5393675"/>
            <a:ext cx="6096000" cy="902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400" dirty="0">
                <a:solidFill>
                  <a:srgbClr val="19264B"/>
                </a:solidFill>
                <a:latin typeface="+mn-ea"/>
                <a:cs typeface="NanumGothic ExtraBold"/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 </a:t>
            </a:r>
            <a:r>
              <a:rPr lang="ko-KR" altLang="en-US" sz="1867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학습률</a:t>
            </a:r>
            <a:r>
              <a:rPr lang="ko-KR" altLang="en-US" sz="1867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 같이 사람이 직접 설정하는 매개변수를 </a:t>
            </a:r>
            <a:r>
              <a:rPr lang="ko-KR" altLang="en-US" sz="1867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하이퍼파라미터라</a:t>
            </a:r>
            <a:r>
              <a:rPr lang="ko-KR" altLang="en-US" sz="2400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고</a:t>
            </a:r>
            <a:r>
              <a:rPr lang="ko-KR" altLang="en-US" sz="2400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 한다</a:t>
            </a:r>
            <a:r>
              <a:rPr lang="en-US" altLang="ko-KR" sz="2400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.</a:t>
            </a:r>
            <a:endParaRPr lang="en-US" altLang="ko-KR" sz="1867" dirty="0">
              <a:solidFill>
                <a:srgbClr val="19264B"/>
              </a:solidFill>
              <a:latin typeface="+mn-ea"/>
              <a:cs typeface="NanumGothic Extra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200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49351EAE-D17A-F009-2601-F510A6FC7D36}"/>
              </a:ext>
            </a:extLst>
          </p:cNvPr>
          <p:cNvSpPr txBox="1"/>
          <p:nvPr/>
        </p:nvSpPr>
        <p:spPr>
          <a:xfrm>
            <a:off x="1988419" y="406141"/>
            <a:ext cx="6639200" cy="100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4.5 </a:t>
            </a:r>
            <a:r>
              <a:rPr lang="ko-KR" altLang="en-US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확률적 경사 </a:t>
            </a:r>
            <a:r>
              <a:rPr lang="ko-KR" altLang="en-US" sz="4267" dirty="0" err="1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하강법</a:t>
            </a:r>
            <a:endParaRPr sz="4267" dirty="0">
              <a:solidFill>
                <a:srgbClr val="19264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FB11FE2F-2752-321A-3833-71BF47B1C2F6}"/>
              </a:ext>
            </a:extLst>
          </p:cNvPr>
          <p:cNvSpPr txBox="1"/>
          <p:nvPr/>
        </p:nvSpPr>
        <p:spPr>
          <a:xfrm>
            <a:off x="1988419" y="1405433"/>
            <a:ext cx="9741325" cy="1756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● 확률적 경사 </a:t>
            </a:r>
            <a:r>
              <a:rPr lang="ko-KR" altLang="en-US" sz="2133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하강법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(SGD): 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데이터를 미니배치로 무작위로 선정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● 미니배치 경사 </a:t>
            </a:r>
            <a:r>
              <a:rPr lang="ko-KR" altLang="en-US" sz="2133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하강법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 학습 구현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● 학습 후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, 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시험 데이터로 </a:t>
            </a:r>
            <a:r>
              <a:rPr lang="ko-KR" altLang="en-US" sz="2133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오버피팅이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 일어나지 않는지 확인 필요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● 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1</a:t>
            </a:r>
            <a:r>
              <a:rPr lang="ko-KR" altLang="en-US" sz="2133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에폭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: 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학습에서 훈련 데이터를 모두 소진했을 때의 횟수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BDEBCA-826D-1D1D-12D4-CD8CFCD6AE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78"/>
          <a:stretch/>
        </p:blipFill>
        <p:spPr>
          <a:xfrm>
            <a:off x="1988419" y="3277384"/>
            <a:ext cx="4274756" cy="321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7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699289" y="3176132"/>
            <a:ext cx="7857480" cy="67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4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2667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11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3" name="Google Shape;63;p14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2132333" y="1972734"/>
            <a:ext cx="5716800" cy="3972933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600"/>
              <a:t>이곳에 만나서 찍은 사진을 넣어주세요</a:t>
            </a:r>
            <a:r>
              <a:rPr lang="en-US" altLang="ko" sz="1600"/>
              <a:t>.</a:t>
            </a:r>
            <a:endParaRPr sz="1600"/>
          </a:p>
          <a:p>
            <a:pPr algn="ctr"/>
            <a:r>
              <a:rPr lang="en-US" altLang="ko" sz="1600"/>
              <a:t>(</a:t>
            </a:r>
            <a:r>
              <a:rPr lang="ko" altLang="en-US" sz="1600"/>
              <a:t>비대면일 경우엔 화면 캡쳐 이용</a:t>
            </a:r>
            <a:r>
              <a:rPr lang="en-US" altLang="ko" sz="1600"/>
              <a:t>)</a:t>
            </a:r>
            <a:endParaRPr sz="1600"/>
          </a:p>
          <a:p>
            <a:pPr algn="ctr"/>
            <a:r>
              <a:rPr lang="ko" altLang="en-US" sz="1600"/>
              <a:t>얼굴이 나오게 찍어주셔야 합니다</a:t>
            </a:r>
            <a:r>
              <a:rPr lang="en-US" altLang="ko" sz="1600"/>
              <a:t>:D</a:t>
            </a:r>
            <a:endParaRPr sz="1600"/>
          </a:p>
        </p:txBody>
      </p:sp>
      <p:sp>
        <p:nvSpPr>
          <p:cNvPr id="66" name="Google Shape;66;p14"/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667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667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952967" y="2415683"/>
            <a:ext cx="4008533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2400" dirty="0">
                <a:solidFill>
                  <a:srgbClr val="002060"/>
                </a:solidFill>
              </a:rPr>
              <a:t>스터디원 </a:t>
            </a:r>
            <a:r>
              <a:rPr lang="en-US" altLang="ko" sz="2400" dirty="0">
                <a:solidFill>
                  <a:srgbClr val="002060"/>
                </a:solidFill>
              </a:rPr>
              <a:t>1 : </a:t>
            </a:r>
            <a:r>
              <a:rPr lang="ko-KR" altLang="en-US" sz="2400" dirty="0">
                <a:solidFill>
                  <a:srgbClr val="002060"/>
                </a:solidFill>
              </a:rPr>
              <a:t>강민성</a:t>
            </a:r>
            <a:r>
              <a:rPr lang="en-US" altLang="ko-KR" sz="2400" dirty="0">
                <a:solidFill>
                  <a:srgbClr val="002060"/>
                </a:solidFill>
              </a:rPr>
              <a:t>(AI</a:t>
            </a:r>
            <a:r>
              <a:rPr lang="ko-KR" altLang="en-US" sz="2400" dirty="0">
                <a:solidFill>
                  <a:srgbClr val="002060"/>
                </a:solidFill>
              </a:rPr>
              <a:t>학과</a:t>
            </a:r>
            <a:r>
              <a:rPr lang="en-US" altLang="ko-KR" sz="2400" dirty="0">
                <a:solidFill>
                  <a:srgbClr val="002060"/>
                </a:solidFill>
              </a:rPr>
              <a:t>)</a:t>
            </a:r>
            <a:endParaRPr sz="2400" dirty="0">
              <a:solidFill>
                <a:srgbClr val="002060"/>
              </a:solidFill>
            </a:endParaRPr>
          </a:p>
          <a:p>
            <a:r>
              <a:rPr lang="ko" altLang="en-US" sz="2400" dirty="0">
                <a:solidFill>
                  <a:srgbClr val="002060"/>
                </a:solidFill>
              </a:rPr>
              <a:t>스터디원 </a:t>
            </a:r>
            <a:r>
              <a:rPr lang="en-US" altLang="ko" sz="2400" dirty="0">
                <a:solidFill>
                  <a:srgbClr val="002060"/>
                </a:solidFill>
              </a:rPr>
              <a:t>2 : </a:t>
            </a:r>
            <a:r>
              <a:rPr lang="ko-KR" altLang="en-US" sz="2400" dirty="0" err="1">
                <a:solidFill>
                  <a:srgbClr val="002060"/>
                </a:solidFill>
              </a:rPr>
              <a:t>김부영</a:t>
            </a:r>
            <a:endParaRPr lang="en-US" altLang="ko-KR" sz="2400" dirty="0">
              <a:solidFill>
                <a:srgbClr val="002060"/>
              </a:solidFill>
            </a:endParaRPr>
          </a:p>
          <a:p>
            <a:r>
              <a:rPr lang="en-US" altLang="ko-KR" sz="2400" dirty="0">
                <a:solidFill>
                  <a:srgbClr val="002060"/>
                </a:solidFill>
              </a:rPr>
              <a:t>(</a:t>
            </a:r>
            <a:r>
              <a:rPr lang="ko-KR" altLang="en-US" sz="2400" dirty="0">
                <a:solidFill>
                  <a:srgbClr val="002060"/>
                </a:solidFill>
              </a:rPr>
              <a:t>융합공학부</a:t>
            </a:r>
            <a:r>
              <a:rPr lang="en-US" altLang="ko-KR" sz="2400" dirty="0">
                <a:solidFill>
                  <a:srgbClr val="00206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002060"/>
                </a:solidFill>
              </a:rPr>
              <a:t>스터디원</a:t>
            </a:r>
            <a:r>
              <a:rPr lang="ko-KR" altLang="en-US" sz="2400" dirty="0">
                <a:solidFill>
                  <a:srgbClr val="002060"/>
                </a:solidFill>
              </a:rPr>
              <a:t> </a:t>
            </a:r>
            <a:r>
              <a:rPr lang="en-US" altLang="ko-KR" sz="2400" dirty="0">
                <a:solidFill>
                  <a:srgbClr val="002060"/>
                </a:solidFill>
              </a:rPr>
              <a:t>3 : </a:t>
            </a:r>
            <a:r>
              <a:rPr lang="ko-KR" altLang="en-US" sz="2400" dirty="0">
                <a:solidFill>
                  <a:srgbClr val="002060"/>
                </a:solidFill>
              </a:rPr>
              <a:t>이지훈</a:t>
            </a:r>
            <a:r>
              <a:rPr lang="en-US" altLang="ko-KR" sz="2400" dirty="0">
                <a:solidFill>
                  <a:srgbClr val="002060"/>
                </a:solidFill>
              </a:rPr>
              <a:t>(AI</a:t>
            </a:r>
            <a:r>
              <a:rPr lang="ko-KR" altLang="en-US" sz="2400" dirty="0">
                <a:solidFill>
                  <a:srgbClr val="002060"/>
                </a:solidFill>
              </a:rPr>
              <a:t>학과</a:t>
            </a:r>
            <a:r>
              <a:rPr lang="en-US" altLang="ko-KR" sz="2400" dirty="0">
                <a:solidFill>
                  <a:srgbClr val="00206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002060"/>
                </a:solidFill>
              </a:rPr>
              <a:t>스터디원</a:t>
            </a:r>
            <a:r>
              <a:rPr lang="ko-KR" altLang="en-US" sz="2400" dirty="0">
                <a:solidFill>
                  <a:srgbClr val="002060"/>
                </a:solidFill>
              </a:rPr>
              <a:t> </a:t>
            </a:r>
            <a:r>
              <a:rPr lang="en-US" altLang="ko-KR" sz="2400" dirty="0">
                <a:solidFill>
                  <a:srgbClr val="002060"/>
                </a:solidFill>
              </a:rPr>
              <a:t>4 : </a:t>
            </a:r>
            <a:r>
              <a:rPr lang="ko-KR" altLang="en-US" sz="2400" dirty="0">
                <a:solidFill>
                  <a:srgbClr val="002060"/>
                </a:solidFill>
              </a:rPr>
              <a:t>최규원</a:t>
            </a:r>
            <a:endParaRPr lang="en-US" altLang="ko-KR" sz="2400" dirty="0">
              <a:solidFill>
                <a:srgbClr val="002060"/>
              </a:solidFill>
            </a:endParaRPr>
          </a:p>
          <a:p>
            <a:r>
              <a:rPr lang="en-US" altLang="ko-KR" sz="2400" dirty="0">
                <a:solidFill>
                  <a:srgbClr val="002060"/>
                </a:solidFill>
              </a:rPr>
              <a:t>(</a:t>
            </a:r>
            <a:r>
              <a:rPr lang="ko-KR" altLang="en-US" sz="2400" dirty="0">
                <a:solidFill>
                  <a:srgbClr val="002060"/>
                </a:solidFill>
              </a:rPr>
              <a:t>예술공학부</a:t>
            </a:r>
            <a:r>
              <a:rPr lang="en-US" altLang="ko-KR" sz="2400" dirty="0">
                <a:solidFill>
                  <a:srgbClr val="002060"/>
                </a:solidFill>
              </a:rPr>
              <a:t>)</a:t>
            </a:r>
            <a:endParaRPr sz="2400" dirty="0"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00F6EE-3CAC-5CFF-3351-5B2EDEFF0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181840" y="2019602"/>
            <a:ext cx="5617785" cy="38791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878633" y="461170"/>
            <a:ext cx="6639200" cy="100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목차</a:t>
            </a:r>
            <a:endParaRPr sz="4267" dirty="0">
              <a:solidFill>
                <a:srgbClr val="19264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9322BF4A-A274-201E-C8EE-2C60A5E0C411}"/>
              </a:ext>
            </a:extLst>
          </p:cNvPr>
          <p:cNvSpPr txBox="1"/>
          <p:nvPr/>
        </p:nvSpPr>
        <p:spPr>
          <a:xfrm>
            <a:off x="1878633" y="1629330"/>
            <a:ext cx="6639200" cy="355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챕터 </a:t>
            </a:r>
            <a:r>
              <a:rPr lang="en-US" altLang="ko-KR" sz="2667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1. </a:t>
            </a:r>
            <a:r>
              <a:rPr lang="ko-KR" altLang="en-US" sz="2667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헬로</a:t>
            </a:r>
            <a:r>
              <a:rPr lang="ko-KR" altLang="en-US" sz="2667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 파이썬</a:t>
            </a:r>
            <a:endParaRPr lang="en-US" altLang="ko-KR" sz="2667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sz="2667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667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챕터 </a:t>
            </a:r>
            <a:r>
              <a:rPr lang="en-US" altLang="ko-KR" sz="2667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2. </a:t>
            </a:r>
            <a:r>
              <a:rPr lang="ko-KR" altLang="en-US" sz="2667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퍼셉트론</a:t>
            </a:r>
            <a:endParaRPr lang="en-US" altLang="ko-KR" sz="2667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sz="2667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667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챕터 </a:t>
            </a:r>
            <a:r>
              <a:rPr lang="en-US" altLang="ko-KR" sz="2667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3. </a:t>
            </a:r>
            <a:r>
              <a:rPr lang="ko-KR" altLang="en-US" sz="2667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신경망</a:t>
            </a:r>
            <a:endParaRPr lang="en-US" altLang="ko-KR" sz="2667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sz="2667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667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챕터 </a:t>
            </a:r>
            <a:r>
              <a:rPr lang="en-US" altLang="ko-KR" sz="2667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4. </a:t>
            </a:r>
            <a:r>
              <a:rPr lang="ko-KR" altLang="en-US" sz="2667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신경망 학습</a:t>
            </a:r>
            <a:endParaRPr sz="2667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96886266-D481-E1AC-DB1E-F55C83D5CEF3}"/>
              </a:ext>
            </a:extLst>
          </p:cNvPr>
          <p:cNvSpPr txBox="1"/>
          <p:nvPr/>
        </p:nvSpPr>
        <p:spPr>
          <a:xfrm>
            <a:off x="1988419" y="406141"/>
            <a:ext cx="6639200" cy="100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챕터 </a:t>
            </a:r>
            <a:r>
              <a:rPr lang="en-US" altLang="ko-KR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1 : </a:t>
            </a:r>
            <a:r>
              <a:rPr lang="ko-KR" altLang="en-US" sz="4267" dirty="0" err="1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헬로</a:t>
            </a:r>
            <a:r>
              <a:rPr lang="ko-KR" altLang="en-US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 파이썬</a:t>
            </a:r>
            <a:endParaRPr sz="4267" dirty="0">
              <a:solidFill>
                <a:srgbClr val="19264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C1F6150E-8A07-F91A-17BD-E25C545A2D77}"/>
              </a:ext>
            </a:extLst>
          </p:cNvPr>
          <p:cNvSpPr txBox="1"/>
          <p:nvPr/>
        </p:nvSpPr>
        <p:spPr>
          <a:xfrm>
            <a:off x="1878634" y="1629330"/>
            <a:ext cx="9741325" cy="213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● </a:t>
            </a:r>
            <a:r>
              <a:rPr lang="ko-KR" altLang="en-US" sz="2133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파이썬의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 기초 문법과 </a:t>
            </a:r>
            <a:r>
              <a:rPr lang="ko-KR" altLang="en-US" sz="2133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넘파이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, </a:t>
            </a:r>
            <a:r>
              <a:rPr lang="ko-KR" altLang="en-US" sz="2133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매트플랏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 라이브러리 기초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● </a:t>
            </a:r>
            <a:r>
              <a:rPr lang="ko-KR" altLang="en-US" sz="2133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넘파이로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 기본적 행렬 연산하는 방법 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● </a:t>
            </a:r>
            <a:r>
              <a:rPr lang="ko-KR" altLang="en-US" sz="2133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매트플랏으로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 사인함수 그려보기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특이사항 없음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49351EAE-D17A-F009-2601-F510A6FC7D36}"/>
              </a:ext>
            </a:extLst>
          </p:cNvPr>
          <p:cNvSpPr txBox="1"/>
          <p:nvPr/>
        </p:nvSpPr>
        <p:spPr>
          <a:xfrm>
            <a:off x="1988419" y="406141"/>
            <a:ext cx="6639200" cy="100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챕터 </a:t>
            </a:r>
            <a:r>
              <a:rPr lang="en-US" altLang="ko-KR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2 : </a:t>
            </a:r>
            <a:r>
              <a:rPr lang="ko-KR" altLang="en-US" sz="4267" dirty="0" err="1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퍼셉트론</a:t>
            </a:r>
            <a:endParaRPr sz="4267" dirty="0">
              <a:solidFill>
                <a:srgbClr val="19264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FB11FE2F-2752-321A-3833-71BF47B1C2F6}"/>
              </a:ext>
            </a:extLst>
          </p:cNvPr>
          <p:cNvSpPr txBox="1"/>
          <p:nvPr/>
        </p:nvSpPr>
        <p:spPr>
          <a:xfrm>
            <a:off x="1878634" y="1646665"/>
            <a:ext cx="9741325" cy="288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● </a:t>
            </a:r>
            <a:r>
              <a:rPr lang="ko-KR" altLang="en-US" sz="2133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퍼셉트론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 알고리즘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 marL="457189" indent="-457189">
              <a:lnSpc>
                <a:spcPct val="115000"/>
              </a:lnSpc>
              <a:buFontTx/>
              <a:buChar char="-"/>
            </a:pP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● 논리회로 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(and or </a:t>
            </a:r>
            <a:r>
              <a:rPr lang="en-US" altLang="ko-KR" sz="2133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nand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 </a:t>
            </a:r>
            <a:r>
              <a:rPr lang="en-US" altLang="ko-KR" sz="2133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xor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) 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그리고 파이썬 구현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 marL="457189" indent="-457189">
              <a:lnSpc>
                <a:spcPct val="115000"/>
              </a:lnSpc>
              <a:buFontTx/>
              <a:buChar char="-"/>
            </a:pP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● 선형과 비선형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 marL="457189" indent="-457189">
              <a:lnSpc>
                <a:spcPct val="115000"/>
              </a:lnSpc>
              <a:buFontTx/>
              <a:buChar char="-"/>
            </a:pP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♧ 선형으로 분류되지 않는 것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(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비선형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)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을 선형으로 층을 쌓아 분류 가능</a:t>
            </a: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6915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49351EAE-D17A-F009-2601-F510A6FC7D36}"/>
              </a:ext>
            </a:extLst>
          </p:cNvPr>
          <p:cNvSpPr txBox="1"/>
          <p:nvPr/>
        </p:nvSpPr>
        <p:spPr>
          <a:xfrm>
            <a:off x="1988419" y="406141"/>
            <a:ext cx="6639200" cy="100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챕터 </a:t>
            </a:r>
            <a:r>
              <a:rPr lang="en-US" altLang="ko-KR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3 : </a:t>
            </a:r>
            <a:r>
              <a:rPr lang="ko-KR" altLang="en-US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신경망</a:t>
            </a:r>
            <a:endParaRPr lang="en-US" altLang="ko-KR" sz="4267" dirty="0">
              <a:solidFill>
                <a:srgbClr val="19264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FB11FE2F-2752-321A-3833-71BF47B1C2F6}"/>
              </a:ext>
            </a:extLst>
          </p:cNvPr>
          <p:cNvSpPr txBox="1"/>
          <p:nvPr/>
        </p:nvSpPr>
        <p:spPr>
          <a:xfrm>
            <a:off x="1878634" y="1629330"/>
            <a:ext cx="9741325" cy="515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● 기초개념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(</a:t>
            </a:r>
            <a:r>
              <a:rPr lang="ko-KR" altLang="en-US" sz="2133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입력층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, </a:t>
            </a:r>
            <a:r>
              <a:rPr lang="ko-KR" altLang="en-US" sz="2133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은닉층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, </a:t>
            </a:r>
            <a:r>
              <a:rPr lang="ko-KR" altLang="en-US" sz="2133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출력층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- bias b 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또한 노드와 가중치로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457189" indent="-457189">
              <a:lnSpc>
                <a:spcPct val="115000"/>
              </a:lnSpc>
              <a:buFontTx/>
              <a:buChar char="-"/>
            </a:pP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● 활성화 함수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380990" indent="-380990">
              <a:lnSpc>
                <a:spcPct val="115000"/>
              </a:lnSpc>
              <a:buFontTx/>
              <a:buChar char="-"/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계단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, </a:t>
            </a:r>
            <a:r>
              <a:rPr lang="ko-KR" altLang="en-US" sz="2133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시그모이드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, </a:t>
            </a:r>
            <a:r>
              <a:rPr lang="ko-KR" altLang="en-US" sz="2133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렐루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380990" indent="-380990">
              <a:lnSpc>
                <a:spcPct val="115000"/>
              </a:lnSpc>
              <a:buFontTx/>
              <a:buChar char="-"/>
            </a:pPr>
            <a:r>
              <a:rPr lang="ko-KR" altLang="en-US" sz="2133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넘파이와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r>
              <a:rPr lang="ko-KR" altLang="en-US" sz="2133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매트플랏으로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개형 확인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380990" indent="-380990">
              <a:lnSpc>
                <a:spcPct val="115000"/>
              </a:lnSpc>
              <a:buFontTx/>
              <a:buChar char="-"/>
            </a:pP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●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다차원 배열 계산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(</a:t>
            </a:r>
            <a:r>
              <a:rPr lang="ko-KR" altLang="en-US" sz="2133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행렬곱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)</a:t>
            </a:r>
          </a:p>
          <a:p>
            <a:pPr marL="380990" indent="-380990">
              <a:lnSpc>
                <a:spcPct val="115000"/>
              </a:lnSpc>
              <a:buFontTx/>
              <a:buChar char="-"/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신경망 연산 메커니즘 그 자체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380990" indent="-380990">
              <a:lnSpc>
                <a:spcPct val="115000"/>
              </a:lnSpc>
              <a:buFontTx/>
              <a:buChar char="-"/>
            </a:pPr>
            <a:r>
              <a:rPr lang="en-US" altLang="ko-KR" sz="2133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A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= </a:t>
            </a:r>
            <a:r>
              <a:rPr lang="en-US" altLang="ko-KR" sz="2133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XW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+ </a:t>
            </a:r>
            <a:r>
              <a:rPr lang="en-US" altLang="ko-KR" sz="2133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B</a:t>
            </a:r>
          </a:p>
          <a:p>
            <a:pPr>
              <a:lnSpc>
                <a:spcPct val="115000"/>
              </a:lnSpc>
            </a:pP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♧ </a:t>
            </a:r>
            <a:r>
              <a:rPr lang="ko-KR" altLang="en-US" sz="2133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행렬곱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(dot,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 </a:t>
            </a:r>
            <a:r>
              <a:rPr lang="en-US" altLang="ko-KR" sz="2133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matmul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)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시 알아서 사이즈를 맞추는 </a:t>
            </a:r>
            <a:r>
              <a:rPr lang="ko-KR" altLang="en-US" sz="2133" dirty="0" err="1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넘파이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, row column</a:t>
            </a:r>
            <a:r>
              <a:rPr lang="ko-KR" altLang="en-US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 </a:t>
            </a:r>
            <a:r>
              <a:rPr lang="en-US" altLang="ko-KR" sz="2133" dirty="0">
                <a:solidFill>
                  <a:srgbClr val="19264B"/>
                </a:solidFill>
                <a:latin typeface="+mn-ea"/>
                <a:cs typeface="NanumGothic ExtraBold"/>
                <a:sym typeface="NanumGothic ExtraBold"/>
              </a:rPr>
              <a:t>rule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49351EAE-D17A-F009-2601-F510A6FC7D36}"/>
              </a:ext>
            </a:extLst>
          </p:cNvPr>
          <p:cNvSpPr txBox="1"/>
          <p:nvPr/>
        </p:nvSpPr>
        <p:spPr>
          <a:xfrm>
            <a:off x="1988419" y="406141"/>
            <a:ext cx="6639200" cy="100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챕터 </a:t>
            </a:r>
            <a:r>
              <a:rPr lang="en-US" altLang="ko-KR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3 : </a:t>
            </a:r>
            <a:r>
              <a:rPr lang="ko-KR" altLang="en-US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신경망</a:t>
            </a:r>
            <a:endParaRPr lang="en-US" altLang="ko-KR" sz="4267" dirty="0">
              <a:solidFill>
                <a:srgbClr val="19264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FB11FE2F-2752-321A-3833-71BF47B1C2F6}"/>
              </a:ext>
            </a:extLst>
          </p:cNvPr>
          <p:cNvSpPr txBox="1"/>
          <p:nvPr/>
        </p:nvSpPr>
        <p:spPr>
          <a:xfrm>
            <a:off x="1878634" y="1629330"/>
            <a:ext cx="9741325" cy="439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● </a:t>
            </a:r>
            <a:r>
              <a:rPr lang="ko-KR" altLang="en-US" sz="2133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출력층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설계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380990" indent="-380990">
              <a:lnSpc>
                <a:spcPct val="115000"/>
              </a:lnSpc>
              <a:buFontTx/>
              <a:buChar char="-"/>
            </a:pPr>
            <a:r>
              <a:rPr lang="ko-KR" altLang="en-US" sz="2133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항등함수와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r>
              <a:rPr lang="ko-KR" altLang="en-US" sz="2133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소프트맥스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380990" indent="-380990">
              <a:lnSpc>
                <a:spcPct val="115000"/>
              </a:lnSpc>
              <a:buFontTx/>
              <a:buChar char="-"/>
            </a:pPr>
            <a:r>
              <a:rPr lang="ko-KR" altLang="en-US" sz="2133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소프트맥스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함수 개선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380990" indent="-380990">
              <a:lnSpc>
                <a:spcPct val="115000"/>
              </a:lnSpc>
              <a:buFontTx/>
              <a:buChar char="-"/>
            </a:pP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● </a:t>
            </a:r>
            <a:r>
              <a:rPr lang="ko-KR" altLang="en-US" sz="2133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손글씨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숫자 인식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380990" indent="-380990">
              <a:lnSpc>
                <a:spcPct val="115000"/>
              </a:lnSpc>
              <a:buFontTx/>
              <a:buChar char="-"/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가중치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(</a:t>
            </a:r>
            <a:r>
              <a:rPr lang="en-US" altLang="ko-KR" sz="2133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W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)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는 이미 만들어진 데이터로 불러와 실습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380990" indent="-380990">
              <a:lnSpc>
                <a:spcPct val="115000"/>
              </a:lnSpc>
              <a:buFontTx/>
              <a:buChar char="-"/>
            </a:pP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‘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학습 과정은 생략하고 추론 과정만 구현한다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 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추론 과정을 순전파라고 한다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.’</a:t>
            </a:r>
          </a:p>
          <a:p>
            <a:pPr marL="380990" indent="-380990">
              <a:lnSpc>
                <a:spcPct val="115000"/>
              </a:lnSpc>
              <a:buFontTx/>
              <a:buChar char="-"/>
            </a:pP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normalization 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기법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380990" indent="-380990">
              <a:lnSpc>
                <a:spcPct val="115000"/>
              </a:lnSpc>
              <a:buFontTx/>
              <a:buChar char="-"/>
            </a:pP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batch size</a:t>
            </a:r>
          </a:p>
          <a:p>
            <a:pPr>
              <a:lnSpc>
                <a:spcPct val="115000"/>
              </a:lnSpc>
            </a:pP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3316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96886266-D481-E1AC-DB1E-F55C83D5CEF3}"/>
              </a:ext>
            </a:extLst>
          </p:cNvPr>
          <p:cNvSpPr txBox="1"/>
          <p:nvPr/>
        </p:nvSpPr>
        <p:spPr>
          <a:xfrm>
            <a:off x="1988419" y="406141"/>
            <a:ext cx="6639200" cy="100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4.1</a:t>
            </a:r>
            <a:r>
              <a:rPr lang="ko-KR" altLang="en-US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 데이터에서 학습한다</a:t>
            </a:r>
            <a:r>
              <a:rPr lang="en-US" altLang="ko-KR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!</a:t>
            </a:r>
            <a:endParaRPr sz="4267" dirty="0">
              <a:solidFill>
                <a:srgbClr val="19264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C1F6150E-8A07-F91A-17BD-E25C545A2D77}"/>
              </a:ext>
            </a:extLst>
          </p:cNvPr>
          <p:cNvSpPr txBox="1"/>
          <p:nvPr/>
        </p:nvSpPr>
        <p:spPr>
          <a:xfrm>
            <a:off x="1878634" y="1629329"/>
            <a:ext cx="9741325" cy="2511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● 신경망은 데이터를 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‘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있는 그대로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‘ 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학습하는 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‘end-to-end’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를 한다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380990" indent="-380990">
              <a:lnSpc>
                <a:spcPct val="115000"/>
              </a:lnSpc>
              <a:buFont typeface="Wingdings" panose="05000000000000000000" pitchFamily="2" charset="2"/>
              <a:buChar char="à"/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이는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, 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사람의 개입을 최소화한다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</a:t>
            </a:r>
          </a:p>
          <a:p>
            <a:pPr>
              <a:lnSpc>
                <a:spcPct val="115000"/>
              </a:lnSpc>
            </a:pPr>
            <a:endParaRPr lang="en-US" altLang="ko-KR" sz="2133" dirty="0">
              <a:solidFill>
                <a:srgbClr val="19264B"/>
              </a:solidFill>
              <a:latin typeface="+mn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● 데이터를 훈련 데이터와 시험 데이터로 나눠 학습 및 실험을 수행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Wingdings" panose="05000000000000000000" pitchFamily="2" charset="2"/>
              </a:rPr>
              <a:t> 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Wingdings" panose="05000000000000000000" pitchFamily="2" charset="2"/>
              </a:rPr>
              <a:t>한 데이터셋에서만 지나치게 최적화된 상태인 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Wingdings" panose="05000000000000000000" pitchFamily="2" charset="2"/>
              </a:rPr>
              <a:t>‘</a:t>
            </a:r>
            <a:r>
              <a:rPr lang="ko-KR" altLang="en-US" sz="2133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Wingdings" panose="05000000000000000000" pitchFamily="2" charset="2"/>
              </a:rPr>
              <a:t>오버피팅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Wingdings" panose="05000000000000000000" pitchFamily="2" charset="2"/>
              </a:rPr>
              <a:t>’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Wingdings" panose="05000000000000000000" pitchFamily="2" charset="2"/>
              </a:rPr>
              <a:t>을 방지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31F4D8-53B1-20FA-9738-EC7228F0D9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512" r="9624"/>
          <a:stretch/>
        </p:blipFill>
        <p:spPr>
          <a:xfrm>
            <a:off x="1988419" y="3834939"/>
            <a:ext cx="5151101" cy="25114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49351EAE-D17A-F009-2601-F510A6FC7D36}"/>
              </a:ext>
            </a:extLst>
          </p:cNvPr>
          <p:cNvSpPr txBox="1"/>
          <p:nvPr/>
        </p:nvSpPr>
        <p:spPr>
          <a:xfrm>
            <a:off x="1988419" y="406141"/>
            <a:ext cx="6639200" cy="100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4.2 </a:t>
            </a:r>
            <a:r>
              <a:rPr lang="ko-KR" altLang="en-US" sz="4267" dirty="0">
                <a:solidFill>
                  <a:srgbClr val="19264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NanumGothic ExtraBold"/>
              </a:rPr>
              <a:t>손실함수</a:t>
            </a:r>
            <a:endParaRPr lang="en-US" altLang="ko-KR" sz="4267" dirty="0">
              <a:solidFill>
                <a:srgbClr val="19264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FB11FE2F-2752-321A-3833-71BF47B1C2F6}"/>
              </a:ext>
            </a:extLst>
          </p:cNvPr>
          <p:cNvSpPr txBox="1"/>
          <p:nvPr/>
        </p:nvSpPr>
        <p:spPr>
          <a:xfrm>
            <a:off x="1878634" y="1629330"/>
            <a:ext cx="9741325" cy="137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● 신경망 학습에서 성능 평가에 사용하는 지표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● </a:t>
            </a:r>
            <a:r>
              <a:rPr lang="ko-KR" altLang="en-US" sz="2133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오차제곱합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vs 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교차 엔트로피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● 미니 배치 학습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: 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훈련 데이터의 일부만 무작위로 뽑아 학습을 진행 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AC05E2-7C6C-D8C9-CBAD-45F691868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618" y="3008129"/>
            <a:ext cx="3110316" cy="13787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5636CF-664F-E76C-4970-262451604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179" y="3008127"/>
            <a:ext cx="2741748" cy="13787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193AD9-600E-47DB-8016-DAF2AEC6D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7172" y="3008127"/>
            <a:ext cx="4020115" cy="1378799"/>
          </a:xfrm>
          <a:prstGeom prst="rect">
            <a:avLst/>
          </a:prstGeom>
        </p:spPr>
      </p:pic>
      <p:sp>
        <p:nvSpPr>
          <p:cNvPr id="10" name="Google Shape;75;p15">
            <a:extLst>
              <a:ext uri="{FF2B5EF4-FFF2-40B4-BE49-F238E27FC236}">
                <a16:creationId xmlns:a16="http://schemas.microsoft.com/office/drawing/2014/main" id="{ED8E186D-FCDE-C5F2-736C-4E167C890E32}"/>
              </a:ext>
            </a:extLst>
          </p:cNvPr>
          <p:cNvSpPr txBox="1"/>
          <p:nvPr/>
        </p:nvSpPr>
        <p:spPr>
          <a:xfrm>
            <a:off x="1878634" y="4386926"/>
            <a:ext cx="9741325" cy="213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80990" indent="-380990">
              <a:lnSpc>
                <a:spcPct val="115000"/>
              </a:lnSpc>
              <a:buFont typeface="Wingdings" panose="05000000000000000000" pitchFamily="2" charset="2"/>
              <a:buChar char="à"/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Wingdings" panose="05000000000000000000" pitchFamily="2" charset="2"/>
              </a:rPr>
              <a:t>손실함수의 값을 최소화하는 매개변수 값을 찾는 것이 학습의 목표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Wingdings" panose="05000000000000000000" pitchFamily="2" charset="2"/>
            </a:endParaRP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매개변수의 미분 값을 통해 매개변수 값을 갱신하는 과정을 반복</a:t>
            </a: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altLang="ko-KR" sz="2133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※ 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정확도를 성능 평가 지표로 삼지 않는다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!</a:t>
            </a:r>
          </a:p>
          <a:p>
            <a:pPr>
              <a:lnSpc>
                <a:spcPct val="115000"/>
              </a:lnSpc>
            </a:pP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미분 값이 대부분의 곳에서 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0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이 되기 때문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(</a:t>
            </a:r>
            <a:r>
              <a:rPr lang="ko-KR" altLang="en-US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계단함수와 동일한 이유</a:t>
            </a:r>
            <a:r>
              <a:rPr lang="en-US" altLang="ko-KR" sz="2133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166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562</Words>
  <Application>Microsoft Office PowerPoint</Application>
  <PresentationFormat>와이드스크린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NanumGothic ExtraBold</vt:lpstr>
      <vt:lpstr>맑은 고딕</vt:lpstr>
      <vt:lpstr>함초롬돋움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규원 최</dc:creator>
  <cp:lastModifiedBy>규원 최</cp:lastModifiedBy>
  <cp:revision>1</cp:revision>
  <dcterms:created xsi:type="dcterms:W3CDTF">2024-09-30T09:35:14Z</dcterms:created>
  <dcterms:modified xsi:type="dcterms:W3CDTF">2024-09-30T09:45:46Z</dcterms:modified>
</cp:coreProperties>
</file>