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8" autoAdjust="0"/>
    <p:restoredTop sz="86424" autoAdjust="0"/>
  </p:normalViewPr>
  <p:slideViewPr>
    <p:cSldViewPr snapToGrid="0">
      <p:cViewPr varScale="1">
        <p:scale>
          <a:sx n="95" d="100"/>
          <a:sy n="95" d="100"/>
        </p:scale>
        <p:origin x="845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/>
        <a:ea typeface="나눔고딕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 smtClean="0"/>
              <a:t>시그모이드</a:t>
            </a:r>
            <a:r>
              <a:rPr lang="ko-KR" altLang="en-US" dirty="0" smtClean="0"/>
              <a:t> 층의 </a:t>
            </a:r>
            <a:r>
              <a:rPr lang="ko-KR" altLang="en-US" dirty="0" err="1" smtClean="0"/>
              <a:t>역전파를</a:t>
            </a:r>
            <a:r>
              <a:rPr lang="ko-KR" altLang="en-US" dirty="0" smtClean="0"/>
              <a:t> 수행하는 계산 그래프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090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 smtClean="0"/>
              <a:t>렐루</a:t>
            </a:r>
            <a:r>
              <a:rPr lang="ko-KR" altLang="en-US" dirty="0" smtClean="0"/>
              <a:t> 층의 </a:t>
            </a:r>
            <a:r>
              <a:rPr lang="ko-KR" altLang="en-US" dirty="0" err="1" smtClean="0"/>
              <a:t>역전파를</a:t>
            </a:r>
            <a:r>
              <a:rPr lang="ko-KR" altLang="en-US" dirty="0" smtClean="0"/>
              <a:t> 수행하는 계산 그래프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138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기계학습 문제에서는 학습 단계에서 최적의 매개변수를 찾아야 하는데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신경망에서는 손실 함수가 최솟값이 될 때의 매개변수 값을 가질 때 최적이라고 함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넓은 매개변수 공간에서의 최솟값을 효과적으로 짐작하기 위하여 사용하는 것이 </a:t>
            </a:r>
            <a:r>
              <a:rPr lang="ko-KR" altLang="en-US" dirty="0" err="1" smtClean="0"/>
              <a:t>경사법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 smtClean="0"/>
              <a:t>경사법은</a:t>
            </a:r>
            <a:r>
              <a:rPr lang="ko-KR" altLang="en-US" dirty="0" smtClean="0"/>
              <a:t> 현 위치에서 기울어진 방향으로 일정 거리만큼 이동함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그런 다음 이동한 곳에서도 마찬가지로 기울기를 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그 기울어진 방향으로 나아가기를 반복하면서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함수의 값을 점차 줄이는 방법을 의미함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이때 최솟값을 찾는 </a:t>
            </a:r>
            <a:r>
              <a:rPr lang="ko-KR" altLang="en-US" dirty="0" err="1" smtClean="0"/>
              <a:t>경사법을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경사하강법이라고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신경망 학습 순서는 책 </a:t>
            </a:r>
            <a:r>
              <a:rPr lang="en-US" altLang="ko-KR" dirty="0" smtClean="0"/>
              <a:t>136p </a:t>
            </a:r>
            <a:r>
              <a:rPr lang="ko-KR" altLang="en-US" dirty="0" smtClean="0"/>
              <a:t>참고하여 간략하게 언급하고 넘어가기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코드 부분은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다음과 같은 순서를 참고한 책의 코드로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층 신경망 클래스를 구현하여 사용하였고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하이퍼파라미터를</a:t>
            </a:r>
            <a:r>
              <a:rPr lang="ko-KR" altLang="en-US" dirty="0" smtClean="0"/>
              <a:t> 설정한 다음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미니배치</a:t>
            </a:r>
            <a:r>
              <a:rPr lang="ko-KR" altLang="en-US" dirty="0" smtClean="0"/>
              <a:t> 획득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기울기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경과 기록</a:t>
            </a:r>
            <a:r>
              <a:rPr lang="en-US" altLang="ko-KR" dirty="0" smtClean="0"/>
              <a:t>, 1</a:t>
            </a:r>
            <a:r>
              <a:rPr lang="ko-KR" altLang="en-US" dirty="0" err="1" smtClean="0"/>
              <a:t>에폭당</a:t>
            </a:r>
            <a:r>
              <a:rPr lang="ko-KR" altLang="en-US" dirty="0" smtClean="0"/>
              <a:t> 정확도 계산의 순으로 구현을 진행한 것이라고 하면 될 듯함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계산 그래프는 계산 과정을 그래프로 나타낸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복수의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로 표현됨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이는 국소적 계산을 전파함으로써 최종 결과를 얻는다는 특징이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ko-KR" altLang="en-US" dirty="0" err="1" smtClean="0"/>
              <a:t>연쇄법칙에</a:t>
            </a:r>
            <a:r>
              <a:rPr lang="ko-KR" altLang="en-US" dirty="0" smtClean="0"/>
              <a:t> 따른 것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다음 그림은 계산을 왼쪽에서 오른쪽으로 진행하는 </a:t>
            </a:r>
            <a:r>
              <a:rPr lang="ko-KR" altLang="en-US" dirty="0" err="1" smtClean="0"/>
              <a:t>순전파</a:t>
            </a:r>
            <a:r>
              <a:rPr lang="ko-KR" altLang="en-US" dirty="0" smtClean="0"/>
              <a:t> 단계를 따르고 있음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 smtClean="0"/>
              <a:t>역전파는</a:t>
            </a:r>
            <a:r>
              <a:rPr lang="ko-KR" altLang="en-US" dirty="0" smtClean="0"/>
              <a:t> 계산을 오른쪽에서 왼쪽으로 진행하는 단계를 뜻함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덧셈 노드의 </a:t>
            </a:r>
            <a:r>
              <a:rPr lang="ko-KR" altLang="en-US" dirty="0" err="1" smtClean="0"/>
              <a:t>역전파는</a:t>
            </a:r>
            <a:r>
              <a:rPr lang="ko-KR" altLang="en-US" dirty="0" smtClean="0"/>
              <a:t> 입력된 값을 그대로 다음 노드로 보내고</a:t>
            </a:r>
            <a:r>
              <a:rPr lang="en-US" altLang="ko-KR" dirty="0" smtClean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곱셈 노드의 </a:t>
            </a:r>
            <a:r>
              <a:rPr lang="ko-KR" altLang="en-US" dirty="0" err="1" smtClean="0"/>
              <a:t>역전파는</a:t>
            </a:r>
            <a:r>
              <a:rPr lang="ko-KR" altLang="en-US" dirty="0" smtClean="0"/>
              <a:t> 상류의 값에 </a:t>
            </a:r>
            <a:r>
              <a:rPr lang="ko-KR" altLang="en-US" dirty="0" err="1" smtClean="0"/>
              <a:t>순전파</a:t>
            </a:r>
            <a:r>
              <a:rPr lang="ko-KR" altLang="en-US" dirty="0" smtClean="0"/>
              <a:t> 때의 입력 신호들을 서로 바꾼 값을 곱해서 하류로 보냄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이는 앞서 배웠던 </a:t>
            </a:r>
            <a:r>
              <a:rPr lang="ko-KR" altLang="en-US" dirty="0" err="1" smtClean="0"/>
              <a:t>편미분을</a:t>
            </a:r>
            <a:r>
              <a:rPr lang="ko-KR" altLang="en-US" dirty="0" smtClean="0"/>
              <a:t> 이용한 원리와 같음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사진과 같은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계산 예시 문제를 풀며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역전파를</a:t>
            </a:r>
            <a:r>
              <a:rPr lang="ko-KR" altLang="en-US" baseline="0" dirty="0" smtClean="0"/>
              <a:t> 이해할 수 있었음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474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신경망의 </a:t>
            </a:r>
            <a:r>
              <a:rPr lang="ko-KR" altLang="en-US" dirty="0" err="1" smtClean="0"/>
              <a:t>순전파</a:t>
            </a:r>
            <a:r>
              <a:rPr lang="ko-KR" altLang="en-US" dirty="0" smtClean="0"/>
              <a:t> 때 수행하는 행렬의 곱을 </a:t>
            </a:r>
            <a:r>
              <a:rPr lang="ko-KR" altLang="en-US" dirty="0" err="1" smtClean="0"/>
              <a:t>어파인</a:t>
            </a:r>
            <a:r>
              <a:rPr lang="ko-KR" altLang="en-US" dirty="0" smtClean="0"/>
              <a:t> 변환이라고 함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따라서 </a:t>
            </a:r>
            <a:r>
              <a:rPr lang="ko-KR" altLang="en-US" dirty="0" err="1" smtClean="0"/>
              <a:t>어파인</a:t>
            </a:r>
            <a:r>
              <a:rPr lang="ko-KR" altLang="en-US" dirty="0" smtClean="0"/>
              <a:t> 변환을 수행하는 처리를 </a:t>
            </a:r>
            <a:r>
              <a:rPr lang="ko-KR" altLang="en-US" dirty="0" err="1" smtClean="0"/>
              <a:t>어파인</a:t>
            </a:r>
            <a:r>
              <a:rPr lang="ko-KR" altLang="en-US" dirty="0" smtClean="0"/>
              <a:t> 계층이라는 이름으로 구현함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/>
              <a:t>다음은 </a:t>
            </a:r>
            <a:r>
              <a:rPr lang="ko-KR" altLang="en-US" dirty="0" err="1" smtClean="0"/>
              <a:t>어파인</a:t>
            </a:r>
            <a:r>
              <a:rPr lang="ko-KR" altLang="en-US" dirty="0" smtClean="0"/>
              <a:t> 계층의 </a:t>
            </a:r>
            <a:r>
              <a:rPr lang="ko-KR" altLang="en-US" dirty="0" err="1" smtClean="0"/>
              <a:t>역전파를</a:t>
            </a:r>
            <a:r>
              <a:rPr lang="ko-KR" altLang="en-US" dirty="0" smtClean="0"/>
              <a:t> 수행하는 계산 그래프</a:t>
            </a:r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DLS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이승현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s</a:t>
            </a:r>
            <a:r>
              <a:rPr lang="en-US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igmoid</a:t>
            </a:r>
            <a:r>
              <a:rPr lang="ko-KR" altLang="en-US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층과 </a:t>
            </a:r>
            <a:r>
              <a:rPr lang="en-US" altLang="ko-KR" sz="2000" dirty="0" err="1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r</a:t>
            </a:r>
            <a:r>
              <a:rPr lang="en-US" altLang="ko-KR" sz="2000" dirty="0" err="1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elu</a:t>
            </a:r>
            <a:r>
              <a:rPr lang="ko-KR" altLang="en-US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층 </a:t>
            </a:r>
            <a:r>
              <a:rPr lang="ko-KR" altLang="en-US" sz="2000" dirty="0" err="1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역전파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26620"/>
          <a:stretch/>
        </p:blipFill>
        <p:spPr>
          <a:xfrm>
            <a:off x="2128336" y="2142962"/>
            <a:ext cx="6314222" cy="26228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3564" y="1154667"/>
            <a:ext cx="25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 </a:t>
            </a:r>
            <a:r>
              <a:rPr lang="ko-KR" altLang="en-US" sz="1800" b="1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ko-KR" altLang="en-US" sz="1800" b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321" y="1066799"/>
            <a:ext cx="19907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3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s</a:t>
            </a:r>
            <a:r>
              <a:rPr lang="en-US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igmoid</a:t>
            </a:r>
            <a:r>
              <a:rPr lang="ko-KR" altLang="en-US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층과 </a:t>
            </a:r>
            <a:r>
              <a:rPr lang="en-US" altLang="ko-KR" sz="2000" dirty="0" err="1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r</a:t>
            </a:r>
            <a:r>
              <a:rPr lang="en-US" altLang="ko-KR" sz="2000" dirty="0" err="1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elu</a:t>
            </a:r>
            <a:r>
              <a:rPr lang="ko-KR" altLang="en-US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층 </a:t>
            </a:r>
            <a:r>
              <a:rPr lang="ko-KR" altLang="en-US" sz="2000" dirty="0" err="1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역전파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272" y="2280073"/>
            <a:ext cx="6515100" cy="2266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3564" y="1154667"/>
            <a:ext cx="25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u="sng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800" b="1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endParaRPr lang="ko-KR" altLang="en-US" sz="1800" b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564" y="1683174"/>
            <a:ext cx="1806771" cy="9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19A3CF42-7E10-1EAD-F31B-67E6AE96B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A574636E-58DC-658F-1BA5-8B9DA5B1044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0B5AB3E1-515D-140F-5F99-E8A4275ECF6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5DE9B11D-E341-7CD7-8D6E-1177234B27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6CFB2A78-42C5-65E9-AD97-27C7686DFBF3}"/>
              </a:ext>
            </a:extLst>
          </p:cNvPr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848AC7F3-9084-1545-3A22-6306DAFC992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A1A70BD2-A56C-CC17-23A4-4021F0BF0BFD}"/>
              </a:ext>
            </a:extLst>
          </p:cNvPr>
          <p:cNvSpPr txBox="1"/>
          <p:nvPr/>
        </p:nvSpPr>
        <p:spPr>
          <a:xfrm>
            <a:off x="6091643" y="158442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 1 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윤덕현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 2 :</a:t>
            </a:r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이승현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 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박아현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송채린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0F44FB-4DF6-FC7D-62F5-FA6B6B87E5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67" r="25564"/>
          <a:stretch/>
        </p:blipFill>
        <p:spPr>
          <a:xfrm>
            <a:off x="2005690" y="1262100"/>
            <a:ext cx="3474720" cy="34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A5935E-B4CD-FCFE-321E-D8F758D01FE8}"/>
              </a:ext>
            </a:extLst>
          </p:cNvPr>
          <p:cNvSpPr/>
          <p:nvPr/>
        </p:nvSpPr>
        <p:spPr>
          <a:xfrm>
            <a:off x="1402212" y="1317894"/>
            <a:ext cx="2308656" cy="30101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공부 방법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5CD15-2C44-D1D3-6FD8-9C5F26373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43879"/>
            <a:ext cx="2302452" cy="29581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20A99-00D0-79E3-9306-CC9A22CE0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17" y="1302654"/>
            <a:ext cx="2286092" cy="30063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A39888-ECC3-025A-29CC-CE96BC38F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290" y="1303263"/>
            <a:ext cx="2763510" cy="2975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74" name="Google Shape;74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3532" y="1055550"/>
            <a:ext cx="3443571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수치미분을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통한 학습 구현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 그래프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ffine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층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역전파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sigmoid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층과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층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역전파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경사하강법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19" y="1440781"/>
            <a:ext cx="4170947" cy="3128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03460" y="1440781"/>
            <a:ext cx="3459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경사법</a:t>
            </a:r>
            <a:endParaRPr lang="en-US" altLang="ko-KR" sz="1600" b="1" u="sng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 위치에서 기울어진 방향으로 일정 거리만큼 이동한 다음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이동한 곳에서도 마찬가지로 기울기를 구하고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 그 기울어진 방향으로 나아가기를 반복하면서 함수의 값을 점차 줄이는 방법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8078" y="3435773"/>
            <a:ext cx="3459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endParaRPr lang="en-US" altLang="ko-KR" sz="1600" b="1" u="sng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최솟값을 찾는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경사법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err="1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수치미분을</a:t>
            </a:r>
            <a:r>
              <a:rPr lang="ko-KR" altLang="en-US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 통한 학습 구현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8975" y="1981987"/>
            <a:ext cx="3978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미니배치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기울기 산출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갱신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0319" y="1317277"/>
            <a:ext cx="25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신경망 학습의 순서</a:t>
            </a:r>
            <a:endParaRPr lang="ko-KR" altLang="en-US" sz="1800" b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66" y="801531"/>
            <a:ext cx="4502995" cy="25778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032" y="1981987"/>
            <a:ext cx="3216693" cy="30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계산 그래프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110" y="1724198"/>
            <a:ext cx="6520626" cy="2304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0659" y="1226530"/>
            <a:ext cx="25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u="sng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순전파</a:t>
            </a:r>
            <a:endParaRPr lang="ko-KR" altLang="en-US" sz="1800" b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050659" y="4291263"/>
            <a:ext cx="5681636" cy="40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71403" y="4346564"/>
            <a:ext cx="256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왼쪽에서 오른쪽으로 계산 진행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93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계산 그래프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0554" y="1218509"/>
            <a:ext cx="25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u="sng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역전파</a:t>
            </a:r>
            <a:endParaRPr lang="ko-KR" altLang="en-US" sz="1800" b="1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50" y="1693783"/>
            <a:ext cx="5073872" cy="251727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2300005" y="4386322"/>
            <a:ext cx="5633961" cy="16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12160" y="4423744"/>
            <a:ext cx="256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오른쪽에서 왼쪽으로 계산 진행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78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a</a:t>
            </a:r>
            <a:r>
              <a:rPr lang="en-US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ffine</a:t>
            </a:r>
            <a:r>
              <a:rPr lang="ko-KR" altLang="en-US" sz="2000" dirty="0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층 </a:t>
            </a:r>
            <a:r>
              <a:rPr lang="ko-KR" altLang="en-US" sz="2000" dirty="0" err="1" smtClean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Gothic ExtraBold"/>
                <a:sym typeface="NanumGothic ExtraBold"/>
              </a:rPr>
              <a:t>역전파</a:t>
            </a:r>
            <a:endParaRPr sz="2000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364" y="1756611"/>
            <a:ext cx="5920360" cy="3147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8975" y="1309971"/>
            <a:ext cx="3459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Affine </a:t>
            </a:r>
            <a:r>
              <a:rPr lang="ko-KR" altLang="en-US" sz="16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endParaRPr lang="en-US" altLang="ko-KR" sz="1600" b="1" u="sng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신경망의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순전파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때 수행하는 행렬의 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846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395</Words>
  <Application>Microsoft Office PowerPoint</Application>
  <PresentationFormat>화면 슬라이드 쇼(16:9)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나눔고딕 ExtraBold</vt:lpstr>
      <vt:lpstr>NanumGothic ExtraBold</vt:lpstr>
      <vt:lpstr>나눔고딕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hp</cp:lastModifiedBy>
  <cp:revision>37</cp:revision>
  <dcterms:modified xsi:type="dcterms:W3CDTF">2024-11-18T12:29:47Z</dcterms:modified>
  <cp:version/>
</cp:coreProperties>
</file>