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S4cfSqXj4j2HT6rRy9GvcTIfX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30C243-A12C-4D68-B862-FE5DE2401954}">
  <a:tblStyle styleId="{D730C243-A12C-4D68-B862-FE5DE2401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CUAI 데이터분석 및 EDA 스터디 1조 발표 시작하겠습니다.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3eb6a554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03eb6a554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태블로는 데이터를 손쉽게 시각화하고 분석할 수 있는 강력한 도구이며 데이터를 다양한 차트나 그래프로 시각화하여 인사이트를 발견할 수 있도록 돕는 소프트웨어입니다. 태블로의 장점은 비전문가도 쉽게 사용할 수 있을 정도로 직관적이라는 것인데요, 복잡한 코딩 없이 데이터를 시각화할 수 있어 비즈니스 분석에 최적화되어 있습니다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3eb6a554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303eb6a554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태블로의 주요 화면 요소를 소개하겠습니다. 먼저 통합 문서 이름(A)는 현재 작업 중인 파일의 이름을 표시합니다. 카드 및 선반(B)는 데이터를 드래그해서 시각화를 만드는 공간입니다. 툴바(C)에서는 다양한 작업을 쉽게 수행할 수 있고, 뷰(D)에서는 시각화된 결과를 확인할 수 있습니다.. 사이드바(F)는 필터나 분석 도구를 제공하며, 마지막으로 상태 표시줄(H)는 현재 상태를 알려주고, 시트 탭(I)에서 여러 분석 시트를 관리할 수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3eb6a55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03eb6a55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다음은 태블로를 이용한 데이터 시각화 대쉬보드 예시입니다.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3eb6a554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03eb6a554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태블로에서 테이블은 측정값과 차원 두가지로 이루어져있습니다. 측정값은 숫자 형식이며 드래그나 더블 클릭을 통해 설정된 집계에 따라 차트를 만들게 됩니다. 차원은 측정값으로 만들어진 차트를 어떻게 나눠서 볼 것인지 결정하는 요소입니다. 오른쪽에서 회색선을 기준으로 파란색이 차원, 초록색은 측정값입니다.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여기서 막대차트를 만드는 방법은 먼저  측정값에 있는 데이터 원본 필드를 더블클릭하면 간단하게 막대차트를 만들 수 있습니다.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3eb6a554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03eb6a554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태블로에서는 불연속형 자료, 연속형 자료 두가지로 데이터를 구분하게 됩니다. 먼저 불연속형 데이터는 아래의 그림처럼 파란색 필드이며 데이터를 개별적으로 구분합니다.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연속형은 초록색 필드이며 데이터에 단절이 없고 끊어지지 않는 무한대의 범위입니다. 아래 그림에서는 각 불연속형 자료와 연속형 자료를 막대차트로 시각화 한 예시에서 둘의 차이점을 확인할 수 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3eb6a554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03eb6a554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라인차트는 처음부터 해당 영역까지 기본적으로 연결하는 속성이 강하며 시간 베이스의 추세를 살펴보는데 적합합니다.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시간 베이스의 추세를 살펴보는데 적합하며 불연속형은 DATEPART 함수를, 연속형은 DATETRUNC 함수가 적용됩니다.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태블로에서는 아래 그림처럼 라인차트에 평균선을 추가할 수 있는데, 이는 좌측 사이드 바를 분석 패널로 변경한 다음 요약에 있는 평균 라인을 드래그하여 참조선 위에 올리면 형성이 가능합니다.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여기서 참조선을 테이블이나 패널을 기준으로 평균선을 추가할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3eb6a554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03eb6a554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라인차트는 처음부터 해당 영역까지 기본적으로 연결하는 속성이 강하며 시간 베이스의 추세를 살펴보는데 적합합니다.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시간 베이스의 추세를 살펴보는데 적합하며 불연속형은 DATEPART 함수를, 연속형은 DATETRUNC 함수가 적용됩니다.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태블로에서는 아래 그림처럼 라인차트에 평균선을 추가할 수 있는데, 이는 좌측 사이드 바를 분석 패널로 변경한 다음 요약에 있는 평균 라인을 드래그하여 참조선 위에 올리면 형성이 가능합니다.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여기서 참조선을 테이블이나 패널을 기준으로 평균선을 추가할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목차는 다음과 같습니다.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저희는 먼저 데이터 분석 및 시각화 툴인 태블로를 같이 배워보고 이를 바탕으로 EDA 실습을 해보는 것을 이번 스터디내용을 계획했으며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부스트코스에 “데이터 시각화를 위한 태블로” 강의를 같이 수강하기로 했습니다.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979db37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8979db37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해당 강의는 총 5개의 커리큘럼으로 구성되며, 총 32개의 강의로 이루어져있습니다. 해당강의에서는 각 커리큘럼을 마칠때 마다 10개의 문제로 이루어진 퀴즈가 제공이 되는데, 해당 퀴즈를 풀고, 퀴즈에 대한 내용을 저희가 만나서 질문하고, 서로 답하는 시간을 가질 수 있도록 하였습니다.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79db37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8979db37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태블로 강의를 전부 수강하면, 최적시내버스 노선제시 과제나 선재 제작 공정 데이터 등의 데이터들을 eda 하고 이를 태블로로 시각화 하여 대쉬보드를 작성하는 실습을 진행할 예정입니다.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979db37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8979db37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최종적으로 저희는 태블로 기초 및 중급 수준까지 성장하는 것이 못표이며 이를 바탕으로 저희만의 포트폴리오 제작을 목표로 하고 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5f62526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895f62526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스터디 일정을 이렇게 구성했습니다.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3eb6a5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03eb6a5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저희조의 이번 1주차 스터디 내용을 설명드리겠습니다.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디지털 전환은 디지털 전환은 기술을 활용해 기존의 비즈니스 모델, 운영 방식, 조직 문화를 혁신하는 과정을 말합니다. 예를 들어, 종이로 기록하던 문서를 디지털화하고, 인공지능이나 빅데이터 분석을 통해 더 나은 의사결정을 내리는 것이 디지털 전환의 일부입니다.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데이터 리터러시는 데이터를 읽고, 해석하고, 활용하는 능력을 말하며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데이터 시각화는 복잡한 데이터를 차트나 그래프 등의 시각적 형태로 표현하는 것을 의미합니다.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339750" y="2710050"/>
            <a:ext cx="72657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sz="2500" b="1" i="0" u="none" strike="noStrike" cap="none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CUAI </a:t>
            </a:r>
            <a:r>
              <a:rPr lang="ko" sz="2500" b="1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데이터분석 및 EDA 스터디 1조</a:t>
            </a:r>
            <a:endParaRPr sz="2500" b="1">
              <a:solidFill>
                <a:srgbClr val="19264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sz="1400" b="0" i="0" u="none" strike="noStrike" cap="none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2024.09.</a:t>
            </a:r>
            <a:r>
              <a:rPr lang="ko">
                <a:solidFill>
                  <a:srgbClr val="19264B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endParaRPr sz="1400" b="0" i="0" u="none" strike="noStrike" cap="none">
              <a:solidFill>
                <a:srgbClr val="19264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264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264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51;p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3eb6a554d_0_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g303eb6a554d_0_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g303eb6a554d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03eb6a554d_0_17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Tableau란?</a:t>
            </a:r>
            <a:endParaRPr sz="2000">
              <a:solidFill>
                <a:srgbClr val="19264B"/>
              </a:solidFill>
            </a:endParaRPr>
          </a:p>
        </p:txBody>
      </p:sp>
      <p:pic>
        <p:nvPicPr>
          <p:cNvPr id="143" name="Google Shape;143;g303eb6a554d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300" y="1226400"/>
            <a:ext cx="3198724" cy="25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03eb6a554d_0_17"/>
          <p:cNvSpPr txBox="1"/>
          <p:nvPr/>
        </p:nvSpPr>
        <p:spPr>
          <a:xfrm>
            <a:off x="5281450" y="1432800"/>
            <a:ext cx="36615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dk2"/>
                </a:solidFill>
              </a:rPr>
              <a:t>Tableau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데이터를 분석 및 시각화 하는 강력한 솔루션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>
                <a:solidFill>
                  <a:schemeClr val="dk2"/>
                </a:solidFill>
              </a:rPr>
              <a:t>“Tableau helps people see and understand data” </a:t>
            </a:r>
            <a:endParaRPr sz="1800" i="1">
              <a:solidFill>
                <a:schemeClr val="dk2"/>
              </a:solidFill>
            </a:endParaRPr>
          </a:p>
        </p:txBody>
      </p:sp>
      <p:sp>
        <p:nvSpPr>
          <p:cNvPr id="145" name="Google Shape;145;g303eb6a554d_0_17"/>
          <p:cNvSpPr txBox="1"/>
          <p:nvPr/>
        </p:nvSpPr>
        <p:spPr>
          <a:xfrm>
            <a:off x="9354650" y="1623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eb6a554d_0_2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g303eb6a554d_0_2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2" name="Google Shape;152;g303eb6a554d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03eb6a554d_0_28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화면 구성</a:t>
            </a:r>
            <a:endParaRPr sz="2000">
              <a:solidFill>
                <a:srgbClr val="19264B"/>
              </a:solidFill>
            </a:endParaRPr>
          </a:p>
        </p:txBody>
      </p:sp>
      <p:sp>
        <p:nvSpPr>
          <p:cNvPr id="154" name="Google Shape;154;g303eb6a554d_0_28"/>
          <p:cNvSpPr txBox="1"/>
          <p:nvPr/>
        </p:nvSpPr>
        <p:spPr>
          <a:xfrm>
            <a:off x="9354650" y="1623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g303eb6a554d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250" y="828050"/>
            <a:ext cx="4593426" cy="40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03eb6a554d_0_28"/>
          <p:cNvSpPr txBox="1"/>
          <p:nvPr/>
        </p:nvSpPr>
        <p:spPr>
          <a:xfrm>
            <a:off x="5947325" y="1331950"/>
            <a:ext cx="2478000" cy="3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A: 통합 문서 이름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B: 카드및 선반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C: 툴바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D: 뷰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E: 데이터 시작 페이지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F: 사이드바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G: 데이터 원본 페이지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H: 상태 표시줄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I: 시트 탭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3eb6a554d_0_5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g303eb6a554d_0_5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g303eb6a554d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03eb6a554d_0_56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데이터 시각화 예시</a:t>
            </a:r>
            <a:endParaRPr sz="2000">
              <a:solidFill>
                <a:srgbClr val="19264B"/>
              </a:solidFill>
            </a:endParaRPr>
          </a:p>
        </p:txBody>
      </p:sp>
      <p:sp>
        <p:nvSpPr>
          <p:cNvPr id="165" name="Google Shape;165;g303eb6a554d_0_56"/>
          <p:cNvSpPr txBox="1"/>
          <p:nvPr/>
        </p:nvSpPr>
        <p:spPr>
          <a:xfrm>
            <a:off x="9354650" y="1623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66" name="Google Shape;166;g303eb6a554d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100" y="1173225"/>
            <a:ext cx="3332445" cy="239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03eb6a554d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509" y="1214555"/>
            <a:ext cx="4340590" cy="235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3eb6a554d_0_4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g303eb6a554d_0_4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4" name="Google Shape;174;g303eb6a554d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03eb6a554d_0_45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기초</a:t>
            </a:r>
            <a:endParaRPr sz="2000">
              <a:solidFill>
                <a:srgbClr val="19264B"/>
              </a:solidFill>
            </a:endParaRPr>
          </a:p>
        </p:txBody>
      </p:sp>
      <p:sp>
        <p:nvSpPr>
          <p:cNvPr id="176" name="Google Shape;176;g303eb6a554d_0_45"/>
          <p:cNvSpPr txBox="1"/>
          <p:nvPr/>
        </p:nvSpPr>
        <p:spPr>
          <a:xfrm>
            <a:off x="9354650" y="1623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g303eb6a554d_0_45"/>
          <p:cNvSpPr txBox="1"/>
          <p:nvPr/>
        </p:nvSpPr>
        <p:spPr>
          <a:xfrm>
            <a:off x="1535725" y="831675"/>
            <a:ext cx="59634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ko" sz="1700" b="1">
                <a:solidFill>
                  <a:schemeClr val="dk2"/>
                </a:solidFill>
              </a:rPr>
              <a:t>측정값</a:t>
            </a:r>
            <a:endParaRPr sz="17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숫자형식이며 액션 (Drag and Drop 또는 Double-click)을 통해 설정된 집계에 따라 차트를 만들게 된다.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ko" sz="1700" b="1">
                <a:solidFill>
                  <a:schemeClr val="dk2"/>
                </a:solidFill>
              </a:rPr>
              <a:t>차원</a:t>
            </a:r>
            <a:endParaRPr sz="17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측정값으로 만들어진 차트를 어떻게 나눠서 볼 것인지 결정하는 요소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dk2"/>
                </a:solidFill>
              </a:rPr>
              <a:t>막대차트 만드는 방법</a:t>
            </a:r>
            <a:endParaRPr sz="1700" b="1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ko" sz="1700">
                <a:solidFill>
                  <a:schemeClr val="dk2"/>
                </a:solidFill>
              </a:rPr>
              <a:t>측정값에 있는 데이터 원본 필드 중 초록색 연속형 필드를 더블클릭하면 기본적으로 막대차트가 만들어진다.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78" name="Google Shape;178;g303eb6a554d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125" y="347525"/>
            <a:ext cx="1508975" cy="44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3eb6a554d_0_6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g303eb6a554d_0_6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303eb6a554d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03eb6a554d_0_69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기초</a:t>
            </a:r>
            <a:endParaRPr sz="2000">
              <a:solidFill>
                <a:srgbClr val="19264B"/>
              </a:solidFill>
            </a:endParaRPr>
          </a:p>
        </p:txBody>
      </p:sp>
      <p:sp>
        <p:nvSpPr>
          <p:cNvPr id="187" name="Google Shape;187;g303eb6a554d_0_69"/>
          <p:cNvSpPr txBox="1"/>
          <p:nvPr/>
        </p:nvSpPr>
        <p:spPr>
          <a:xfrm>
            <a:off x="9354650" y="1623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g303eb6a554d_0_69"/>
          <p:cNvSpPr txBox="1"/>
          <p:nvPr/>
        </p:nvSpPr>
        <p:spPr>
          <a:xfrm>
            <a:off x="1535725" y="831675"/>
            <a:ext cx="74523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ko" sz="1500" b="1">
                <a:solidFill>
                  <a:schemeClr val="dk2"/>
                </a:solidFill>
              </a:rPr>
              <a:t>불연속형</a:t>
            </a: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파란색 필드이며 데이터를 개별적으로 구분한다. 유한한 범위이며 뷰에 추가하면 머리글을 추가한다.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ko" sz="1500" b="1">
                <a:solidFill>
                  <a:schemeClr val="dk2"/>
                </a:solidFill>
              </a:rPr>
              <a:t>연속형</a:t>
            </a: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초록색 필드이며 데이터에 단절이 없고 끊어지지 않는 무한대의 범위, 뷰에 추가하면 축을 추가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89" name="Google Shape;189;g303eb6a554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800" y="2761750"/>
            <a:ext cx="3426050" cy="78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03eb6a554d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931" y="3693906"/>
            <a:ext cx="3367791" cy="86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03eb6a554d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0750" y="2559150"/>
            <a:ext cx="2124963" cy="22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eb6a554d_0_9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g303eb6a554d_0_9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8" name="Google Shape;198;g303eb6a554d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03eb6a554d_0_92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기초</a:t>
            </a:r>
            <a:endParaRPr sz="2000">
              <a:solidFill>
                <a:srgbClr val="19264B"/>
              </a:solidFill>
            </a:endParaRPr>
          </a:p>
        </p:txBody>
      </p:sp>
      <p:sp>
        <p:nvSpPr>
          <p:cNvPr id="200" name="Google Shape;200;g303eb6a554d_0_92"/>
          <p:cNvSpPr txBox="1"/>
          <p:nvPr/>
        </p:nvSpPr>
        <p:spPr>
          <a:xfrm>
            <a:off x="9354650" y="1623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g303eb6a554d_0_92"/>
          <p:cNvSpPr txBox="1"/>
          <p:nvPr/>
        </p:nvSpPr>
        <p:spPr>
          <a:xfrm>
            <a:off x="1535725" y="831675"/>
            <a:ext cx="7452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ko" sz="1500" b="1">
                <a:solidFill>
                  <a:schemeClr val="dk2"/>
                </a:solidFill>
              </a:rPr>
              <a:t>라인차트</a:t>
            </a: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처음부터 해당 영역까지 기본적으로 연결하는 속성이 강하다. 시간 베이스의 추세를 살펴보는데 적합하다.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불연속형은 DATEPART 함수를, 연속형은 DATETRUNC 함수가 적용됩니다.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ko" sz="1500" b="1">
                <a:solidFill>
                  <a:schemeClr val="dk2"/>
                </a:solidFill>
              </a:rPr>
              <a:t>평균선 추가방법</a:t>
            </a: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좌측 사이드 바를 분석 패널로 변경한 다음 요약에 있는 “평균 라인”을 드래그 하여 참조선 위에 올린다. (참조선을 테이블과 패널 형태로 각각 올릴 수 있다.)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02" name="Google Shape;202;g303eb6a554d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725" y="2803275"/>
            <a:ext cx="3825602" cy="22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03eb6a554d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1325" y="2928576"/>
            <a:ext cx="3633850" cy="195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3eb6a554d_0_1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303eb6a554d_0_1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0" name="Google Shape;210;g303eb6a554d_0_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03eb6a554d_0_116"/>
          <p:cNvSpPr txBox="1"/>
          <p:nvPr/>
        </p:nvSpPr>
        <p:spPr>
          <a:xfrm>
            <a:off x="3915860" y="1909950"/>
            <a:ext cx="2714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 b="1">
                <a:solidFill>
                  <a:srgbClr val="19264B"/>
                </a:solidFill>
              </a:rPr>
              <a:t>감사합니다</a:t>
            </a:r>
            <a:endParaRPr sz="3300" b="1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" name="Google Shape;58;p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498782" y="777964"/>
            <a:ext cx="49794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 sz="1800">
                <a:solidFill>
                  <a:srgbClr val="19264B"/>
                </a:solidFill>
              </a:rPr>
              <a:t>스터디 주제</a:t>
            </a:r>
            <a:endParaRPr sz="18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ko" sz="1800">
                <a:solidFill>
                  <a:srgbClr val="19264B"/>
                </a:solidFill>
              </a:rPr>
              <a:t>스터디 계획</a:t>
            </a:r>
            <a:endParaRPr sz="18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Font typeface="Arial"/>
              <a:buChar char="-"/>
            </a:pPr>
            <a:r>
              <a:rPr lang="ko" sz="1800">
                <a:solidFill>
                  <a:srgbClr val="19264B"/>
                </a:solidFill>
              </a:rPr>
              <a:t>스터디 기대효과</a:t>
            </a:r>
            <a:endParaRPr sz="1800">
              <a:solidFill>
                <a:srgbClr val="19264B"/>
              </a:solidFill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스터디 일정</a:t>
            </a:r>
            <a:endParaRPr sz="1800">
              <a:solidFill>
                <a:srgbClr val="19264B"/>
              </a:solidFill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스터디 내용</a:t>
            </a:r>
            <a:endParaRPr sz="180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스터디원 소개 및 만남 인증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6091643" y="1584420"/>
            <a:ext cx="2714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1 : </a:t>
            </a:r>
            <a:r>
              <a:rPr lang="ko"/>
              <a:t>김소원</a:t>
            </a: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2 : </a:t>
            </a:r>
            <a:r>
              <a:rPr lang="ko"/>
              <a:t>김예은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3 : 박지후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스터디원 4 : </a:t>
            </a:r>
            <a:r>
              <a:rPr lang="ko"/>
              <a:t>박준상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스터디원 5:  임유민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2082300" y="2660425"/>
            <a:ext cx="346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rgbClr val="19264B"/>
                </a:solidFill>
              </a:rPr>
              <a:t>매주 월요일 9시 스터디 진행 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Google Shape;78;p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rgbClr val="19264B"/>
                </a:solidFill>
              </a:rPr>
              <a:t>스터디 주제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1548875" y="824700"/>
            <a:ext cx="491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19264B"/>
                </a:solidFill>
              </a:rPr>
              <a:t>:데이터 분석 툴 ‘tableau’ 학습 및 EDA 실습 </a:t>
            </a:r>
            <a:endParaRPr sz="19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925" y="1354125"/>
            <a:ext cx="6459551" cy="27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3209426" y="4270125"/>
            <a:ext cx="44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9264B"/>
                </a:solidFill>
              </a:rPr>
              <a:t>부스트코스 무료강의 수강</a:t>
            </a:r>
            <a:endParaRPr sz="16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79db374e_0_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g28979db374e_0_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" name="Google Shape;90;g28979db374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8979db374e_0_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rgbClr val="19264B"/>
                </a:solidFill>
              </a:rPr>
              <a:t>스터디 계획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8979db374e_0_16"/>
          <p:cNvSpPr txBox="1"/>
          <p:nvPr/>
        </p:nvSpPr>
        <p:spPr>
          <a:xfrm>
            <a:off x="2537249" y="4270125"/>
            <a:ext cx="711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9264B"/>
                </a:solidFill>
              </a:rPr>
              <a:t>매주 한 chapter씩 강의 수강 후, QUIZ 풀이 </a:t>
            </a:r>
            <a:endParaRPr sz="16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28979db374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050" y="1438800"/>
            <a:ext cx="5330272" cy="26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8979db374e_0_16"/>
          <p:cNvSpPr txBox="1"/>
          <p:nvPr/>
        </p:nvSpPr>
        <p:spPr>
          <a:xfrm>
            <a:off x="1548875" y="824700"/>
            <a:ext cx="491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19264B"/>
                </a:solidFill>
              </a:rPr>
              <a:t>:데이터 분석 툴 ‘tableau’ 학습 및 EDA 실습 </a:t>
            </a:r>
            <a:endParaRPr sz="19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979db374e_0_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" name="Google Shape;100;g28979db374e_0_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g28979db374e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8979db374e_0_3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rgbClr val="19264B"/>
                </a:solidFill>
              </a:rPr>
              <a:t>스터디 계획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8979db374e_0_3"/>
          <p:cNvSpPr txBox="1"/>
          <p:nvPr/>
        </p:nvSpPr>
        <p:spPr>
          <a:xfrm>
            <a:off x="1638659" y="4394150"/>
            <a:ext cx="798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19264B"/>
                </a:solidFill>
              </a:rPr>
              <a:t>강의 학습 후, 다양한 데이터를 바탕으로 tableau를 활용한 EDA 진행 </a:t>
            </a:r>
            <a:endParaRPr sz="16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8979db374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875" y="1311625"/>
            <a:ext cx="4881271" cy="12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8979db374e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611" y="2247300"/>
            <a:ext cx="4778562" cy="11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8979db374e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5825" y="3029224"/>
            <a:ext cx="3951901" cy="10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8979db374e_0_3"/>
          <p:cNvSpPr txBox="1"/>
          <p:nvPr/>
        </p:nvSpPr>
        <p:spPr>
          <a:xfrm>
            <a:off x="1548875" y="824700"/>
            <a:ext cx="491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19264B"/>
                </a:solidFill>
              </a:rPr>
              <a:t>:데이터 분석 툴 ‘tableau’ 학습 및 EDA 실습 </a:t>
            </a:r>
            <a:endParaRPr sz="19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979db374e_0_3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" name="Google Shape;113;g28979db374e_0_3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g28979db374e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8979db374e_0_33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rgbClr val="19264B"/>
                </a:solidFill>
              </a:rPr>
              <a:t>스터디 기대효과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8979db374e_0_33"/>
          <p:cNvSpPr txBox="1"/>
          <p:nvPr/>
        </p:nvSpPr>
        <p:spPr>
          <a:xfrm>
            <a:off x="1548875" y="824700"/>
            <a:ext cx="70059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92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900"/>
              <a:buChar char="-"/>
            </a:pPr>
            <a:r>
              <a:rPr lang="ko" sz="1900">
                <a:solidFill>
                  <a:srgbClr val="19264B"/>
                </a:solidFill>
              </a:rPr>
              <a:t>데이터 분석 툴 ‘tableau’ 기초 및 중급 수준 마스터</a:t>
            </a:r>
            <a:endParaRPr sz="1900">
              <a:solidFill>
                <a:srgbClr val="19264B"/>
              </a:solidFill>
            </a:endParaRPr>
          </a:p>
          <a:p>
            <a:pPr marL="457200" marR="0" lvl="0" indent="-3492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900"/>
              <a:buChar char="-"/>
            </a:pPr>
            <a:r>
              <a:rPr lang="ko" sz="1900">
                <a:solidFill>
                  <a:srgbClr val="19264B"/>
                </a:solidFill>
              </a:rPr>
              <a:t>다양한 시각화 사례를 습득해 본인만의 포트폴리오 제작</a:t>
            </a:r>
            <a:endParaRPr sz="190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5f625264_0_8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g2895f625264_0_8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g2895f625264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895f625264_0_88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>
                <a:solidFill>
                  <a:srgbClr val="19264B"/>
                </a:solidFill>
              </a:rPr>
              <a:t>스터디</a:t>
            </a:r>
            <a:r>
              <a:rPr lang="ko" sz="2000" b="0" i="0" u="none" strike="noStrike" cap="non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 일정</a:t>
            </a:r>
            <a:endParaRPr sz="2000" b="0" i="0" u="none" strike="noStrike" cap="non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g2895f625264_0_88"/>
          <p:cNvGraphicFramePr/>
          <p:nvPr/>
        </p:nvGraphicFramePr>
        <p:xfrm>
          <a:off x="1876525" y="12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{D730C243-A12C-4D68-B862-FE5DE2401954}</a:tableStyleId>
              </a:tblPr>
              <a:tblGrid>
                <a:gridCol w="326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날짜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To do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9/16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태블로 이해하기 수강, Quiz1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태블로 기초 수강, Quiz2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9/30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태블로 중급 탐험 수강, Quiz3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중간 기간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10/28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태블로 고급 맛보기 수강, Quiz4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11/4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태블로 포트폴리오 만들기 수강, Quiz5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11/11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EDA 과제 진행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3eb6a554d_0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g303eb6a554d_0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2" name="Google Shape;132;g303eb6a55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03eb6a554d_0_0"/>
          <p:cNvSpPr txBox="1"/>
          <p:nvPr/>
        </p:nvSpPr>
        <p:spPr>
          <a:xfrm>
            <a:off x="1408975" y="306875"/>
            <a:ext cx="49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1800"/>
              <a:buChar char="-"/>
            </a:pPr>
            <a:r>
              <a:rPr lang="ko" sz="1800">
                <a:solidFill>
                  <a:srgbClr val="19264B"/>
                </a:solidFill>
              </a:rPr>
              <a:t>Tableau 기초</a:t>
            </a:r>
            <a:endParaRPr sz="2000">
              <a:solidFill>
                <a:srgbClr val="19264B"/>
              </a:solidFill>
            </a:endParaRPr>
          </a:p>
        </p:txBody>
      </p:sp>
      <p:sp>
        <p:nvSpPr>
          <p:cNvPr id="134" name="Google Shape;134;g303eb6a554d_0_0"/>
          <p:cNvSpPr txBox="1"/>
          <p:nvPr/>
        </p:nvSpPr>
        <p:spPr>
          <a:xfrm>
            <a:off x="1644500" y="1197200"/>
            <a:ext cx="70992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ko" sz="1900" b="1">
                <a:solidFill>
                  <a:schemeClr val="dk2"/>
                </a:solidFill>
              </a:rPr>
              <a:t>-Digital Transformation</a:t>
            </a:r>
            <a:endParaRPr sz="19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산재되어있는 데이터를 집중화 시키고, 비즈니스에 적극적으로 활용할 수 있도록 하며 데이터에 대한 내부 문화 바뀌도록 유도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ko" sz="1900" b="1">
                <a:solidFill>
                  <a:schemeClr val="dk2"/>
                </a:solidFill>
              </a:rPr>
              <a:t>-Data Literacy</a:t>
            </a:r>
            <a:endParaRPr sz="19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디지털 트랜스포메이션으로 마련한 데이터를 개인들이 언제나 접근해 비즈니스 인사이트들을 빠르게 발굴하는 능력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ko" sz="1900" b="1">
                <a:solidFill>
                  <a:schemeClr val="dk2"/>
                </a:solidFill>
              </a:rPr>
              <a:t>Data Visualization</a:t>
            </a:r>
            <a:endParaRPr sz="19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데이터를 시각적으로 표현하고 찾은 인사이트를 조직 내 공유 및 협업하는 과정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화면 슬라이드 쇼(16:9)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임유민</cp:lastModifiedBy>
  <cp:revision>1</cp:revision>
  <dcterms:modified xsi:type="dcterms:W3CDTF">2024-09-23T08:04:06Z</dcterms:modified>
</cp:coreProperties>
</file>