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7" r:id="rId31"/>
    <p:sldId id="286" r:id="rId32"/>
    <p:sldId id="288" r:id="rId33"/>
    <p:sldId id="289" r:id="rId34"/>
    <p:sldId id="291" r:id="rId35"/>
    <p:sldId id="293" r:id="rId36"/>
    <p:sldId id="290" r:id="rId37"/>
    <p:sldId id="292" r:id="rId38"/>
    <p:sldId id="295" r:id="rId39"/>
    <p:sldId id="296" r:id="rId40"/>
    <p:sldId id="297" r:id="rId41"/>
    <p:sldId id="298" r:id="rId42"/>
    <p:sldId id="294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703" autoAdjust="0"/>
  </p:normalViewPr>
  <p:slideViewPr>
    <p:cSldViewPr snapToGrid="0">
      <p:cViewPr>
        <p:scale>
          <a:sx n="100" d="100"/>
          <a:sy n="100" d="100"/>
        </p:scale>
        <p:origin x="1296" y="13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776355A-58EF-6905-C78E-5F711EAC8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1B150FF-1F5E-58C9-CB25-9910F729A6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BBFE6B0-AC4C-59A9-6653-9728E0D2CF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361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A1B95B5-491E-6810-5859-B99D4F198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0519AA4-EBB3-6D86-46CF-6F674A2E99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BC72889-6DC8-9EF8-6B7C-8B2B38425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7615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0A942BD-66D8-F0D6-8304-4C364CA3C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D0CBCCE-D926-BD17-C553-E6248581FB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33B650D-8C8B-7FDF-831A-EA8187991F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279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5F64366-58DF-F791-B3D4-F105D5E8C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6DC188F-79C5-48E7-1B0F-45FCA77DCF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8734A6B-E616-372D-7E54-60BCF15E2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292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BFC09D3-A24F-0B9F-15E4-7C06AA1DB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50F02EC-D0FA-573C-E905-DB6F9E7B91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9CF17E0-A7F6-B24C-536E-0EEA6AE361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9223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B872BD0-4738-56AC-A7BE-696A15ABC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8ABD2C2-4952-469F-64F1-86FF6E617A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3026BDD-4F99-0DCC-13B0-F3D94BBE62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717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8B7A1B6-87F9-F82D-524B-F81A5D58E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389D2DF-1370-780C-1E4B-E74FF01B7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F71209F-D498-C523-AF7E-74C09D2578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693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A712415-D664-D379-D89A-553627865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E217DFF-AA74-08F0-8700-80A3FEB53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B60F10E-E565-F12C-BD73-E03AC2677D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80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A917474-5984-19FE-1879-4640C9B63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4490549-3B76-D333-CF8A-2110EEB0A2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F233CC1-8E13-066F-16A5-17E219A16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625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2721A9B-F59C-73A1-3300-84DBF0BB1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6DDBDC2-23C3-3CEC-C46E-B789F84734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57FEF90-4602-B877-2C0D-94229571D3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098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136C56D-93AA-5C0C-F31F-BA92F2DBB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FAD2A8D-8EAA-9E50-65BB-87A5475C9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A489EEA-33B5-0439-E0A0-F0D101ED91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389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EDDFBE6-B05F-31FE-E2BD-9D631E9DB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2875E54-1E6A-F4F7-C0D6-E1F84B93A0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18746BE-BA9C-1B4D-C12C-BD5FA00631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52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2792F7D-7C19-E6DE-6AFB-DEE29976A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5784BD5-5947-A483-B1FD-6B380D2BDD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1BAD622-8238-45A3-E591-E65106E550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644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EBF946A-DCC8-CD2A-F99D-48487FF0E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96FAFBE-EB69-6EF0-20E0-3B5C781E5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FEFEFDC-EF33-DE56-493E-4E8C3C181A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8971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D3553BD-C98A-BF69-D524-ADE264C7A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02608AE-8367-6031-4363-9AAC5979C6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0EA51B1-4F8D-2BA7-0D8C-0CBA652FA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612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779A1DB-5B02-9B11-6FF0-2DCCD6B27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85D308D-D11A-3B81-17BD-F0DC6CF2D5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E926C20-B160-E50A-C963-3B9DBB9485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555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64FC699-F397-2E29-0A41-C56721482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D259B66-C328-3FF3-5FAD-567F750F0E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F8CDEE1-8CB4-C5DE-E05A-9FC59184C0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363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DE0BD72-50D6-2AC3-EE9B-DD2B341D6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926B1F3-FD37-FDFF-B259-78776822E0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29ECA19-E5E1-BC3E-D541-F82F6FB78E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218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38080CB-4316-13D7-2A1F-C9B145AA0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CFB57F4-FFC0-0860-3FA4-6DFF5B51E5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B6F024B-6A71-34C0-520A-83267A16F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39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DC416DB-CC73-C48C-5257-8EEDBD60B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50367B2-6E98-A329-A995-ECF995B03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58A82B8-4A23-3354-DCCE-B44944EA1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328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AA9A3F9-0D39-1ACA-2AAA-64E9C8218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02A1A97-D568-A7FC-EF4F-C08D92EE3E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068EC07-7130-7CD3-ACE3-4BAF51F13E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27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B8FBE23-5B43-82BB-D0F1-0FE35C39A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94AF525-8E26-19AB-74B8-E21A802571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CDB41FB-DECD-AF30-64AD-75696B65A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252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119A239-A959-2FDD-1E53-13239487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E42E112-81A7-7D49-4AE8-43778DD1FC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8170C15-4DC9-F19C-5D89-3C1AD04A7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905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59345C5-F43C-3422-F55F-7730657F7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990166D-4DD8-A971-73D7-192017CC1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75D14E1-BC59-8C22-D023-249B7F0D5F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941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F3D821B-C6D6-1F0A-37B3-DA83D6249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1E3A6C9-8393-9700-2C6D-8BCDFB4664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93DADA4-6BA5-E808-0C79-62ACBC8698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9174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571914B-1291-9BBD-5F5B-B7927D628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C7545DF-9D49-2CD0-DE7D-CE004E7098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505B3FC-A676-AEA8-47B6-C7706E46F3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8647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6700382-21D6-2DE8-AA73-648420C8D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D50C9E0-A31E-478F-BAC7-DDA580B7D6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0EDCC81-BF02-A5C0-F431-280B8C89E4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7423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9B41680-CBF9-928A-6F15-E8F463402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5C24976-3043-F67E-FF0A-AAD1FE1C3A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D3C71B5-BA45-E526-0140-7370A8BA4A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419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6EAC2FB-E219-9DD4-BCCD-3E00F999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718A529-4BC4-28CE-CD50-900823591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F28A82C-B2FE-1390-E78C-225965EB17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3635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52441DB-5639-B626-EF44-AFE45BE29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B86FE6C-F55A-0C17-7C07-8EA38529C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84A0CAD-1ED8-D86A-DE8D-CE3645E27E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3804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157524A-02DF-23E7-EFD5-1B512437B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C38BE04-3502-8657-61B6-79D4784B80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42319C8-380E-4BEE-D8DF-9E4845130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424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DC745C1-AFF6-D6D6-D58F-96D2DE427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62351AA-31F0-6554-974E-66F3829DCB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F9DA053-6CC5-0145-1F09-A11857847E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3187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0BE49BB-2D5F-0D0C-E72B-C327CD657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2D91C35-50A9-FB3E-927D-342D616F6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1EF48C7-D3E5-9963-2888-1F86E270CB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111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A0B7BD8-166E-C1FA-539B-5E8D6A230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15CA74D-6288-83A5-453D-2057305E1B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181401A-1C68-0004-0E2C-099D1F07D5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0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F4F0E11-BB6E-E729-F5E3-C18EFD39F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725FBFC-4DEB-6833-58A5-6A952F49B0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B44BC64-D913-210C-9848-BDF2AC60BF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65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7A20699-D49D-AF57-05BA-C9746C3B9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2AD4449-E26D-B331-C471-FB1D72E750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1B403C5-D893-AD04-058C-B79197AB2E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22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3A4CCCC-3C73-E114-A6A9-6E6FFBAD0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DAD324B-4CBE-6BFE-29C6-36CE0D7574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FEF247A-D97C-C552-31CA-FDAC07335A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727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49227DA-24FF-9986-94C3-1E9504BE6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0EAC01C-BBFA-017F-DC13-805E806790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74FFA32-D604-378B-852C-854392B9B9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96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5633544" cy="158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선형대수 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11.05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19264B"/>
                </a:solidFill>
              </a:rPr>
              <a:t>발표자 :</a:t>
            </a:r>
            <a:r>
              <a:rPr lang="en-US" altLang="ko" sz="1300" dirty="0">
                <a:solidFill>
                  <a:srgbClr val="19264B"/>
                </a:solidFill>
              </a:rPr>
              <a:t> </a:t>
            </a:r>
            <a:r>
              <a:rPr lang="ko-KR" altLang="en-US" sz="1300" dirty="0">
                <a:solidFill>
                  <a:srgbClr val="19264B"/>
                </a:solidFill>
              </a:rPr>
              <a:t>김동영</a:t>
            </a:r>
            <a:endParaRPr sz="13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3C98796-8CBE-1D3E-AD36-6EE7794E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090E3AC-A934-349D-3361-509F71C5979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EA1AE3A-1203-4B6C-9B9C-899DDE4C85A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70BAD8F-4817-E6A1-7EC3-BDE994ED69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31DDEFD6-9B4C-434B-B7AD-A83E455A4B8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E7538-4B04-2803-0D95-C3CCDB7F99E7}"/>
              </a:ext>
            </a:extLst>
          </p:cNvPr>
          <p:cNvSpPr txBox="1"/>
          <p:nvPr/>
        </p:nvSpPr>
        <p:spPr>
          <a:xfrm>
            <a:off x="1408975" y="845454"/>
            <a:ext cx="70713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AX=B 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 err="1">
                <a:latin typeface="+mj-ea"/>
                <a:ea typeface="+mj-ea"/>
              </a:rPr>
              <a:t>ero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를 하면</a:t>
            </a:r>
            <a:r>
              <a:rPr lang="en-US" altLang="ko-KR" sz="2000" dirty="0">
                <a:latin typeface="+mj-ea"/>
                <a:ea typeface="+mj-ea"/>
              </a:rPr>
              <a:t> A </a:t>
            </a:r>
            <a:r>
              <a:rPr lang="ko-KR" altLang="en-US" sz="2000" dirty="0">
                <a:latin typeface="+mj-ea"/>
                <a:ea typeface="+mj-ea"/>
              </a:rPr>
              <a:t>와 </a:t>
            </a:r>
            <a:r>
              <a:rPr lang="en-US" altLang="ko-KR" sz="2000" dirty="0">
                <a:latin typeface="+mj-ea"/>
                <a:ea typeface="+mj-ea"/>
              </a:rPr>
              <a:t>B </a:t>
            </a:r>
            <a:r>
              <a:rPr lang="ko-KR" altLang="en-US" sz="2000" dirty="0">
                <a:latin typeface="+mj-ea"/>
                <a:ea typeface="+mj-ea"/>
              </a:rPr>
              <a:t>가 동시에 변합니다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 - </a:t>
            </a:r>
            <a:r>
              <a:rPr lang="ko-KR" altLang="en-US" sz="2000" dirty="0">
                <a:latin typeface="+mj-ea"/>
                <a:ea typeface="+mj-ea"/>
              </a:rPr>
              <a:t>그래서 </a:t>
            </a:r>
            <a:r>
              <a:rPr lang="en-US" altLang="ko-KR" sz="2000" dirty="0" err="1">
                <a:latin typeface="+mj-ea"/>
                <a:ea typeface="+mj-ea"/>
              </a:rPr>
              <a:t>ero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를 할 때 </a:t>
            </a:r>
            <a:r>
              <a:rPr lang="en-US" altLang="ko-KR" sz="2000" dirty="0">
                <a:latin typeface="+mj-ea"/>
                <a:ea typeface="+mj-ea"/>
              </a:rPr>
              <a:t>(A|B) </a:t>
            </a:r>
            <a:r>
              <a:rPr lang="ko-KR" altLang="en-US" sz="2000" dirty="0">
                <a:latin typeface="+mj-ea"/>
                <a:ea typeface="+mj-ea"/>
              </a:rPr>
              <a:t>같은 형태를 사용하고 이를 </a:t>
            </a:r>
            <a:r>
              <a:rPr lang="en-US" altLang="ko-KR" sz="2000" dirty="0">
                <a:latin typeface="+mj-ea"/>
                <a:ea typeface="+mj-ea"/>
              </a:rPr>
              <a:t>augmented matrix </a:t>
            </a:r>
            <a:r>
              <a:rPr lang="ko-KR" altLang="en-US" sz="2000" dirty="0">
                <a:latin typeface="+mj-ea"/>
                <a:ea typeface="+mj-ea"/>
              </a:rPr>
              <a:t>라고 합니다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연습문제에서 많이 보셨을</a:t>
            </a:r>
            <a:r>
              <a:rPr lang="en-US" altLang="ko-KR" sz="2000" dirty="0">
                <a:latin typeface="+mj-ea"/>
                <a:ea typeface="+mj-ea"/>
              </a:rPr>
              <a:t>..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B </a:t>
            </a:r>
            <a:r>
              <a:rPr lang="ko-KR" altLang="en-US" sz="2000" dirty="0">
                <a:latin typeface="+mj-ea"/>
                <a:ea typeface="+mj-ea"/>
              </a:rPr>
              <a:t>가 </a:t>
            </a:r>
            <a:r>
              <a:rPr lang="en-US" altLang="ko-KR" sz="2000" dirty="0">
                <a:latin typeface="+mj-ea"/>
                <a:ea typeface="+mj-ea"/>
              </a:rPr>
              <a:t>zero matrix </a:t>
            </a:r>
            <a:r>
              <a:rPr lang="ko-KR" altLang="en-US" sz="2000" dirty="0">
                <a:latin typeface="+mj-ea"/>
                <a:ea typeface="+mj-ea"/>
              </a:rPr>
              <a:t>일 때는 불변입니다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F23FFE-004F-73AB-498A-089837D0B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2142962"/>
            <a:ext cx="689706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5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AE26B52-DE24-17FB-A2ED-F532C7BA3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14D2E81-F3AC-194F-64D8-0F63B299396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A9C0602-384F-1A5D-8475-7CD38C4D323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18C739D-241C-A164-F5DB-2833D3FCDA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22064E65-660E-76ED-D9EC-6252C5EEBD3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478AB-F2B3-5AA0-847E-BA29C4F2B1D3}"/>
              </a:ext>
            </a:extLst>
          </p:cNvPr>
          <p:cNvSpPr txBox="1"/>
          <p:nvPr/>
        </p:nvSpPr>
        <p:spPr>
          <a:xfrm>
            <a:off x="1408975" y="845454"/>
            <a:ext cx="7071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 err="1">
                <a:latin typeface="+mj-ea"/>
                <a:ea typeface="+mj-ea"/>
              </a:rPr>
              <a:t>방금의</a:t>
            </a:r>
            <a:r>
              <a:rPr lang="ko-KR" altLang="en-US" sz="2000" dirty="0">
                <a:latin typeface="+mj-ea"/>
                <a:ea typeface="+mj-ea"/>
              </a:rPr>
              <a:t> 연</a:t>
            </a:r>
            <a:r>
              <a:rPr lang="en-US" altLang="ko-KR" sz="2000" dirty="0">
                <a:latin typeface="+mj-ea"/>
                <a:ea typeface="+mj-ea"/>
              </a:rPr>
              <a:t>1.2.1</a:t>
            </a:r>
            <a:r>
              <a:rPr lang="ko-KR" altLang="en-US" sz="2000" dirty="0">
                <a:latin typeface="+mj-ea"/>
                <a:ea typeface="+mj-ea"/>
              </a:rPr>
              <a:t>을 보면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방정식의 해집합을 구하기 위해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아래 정의가 나오는 것은 아주 자연스러워 보입니다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8E89E7-8F8B-9E4A-922E-C89FA9943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17" y="1553340"/>
            <a:ext cx="689706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5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71CE017-8CCA-FA1E-9C38-48B32A09C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B97A0F8-735F-AA25-2D1C-09DC9C1D1A6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3E969E5-2D25-691A-D0DB-BAD19F35C02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FC809D8-BA58-4469-AABE-3B331BB9E1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C0D199CD-77C9-A4D4-B33D-BBB97D593F6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D7208-8145-5CA2-A1CC-451784C5A183}"/>
              </a:ext>
            </a:extLst>
          </p:cNvPr>
          <p:cNvSpPr txBox="1"/>
          <p:nvPr/>
        </p:nvSpPr>
        <p:spPr>
          <a:xfrm>
            <a:off x="1408975" y="845454"/>
            <a:ext cx="70713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이제 이 책에서 첫 번째 </a:t>
            </a:r>
            <a:r>
              <a:rPr lang="en-US" altLang="ko-KR" sz="2000" dirty="0">
                <a:latin typeface="+mj-ea"/>
                <a:ea typeface="+mj-ea"/>
              </a:rPr>
              <a:t>theorem </a:t>
            </a:r>
            <a:r>
              <a:rPr lang="ko-KR" altLang="en-US" sz="2000" dirty="0">
                <a:latin typeface="+mj-ea"/>
                <a:ea typeface="+mj-ea"/>
              </a:rPr>
              <a:t>이 나옵니다 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 이는 아주 당연해 보이지만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직접 증명하기는 꽤 까다롭습니다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일단 다음 정리에서 우리는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존재성과 유일성을 증명해야 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276DC0-F62C-113F-45C4-A5212B69C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749" y="1284010"/>
            <a:ext cx="680179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4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168091D-D45D-1871-E1AB-CDF027B71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1EB2279-CC72-828D-F526-68F5DD7F961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61297F1-FE50-7423-52E8-4044CA5B1BF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5029A43-7B34-F43E-D4CE-9226D12EC2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764CD053-3421-85C3-0170-EBB49DA697D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F536D-2557-FB6F-B8F8-D3F78F92D594}"/>
              </a:ext>
            </a:extLst>
          </p:cNvPr>
          <p:cNvSpPr txBox="1"/>
          <p:nvPr/>
        </p:nvSpPr>
        <p:spPr>
          <a:xfrm>
            <a:off x="1408975" y="1823858"/>
            <a:ext cx="70713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가능성 증명은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행에 대해 귀납법을 사용하면 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1xn</a:t>
            </a:r>
            <a:r>
              <a:rPr lang="ko-KR" altLang="en-US" sz="2000" dirty="0">
                <a:latin typeface="+mj-ea"/>
                <a:ea typeface="+mj-ea"/>
              </a:rPr>
              <a:t> 을 </a:t>
            </a:r>
            <a:r>
              <a:rPr lang="en-US" altLang="ko-KR" sz="2000" dirty="0" err="1">
                <a:latin typeface="+mj-ea"/>
                <a:ea typeface="+mj-ea"/>
              </a:rPr>
              <a:t>rref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로 만드는 것은 가능합니다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mxn</a:t>
            </a:r>
            <a:r>
              <a:rPr lang="ko-KR" altLang="en-US" sz="2000" dirty="0">
                <a:latin typeface="+mj-ea"/>
                <a:ea typeface="+mj-ea"/>
              </a:rPr>
              <a:t> 을 </a:t>
            </a:r>
            <a:r>
              <a:rPr lang="en-US" altLang="ko-KR" sz="2000" dirty="0" err="1">
                <a:latin typeface="+mj-ea"/>
                <a:ea typeface="+mj-ea"/>
              </a:rPr>
              <a:t>rref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로 만드는 것이 가능하다고 합시다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(m+1)</a:t>
            </a:r>
            <a:r>
              <a:rPr lang="en-US" altLang="ko-KR" sz="2000" dirty="0" err="1">
                <a:latin typeface="+mj-ea"/>
                <a:ea typeface="+mj-ea"/>
              </a:rPr>
              <a:t>xn</a:t>
            </a:r>
            <a:r>
              <a:rPr lang="ko-KR" altLang="en-US" sz="2000" dirty="0">
                <a:latin typeface="+mj-ea"/>
                <a:ea typeface="+mj-ea"/>
              </a:rPr>
              <a:t>열의 </a:t>
            </a:r>
            <a:r>
              <a:rPr lang="en-US" altLang="ko-KR" sz="2000" dirty="0">
                <a:latin typeface="+mj-ea"/>
                <a:ea typeface="+mj-ea"/>
              </a:rPr>
              <a:t>matrix </a:t>
            </a:r>
            <a:r>
              <a:rPr lang="ko-KR" altLang="en-US" sz="2000" dirty="0">
                <a:latin typeface="+mj-ea"/>
                <a:ea typeface="+mj-ea"/>
              </a:rPr>
              <a:t>를 생각합시다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맨 아래 행을 제외한 위의 </a:t>
            </a:r>
            <a:r>
              <a:rPr lang="en-US" altLang="ko-KR" sz="2000" dirty="0" err="1">
                <a:latin typeface="+mj-ea"/>
                <a:ea typeface="+mj-ea"/>
              </a:rPr>
              <a:t>mxn</a:t>
            </a:r>
            <a:r>
              <a:rPr lang="ko-KR" altLang="en-US" sz="2000" dirty="0">
                <a:latin typeface="+mj-ea"/>
                <a:ea typeface="+mj-ea"/>
              </a:rPr>
              <a:t> 행렬을 </a:t>
            </a:r>
            <a:r>
              <a:rPr lang="en-US" altLang="ko-KR" sz="2000" dirty="0" err="1">
                <a:latin typeface="+mj-ea"/>
                <a:ea typeface="+mj-ea"/>
              </a:rPr>
              <a:t>rref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로 만드는 것이 가능합니다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맨 아래 하나의 </a:t>
            </a:r>
            <a:r>
              <a:rPr lang="en-US" altLang="ko-KR" sz="2000" dirty="0">
                <a:latin typeface="+mj-ea"/>
                <a:ea typeface="+mj-ea"/>
              </a:rPr>
              <a:t>1xn </a:t>
            </a:r>
            <a:r>
              <a:rPr lang="ko-KR" altLang="en-US" sz="2000" dirty="0">
                <a:latin typeface="+mj-ea"/>
                <a:ea typeface="+mj-ea"/>
              </a:rPr>
              <a:t>을 유한 번의 </a:t>
            </a:r>
            <a:r>
              <a:rPr lang="en-US" altLang="ko-KR" sz="2000" dirty="0" err="1">
                <a:latin typeface="+mj-ea"/>
                <a:ea typeface="+mj-ea"/>
              </a:rPr>
              <a:t>ero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ko-KR" altLang="en-US" sz="2000" dirty="0" err="1">
                <a:latin typeface="+mj-ea"/>
                <a:ea typeface="+mj-ea"/>
              </a:rPr>
              <a:t>통헤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rref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로 만들 수 있습니다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위에 있는 최초의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을 가진 위치를 전부 </a:t>
            </a:r>
            <a:r>
              <a:rPr lang="en-US" altLang="ko-KR" sz="2000" dirty="0">
                <a:latin typeface="+mj-ea"/>
                <a:ea typeface="+mj-ea"/>
              </a:rPr>
              <a:t>0</a:t>
            </a:r>
            <a:r>
              <a:rPr lang="ko-KR" altLang="en-US" sz="2000" dirty="0">
                <a:latin typeface="+mj-ea"/>
                <a:ea typeface="+mj-ea"/>
              </a:rPr>
              <a:t>으로 만들면</a:t>
            </a:r>
            <a:r>
              <a:rPr lang="en-US" altLang="ko-KR" sz="2000" dirty="0">
                <a:latin typeface="+mj-ea"/>
                <a:ea typeface="+mj-ea"/>
              </a:rPr>
              <a:t>, zero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vector</a:t>
            </a:r>
            <a:r>
              <a:rPr lang="ko-KR" altLang="en-US" sz="2000" dirty="0">
                <a:latin typeface="+mj-ea"/>
                <a:ea typeface="+mj-ea"/>
              </a:rPr>
              <a:t> 가 되거나 새로운 위치의 최초의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이 생깁니다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이후 정의에 맞게 위치를 조정하면 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7C389E-D390-4DA7-2921-FC1B11E6F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03" y="765289"/>
            <a:ext cx="680179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5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2C7067A-6B55-F121-96AC-4A75B0AB4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5A94219-9DFA-E867-90D3-E1DDA6B2D68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5783246-8A5B-2291-B51F-6C209CA8D58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02B8C5E-5B22-6D58-30FE-7A8D65E66F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74A6ACE2-487F-B3A6-F812-BB19C0274CA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B9A16-0C52-D760-744D-FBE8708956CC}"/>
              </a:ext>
            </a:extLst>
          </p:cNvPr>
          <p:cNvSpPr txBox="1"/>
          <p:nvPr/>
        </p:nvSpPr>
        <p:spPr>
          <a:xfrm>
            <a:off x="1353963" y="1664072"/>
            <a:ext cx="707134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유일성은 얼핏 보면 당연해 보이지만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이를 증명으로 작성하는 것은 꽤나 어려워 보입니다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우리는 연립방정식의 해집합을 구하기 위해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를 도입했습니다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en-US" altLang="ko-KR" sz="2000" dirty="0" err="1">
                <a:latin typeface="+mj-ea"/>
                <a:ea typeface="+mj-ea"/>
              </a:rPr>
              <a:t>rref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가 바뀌면 해집합이 바뀌고 따라서 유일하다 생각할 수 있고 이는 꽤 자연스러워 보입니다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 증명은 해집합이 </a:t>
            </a:r>
            <a:r>
              <a:rPr lang="en-US" altLang="ko-KR" sz="2000" dirty="0">
                <a:latin typeface="+mj-ea"/>
                <a:ea typeface="+mj-ea"/>
              </a:rPr>
              <a:t>empty </a:t>
            </a:r>
            <a:r>
              <a:rPr lang="ko-KR" altLang="en-US" sz="2000" dirty="0">
                <a:latin typeface="+mj-ea"/>
                <a:ea typeface="+mj-ea"/>
              </a:rPr>
              <a:t>일 때를 고려하지 않는 것처럼 보이지만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생각해보면 해집합이 </a:t>
            </a:r>
            <a:r>
              <a:rPr lang="en-US" altLang="ko-KR" sz="2000" dirty="0">
                <a:latin typeface="+mj-ea"/>
                <a:ea typeface="+mj-ea"/>
              </a:rPr>
              <a:t>empty </a:t>
            </a:r>
            <a:r>
              <a:rPr lang="ko-KR" altLang="en-US" sz="2000" dirty="0">
                <a:latin typeface="+mj-ea"/>
                <a:ea typeface="+mj-ea"/>
              </a:rPr>
              <a:t>라는 것은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를 만든 이후에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맨 아래 </a:t>
            </a:r>
            <a:r>
              <a:rPr lang="en-US" altLang="ko-KR" sz="2000" dirty="0">
                <a:latin typeface="+mj-ea"/>
                <a:ea typeface="+mj-ea"/>
              </a:rPr>
              <a:t>zero row </a:t>
            </a:r>
            <a:r>
              <a:rPr lang="ko-KR" altLang="en-US" sz="2000" dirty="0">
                <a:latin typeface="+mj-ea"/>
                <a:ea typeface="+mj-ea"/>
              </a:rPr>
              <a:t>가 있고</a:t>
            </a:r>
            <a:r>
              <a:rPr lang="en-US" altLang="ko-KR" sz="2000" dirty="0">
                <a:latin typeface="+mj-ea"/>
                <a:ea typeface="+mj-ea"/>
              </a:rPr>
              <a:t>, b’ </a:t>
            </a:r>
            <a:r>
              <a:rPr lang="ko-KR" altLang="en-US" sz="2000" dirty="0">
                <a:latin typeface="+mj-ea"/>
                <a:ea typeface="+mj-ea"/>
              </a:rPr>
              <a:t>이 </a:t>
            </a:r>
            <a:r>
              <a:rPr lang="en-US" altLang="ko-KR" sz="2000" dirty="0">
                <a:latin typeface="+mj-ea"/>
                <a:ea typeface="+mj-ea"/>
              </a:rPr>
              <a:t>0 </a:t>
            </a:r>
            <a:r>
              <a:rPr lang="ko-KR" altLang="en-US" sz="2000" dirty="0">
                <a:latin typeface="+mj-ea"/>
                <a:ea typeface="+mj-ea"/>
              </a:rPr>
              <a:t>가 아니라 다른 상수라는 의미입니다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따라서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의 형태와는 관련이 없습니다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어차피 </a:t>
            </a:r>
            <a:r>
              <a:rPr lang="en-US" altLang="ko-KR" sz="2000" dirty="0">
                <a:latin typeface="+mj-ea"/>
                <a:ea typeface="+mj-ea"/>
              </a:rPr>
              <a:t>zero row </a:t>
            </a:r>
            <a:r>
              <a:rPr lang="ko-KR" altLang="en-US" sz="2000" dirty="0">
                <a:latin typeface="+mj-ea"/>
                <a:ea typeface="+mj-ea"/>
              </a:rPr>
              <a:t>는 맨 아래 있어야 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401206-D906-C137-3630-46A865A04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03" y="747083"/>
            <a:ext cx="6235522" cy="91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3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136A555-324F-686C-286B-BDD95F22E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4BFD3F9-3715-D189-7EF1-930EC214AE8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D48A85B-E842-FF1A-F410-F2934C2C21F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5C9855C-FCEE-590F-292C-2D4C8E7A89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E9204353-27AF-B40B-60D7-2DCA54D8775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E3EEF-2F2C-F05C-6CA0-6CB5E954CC4A}"/>
              </a:ext>
            </a:extLst>
          </p:cNvPr>
          <p:cNvSpPr txBox="1"/>
          <p:nvPr/>
        </p:nvSpPr>
        <p:spPr>
          <a:xfrm>
            <a:off x="1353963" y="1907912"/>
            <a:ext cx="70713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아무튼</a:t>
            </a:r>
            <a:r>
              <a:rPr lang="en-US" altLang="ko-KR" sz="2000" dirty="0">
                <a:latin typeface="+mj-ea"/>
                <a:ea typeface="+mj-ea"/>
              </a:rPr>
              <a:t>.. </a:t>
            </a:r>
            <a:r>
              <a:rPr lang="ko-KR" altLang="en-US" sz="2000" dirty="0">
                <a:latin typeface="+mj-ea"/>
                <a:ea typeface="+mj-ea"/>
              </a:rPr>
              <a:t>느낌은 이런데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이걸 어떻게 증명해야 할까</a:t>
            </a:r>
            <a:r>
              <a:rPr lang="en-US" altLang="ko-KR" sz="2000" dirty="0">
                <a:latin typeface="+mj-ea"/>
                <a:ea typeface="+mj-ea"/>
              </a:rPr>
              <a:t>?</a:t>
            </a: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 우리는 임의의 </a:t>
            </a:r>
            <a:r>
              <a:rPr lang="en-US" altLang="ko-KR" sz="2000" dirty="0" err="1">
                <a:latin typeface="+mj-ea"/>
                <a:ea typeface="+mj-ea"/>
              </a:rPr>
              <a:t>mxn</a:t>
            </a:r>
            <a:r>
              <a:rPr lang="en-US" altLang="ko-KR" sz="2000" dirty="0">
                <a:latin typeface="+mj-ea"/>
                <a:ea typeface="+mj-ea"/>
              </a:rPr>
              <a:t> matrix A </a:t>
            </a:r>
            <a:r>
              <a:rPr lang="ko-KR" altLang="en-US" sz="2000" dirty="0">
                <a:latin typeface="+mj-ea"/>
                <a:ea typeface="+mj-ea"/>
              </a:rPr>
              <a:t>에 대해서 </a:t>
            </a:r>
            <a:r>
              <a:rPr lang="en-US" altLang="ko-KR" sz="2000" dirty="0">
                <a:latin typeface="+mj-ea"/>
                <a:ea typeface="+mj-ea"/>
              </a:rPr>
              <a:t>R1, R2=RREF of A </a:t>
            </a:r>
            <a:r>
              <a:rPr lang="ko-KR" altLang="en-US" sz="2000" dirty="0">
                <a:latin typeface="+mj-ea"/>
                <a:ea typeface="+mj-ea"/>
              </a:rPr>
              <a:t>라고 할 때 </a:t>
            </a:r>
            <a:r>
              <a:rPr lang="en-US" altLang="ko-KR" sz="2000" dirty="0">
                <a:latin typeface="+mj-ea"/>
                <a:ea typeface="+mj-ea"/>
              </a:rPr>
              <a:t>R1=R2 </a:t>
            </a:r>
            <a:r>
              <a:rPr lang="ko-KR" altLang="en-US" sz="2000" dirty="0">
                <a:latin typeface="+mj-ea"/>
                <a:ea typeface="+mj-ea"/>
              </a:rPr>
              <a:t>임을 증명해야 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 어디서부터 시작해야 할지 감이 잡히지 않습니다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 이것이 처음 소개한 </a:t>
            </a:r>
            <a:r>
              <a:rPr lang="en-US" altLang="ko-KR" sz="2000" dirty="0">
                <a:latin typeface="+mj-ea"/>
                <a:ea typeface="+mj-ea"/>
              </a:rPr>
              <a:t>2</a:t>
            </a:r>
            <a:r>
              <a:rPr lang="ko-KR" altLang="en-US" sz="2000" dirty="0">
                <a:latin typeface="+mj-ea"/>
                <a:ea typeface="+mj-ea"/>
              </a:rPr>
              <a:t>번째 질문이며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우리는 </a:t>
            </a:r>
            <a:r>
              <a:rPr lang="en-US" altLang="ko-KR" sz="2000" dirty="0">
                <a:latin typeface="+mj-ea"/>
                <a:ea typeface="+mj-ea"/>
              </a:rPr>
              <a:t>$3.8 </a:t>
            </a:r>
            <a:r>
              <a:rPr lang="ko-KR" altLang="en-US" sz="2000" dirty="0">
                <a:latin typeface="+mj-ea"/>
                <a:ea typeface="+mj-ea"/>
              </a:rPr>
              <a:t>에서 이 정리의 증명을 완료할 것입니다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453696-BF06-47BF-6BE4-8F2F7D446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03" y="747083"/>
            <a:ext cx="6235522" cy="91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1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B336A25-240A-5F5B-AB4E-FB15187B4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B903DBC-CC4C-4BC5-D7AA-49ECB74E10D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DF272AE-557B-21AB-B715-8761E49CA7E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C197FF3-06CB-C780-2B7D-ACD68B9C59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7E5A8238-D97F-AAAC-0902-487D6656FCE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F46B4-92BB-6B7D-17AD-6A2FA7DAD87B}"/>
              </a:ext>
            </a:extLst>
          </p:cNvPr>
          <p:cNvSpPr txBox="1"/>
          <p:nvPr/>
        </p:nvSpPr>
        <p:spPr>
          <a:xfrm>
            <a:off x="1353974" y="845454"/>
            <a:ext cx="734769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+mj-ea"/>
                <a:ea typeface="+mj-ea"/>
              </a:rPr>
              <a:t> 다음 명제는 </a:t>
            </a:r>
            <a:r>
              <a:rPr lang="en-US" altLang="ko-KR" sz="2000" dirty="0">
                <a:latin typeface="+mj-ea"/>
                <a:ea typeface="+mj-ea"/>
              </a:rPr>
              <a:t>$1.2 </a:t>
            </a:r>
            <a:r>
              <a:rPr lang="ko-KR" altLang="en-US" sz="2000" dirty="0">
                <a:latin typeface="+mj-ea"/>
                <a:ea typeface="+mj-ea"/>
              </a:rPr>
              <a:t>의 핵심 </a:t>
            </a:r>
            <a:r>
              <a:rPr lang="en-US" altLang="ko-KR" sz="2000" dirty="0">
                <a:latin typeface="+mj-ea"/>
                <a:ea typeface="+mj-ea"/>
              </a:rPr>
              <a:t>prop </a:t>
            </a:r>
            <a:r>
              <a:rPr lang="ko-KR" altLang="en-US" sz="2000" dirty="0">
                <a:latin typeface="+mj-ea"/>
                <a:ea typeface="+mj-ea"/>
              </a:rPr>
              <a:t>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 증명은 간단합니다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en-US" altLang="ko-KR" sz="2000" dirty="0" err="1">
                <a:latin typeface="+mj-ea"/>
                <a:ea typeface="+mj-ea"/>
              </a:rPr>
              <a:t>Ero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를 얼마나 해도 </a:t>
            </a:r>
            <a:r>
              <a:rPr lang="en-US" altLang="ko-KR" sz="2000" dirty="0">
                <a:latin typeface="+mj-ea"/>
                <a:ea typeface="+mj-ea"/>
              </a:rPr>
              <a:t>homogeneous equation </a:t>
            </a:r>
            <a:r>
              <a:rPr lang="ko-KR" altLang="en-US" sz="2000" dirty="0">
                <a:latin typeface="+mj-ea"/>
                <a:ea typeface="+mj-ea"/>
              </a:rPr>
              <a:t>의 우변 </a:t>
            </a:r>
            <a:r>
              <a:rPr lang="en-US" altLang="ko-KR" sz="2000" dirty="0">
                <a:latin typeface="+mj-ea"/>
                <a:ea typeface="+mj-ea"/>
              </a:rPr>
              <a:t>0 </a:t>
            </a:r>
            <a:r>
              <a:rPr lang="ko-KR" altLang="en-US" sz="2000" dirty="0">
                <a:latin typeface="+mj-ea"/>
                <a:ea typeface="+mj-ea"/>
              </a:rPr>
              <a:t>은 변하지 않습니다</a:t>
            </a:r>
            <a:r>
              <a:rPr lang="en-US" altLang="ko-KR" sz="2000" dirty="0">
                <a:latin typeface="+mj-ea"/>
                <a:ea typeface="+mj-ea"/>
              </a:rPr>
              <a:t>. Theorem 1.2.3 </a:t>
            </a:r>
            <a:r>
              <a:rPr lang="ko-KR" altLang="en-US" sz="2000" dirty="0">
                <a:latin typeface="+mj-ea"/>
                <a:ea typeface="+mj-ea"/>
              </a:rPr>
              <a:t>에 의하여 </a:t>
            </a:r>
            <a:r>
              <a:rPr lang="en-US" altLang="ko-KR" sz="2000" dirty="0">
                <a:latin typeface="+mj-ea"/>
                <a:ea typeface="+mj-ea"/>
              </a:rPr>
              <a:t>A 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en-US" altLang="ko-KR" sz="2000" dirty="0">
                <a:latin typeface="+mj-ea"/>
                <a:ea typeface="+mj-ea"/>
              </a:rPr>
              <a:t>RREF R </a:t>
            </a:r>
            <a:r>
              <a:rPr lang="ko-KR" altLang="en-US" sz="2000" dirty="0">
                <a:latin typeface="+mj-ea"/>
                <a:ea typeface="+mj-ea"/>
              </a:rPr>
              <a:t>으로 나타내질 수 있고</a:t>
            </a:r>
            <a:r>
              <a:rPr lang="en-US" altLang="ko-KR" sz="2000" dirty="0">
                <a:latin typeface="+mj-ea"/>
                <a:ea typeface="+mj-ea"/>
              </a:rPr>
              <a:t>, m&lt;n</a:t>
            </a:r>
            <a:r>
              <a:rPr lang="ko-KR" altLang="en-US" sz="2000" dirty="0">
                <a:latin typeface="+mj-ea"/>
                <a:ea typeface="+mj-ea"/>
              </a:rPr>
              <a:t> 이므로 무조건 최초의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이 없는 </a:t>
            </a:r>
            <a:r>
              <a:rPr lang="en-US" altLang="ko-KR" sz="2000" dirty="0">
                <a:latin typeface="+mj-ea"/>
                <a:ea typeface="+mj-ea"/>
              </a:rPr>
              <a:t>column </a:t>
            </a:r>
            <a:r>
              <a:rPr lang="ko-KR" altLang="en-US" sz="2000" dirty="0">
                <a:latin typeface="+mj-ea"/>
                <a:ea typeface="+mj-ea"/>
              </a:rPr>
              <a:t>이 존재합니다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따라서 </a:t>
            </a:r>
            <a:r>
              <a:rPr lang="en-US" altLang="ko-KR" sz="2000" dirty="0">
                <a:latin typeface="+mj-ea"/>
                <a:ea typeface="+mj-ea"/>
              </a:rPr>
              <a:t>non-trivial solution </a:t>
            </a:r>
            <a:r>
              <a:rPr lang="ko-KR" altLang="en-US" sz="2000" dirty="0">
                <a:latin typeface="+mj-ea"/>
                <a:ea typeface="+mj-ea"/>
              </a:rPr>
              <a:t>이 존재합니다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 혹은 </a:t>
            </a:r>
            <a:r>
              <a:rPr lang="en-US" altLang="ko-KR" sz="2000" dirty="0">
                <a:latin typeface="+mj-ea"/>
                <a:ea typeface="+mj-ea"/>
              </a:rPr>
              <a:t>theorem 1.2.3 </a:t>
            </a:r>
            <a:r>
              <a:rPr lang="ko-KR" altLang="en-US" sz="2000" dirty="0">
                <a:latin typeface="+mj-ea"/>
                <a:ea typeface="+mj-ea"/>
              </a:rPr>
              <a:t>을 사용하기보다 귀납법을 통해 증명하는 것도 가능합니다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놀랍게도 이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prop 1.2.6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은 이후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dimension of vector space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를 정의하는 데에 있어 필수적입니다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전혀 상관 없어 보이지만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E7AEE9-2BB4-AE8E-8806-C6CE82087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345634"/>
            <a:ext cx="7292689" cy="63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0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9D5AA8C-11A9-06C5-0F42-DE0DF50DC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51F2FDA-D6E5-B016-918C-0DA61CD200D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0E33D0E-FB29-A706-03C7-3C7B51E1A3C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668C8BB-5C16-1132-E8FB-B7F818A704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7DB5CC90-06D3-53D8-4AE4-A4F4B233BC8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14B67-7667-7237-3953-EB7E471EDA72}"/>
              </a:ext>
            </a:extLst>
          </p:cNvPr>
          <p:cNvSpPr txBox="1"/>
          <p:nvPr/>
        </p:nvSpPr>
        <p:spPr>
          <a:xfrm>
            <a:off x="1353974" y="845454"/>
            <a:ext cx="747760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ero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는 다음과 같이 전부 </a:t>
            </a:r>
            <a:r>
              <a:rPr lang="ko-KR" altLang="en-US" sz="2000" dirty="0" err="1">
                <a:latin typeface="+mj-ea"/>
                <a:ea typeface="+mj-ea"/>
              </a:rPr>
              <a:t>행렬으로</a:t>
            </a:r>
            <a:r>
              <a:rPr lang="ko-KR" altLang="en-US" sz="2000" dirty="0">
                <a:latin typeface="+mj-ea"/>
                <a:ea typeface="+mj-ea"/>
              </a:rPr>
              <a:t> 나타낼 수 있습니다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 이를 </a:t>
            </a:r>
            <a:r>
              <a:rPr lang="en-US" altLang="ko-KR" sz="2000" dirty="0">
                <a:latin typeface="+mj-ea"/>
                <a:ea typeface="+mj-ea"/>
              </a:rPr>
              <a:t>element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matrix</a:t>
            </a:r>
            <a:r>
              <a:rPr lang="ko-KR" altLang="en-US" sz="2000" dirty="0">
                <a:latin typeface="+mj-ea"/>
                <a:ea typeface="+mj-ea"/>
              </a:rPr>
              <a:t> 라고 부르고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가역입니다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다음의 정의를 생각해보았을 때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Relation ~r 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en-US" altLang="ko-KR" sz="2000" dirty="0">
                <a:latin typeface="+mj-ea"/>
                <a:ea typeface="+mj-ea"/>
              </a:rPr>
              <a:t>equivalence relation </a:t>
            </a:r>
            <a:r>
              <a:rPr lang="ko-KR" altLang="en-US" sz="2000" dirty="0">
                <a:latin typeface="+mj-ea"/>
                <a:ea typeface="+mj-ea"/>
              </a:rPr>
              <a:t>임을 쉽게 보일 수 있습니다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31D84B-3AF2-482A-C2E1-5DED0B1FC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245564"/>
            <a:ext cx="7198203" cy="11146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EBEB64-8121-6371-9074-70A09F184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3115536"/>
            <a:ext cx="695422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7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AA59D73-2BF2-A5B3-551C-51C6C2CB5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57ACEBB-A6A5-DA4F-3802-020F60D2B69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9EA8FB2-E0B9-CE1A-B880-358BF02ACCC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9D2D834-CF01-A96F-2295-527BDE1C6D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1B8DB186-F6B6-1D62-4FB1-C8058ECC392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5FC87-E287-DEA6-10E1-F9721601037A}"/>
              </a:ext>
            </a:extLst>
          </p:cNvPr>
          <p:cNvSpPr txBox="1"/>
          <p:nvPr/>
        </p:nvSpPr>
        <p:spPr>
          <a:xfrm>
            <a:off x="1353975" y="845454"/>
            <a:ext cx="70713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한번 더</a:t>
            </a:r>
            <a:r>
              <a:rPr lang="en-US" altLang="ko-KR" sz="2000" dirty="0">
                <a:latin typeface="+mj-ea"/>
                <a:ea typeface="+mj-ea"/>
              </a:rPr>
              <a:t>, theorem 1.2.3 </a:t>
            </a:r>
            <a:r>
              <a:rPr lang="ko-KR" altLang="en-US" sz="2000" dirty="0">
                <a:latin typeface="+mj-ea"/>
                <a:ea typeface="+mj-ea"/>
              </a:rPr>
              <a:t>의 유일성을 돌아보겠습니다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R1, R2 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en-US" altLang="ko-KR" sz="2000" dirty="0">
                <a:latin typeface="+mj-ea"/>
                <a:ea typeface="+mj-ea"/>
              </a:rPr>
              <a:t>A</a:t>
            </a:r>
            <a:r>
              <a:rPr lang="ko-KR" altLang="en-US" sz="2000" dirty="0">
                <a:latin typeface="+mj-ea"/>
                <a:ea typeface="+mj-ea"/>
              </a:rPr>
              <a:t> 의 </a:t>
            </a:r>
            <a:r>
              <a:rPr lang="en-US" altLang="ko-KR" sz="2000" dirty="0">
                <a:latin typeface="+mj-ea"/>
                <a:ea typeface="+mj-ea"/>
              </a:rPr>
              <a:t>RREF</a:t>
            </a:r>
            <a:r>
              <a:rPr lang="ko-KR" altLang="en-US" sz="2000" dirty="0">
                <a:latin typeface="+mj-ea"/>
                <a:ea typeface="+mj-ea"/>
              </a:rPr>
              <a:t> 라고 하자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A ~r R1, A ~r R2 </a:t>
            </a:r>
            <a:r>
              <a:rPr lang="ko-KR" altLang="en-US" sz="2000" dirty="0">
                <a:latin typeface="+mj-ea"/>
                <a:ea typeface="+mj-ea"/>
              </a:rPr>
              <a:t>이므로 </a:t>
            </a:r>
            <a:r>
              <a:rPr lang="en-US" altLang="ko-KR" sz="2000" dirty="0">
                <a:latin typeface="+mj-ea"/>
                <a:ea typeface="+mj-ea"/>
              </a:rPr>
              <a:t>R1 ~ R2 </a:t>
            </a:r>
            <a:r>
              <a:rPr lang="ko-KR" altLang="en-US" sz="2000" dirty="0">
                <a:latin typeface="+mj-ea"/>
                <a:ea typeface="+mj-ea"/>
              </a:rPr>
              <a:t>이다 </a:t>
            </a:r>
            <a:r>
              <a:rPr lang="en-US" altLang="ko-KR" sz="2000" dirty="0">
                <a:latin typeface="+mj-ea"/>
                <a:ea typeface="+mj-ea"/>
              </a:rPr>
              <a:t>(~r 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en-US" altLang="ko-KR" sz="2000" dirty="0" err="1">
                <a:latin typeface="+mj-ea"/>
                <a:ea typeface="+mj-ea"/>
              </a:rPr>
              <a:t>e.r.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즉 </a:t>
            </a:r>
            <a:r>
              <a:rPr lang="en-US" altLang="ko-KR" sz="2000" dirty="0">
                <a:latin typeface="+mj-ea"/>
                <a:ea typeface="+mj-ea"/>
              </a:rPr>
              <a:t>R1 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en-US" altLang="ko-KR" sz="2000" dirty="0" err="1">
                <a:latin typeface="+mj-ea"/>
                <a:ea typeface="+mj-ea"/>
              </a:rPr>
              <a:t>ero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를 통해 </a:t>
            </a:r>
            <a:r>
              <a:rPr lang="en-US" altLang="ko-KR" sz="2000" dirty="0">
                <a:latin typeface="+mj-ea"/>
                <a:ea typeface="+mj-ea"/>
              </a:rPr>
              <a:t>R2 </a:t>
            </a:r>
            <a:r>
              <a:rPr lang="ko-KR" altLang="en-US" sz="2000" dirty="0">
                <a:latin typeface="+mj-ea"/>
                <a:ea typeface="+mj-ea"/>
              </a:rPr>
              <a:t>로 갈 수 있다는 것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어떤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RREF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에서 다른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RREF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로 </a:t>
            </a:r>
            <a:r>
              <a:rPr lang="en-US" altLang="ko-KR" sz="20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ero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를 통해 가는 것은 불가능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(zero row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들끼리 위치를 바꾸는 것만 가능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따라서 </a:t>
            </a:r>
            <a:r>
              <a:rPr lang="en-US" altLang="ko-KR" sz="2000" dirty="0">
                <a:latin typeface="+mj-ea"/>
                <a:ea typeface="+mj-ea"/>
              </a:rPr>
              <a:t>R1=R2 </a:t>
            </a:r>
            <a:r>
              <a:rPr lang="ko-KR" altLang="en-US" sz="2000" dirty="0">
                <a:latin typeface="+mj-ea"/>
                <a:ea typeface="+mj-ea"/>
              </a:rPr>
              <a:t>이다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 파란색 부분을 어떻게 증명해야 할까요</a:t>
            </a:r>
            <a:r>
              <a:rPr lang="en-US" altLang="ko-KR" sz="2000" dirty="0">
                <a:latin typeface="+mj-ea"/>
                <a:ea typeface="+mj-ea"/>
              </a:rPr>
              <a:t>?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 부분에서 아직 완벽한 증명이라 보긴 어렵습니다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 사실 말이 좀 멋있어졌을 뿐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이전에 했던 증명과 결은 같음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10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07E213E-44C3-2622-8D2F-5D321C380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1203409-5D7D-BAAC-3BF8-9B729E74D64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42D3860-C96C-A530-6910-B2EA3006A3E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89DFD82-8964-60DC-FB21-3017E5819D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56642CAD-4BFA-7F90-BF7B-7F041F955FD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8A74B-E113-EDDD-D617-F462580F97A1}"/>
              </a:ext>
            </a:extLst>
          </p:cNvPr>
          <p:cNvSpPr txBox="1"/>
          <p:nvPr/>
        </p:nvSpPr>
        <p:spPr>
          <a:xfrm>
            <a:off x="1353975" y="845454"/>
            <a:ext cx="70713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관찰 </a:t>
            </a:r>
            <a:r>
              <a:rPr lang="en-US" altLang="ko-KR" sz="2000" dirty="0">
                <a:latin typeface="+mj-ea"/>
                <a:ea typeface="+mj-ea"/>
              </a:rPr>
              <a:t>1.3.5 invertible RREF 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ko-KR" altLang="en-US" sz="2000" dirty="0" err="1">
                <a:latin typeface="+mj-ea"/>
                <a:ea typeface="+mj-ea"/>
              </a:rPr>
              <a:t>항등행렬</a:t>
            </a:r>
            <a:r>
              <a:rPr lang="ko-KR" altLang="en-US" sz="2000" dirty="0">
                <a:latin typeface="+mj-ea"/>
                <a:ea typeface="+mj-ea"/>
              </a:rPr>
              <a:t> 뿐이다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 - invertible matrix 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en-US" altLang="ko-KR" sz="2000" dirty="0">
                <a:latin typeface="+mj-ea"/>
                <a:ea typeface="+mj-ea"/>
              </a:rPr>
              <a:t>zero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row </a:t>
            </a:r>
            <a:r>
              <a:rPr lang="ko-KR" altLang="en-US" sz="2000" dirty="0">
                <a:latin typeface="+mj-ea"/>
                <a:ea typeface="+mj-ea"/>
              </a:rPr>
              <a:t>를 가질 수 없기 때문</a:t>
            </a:r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 이제 뭔가 </a:t>
            </a:r>
            <a:r>
              <a:rPr lang="en-US" altLang="ko-KR" sz="2000" dirty="0">
                <a:latin typeface="+mj-ea"/>
                <a:ea typeface="+mj-ea"/>
              </a:rPr>
              <a:t>theorem </a:t>
            </a:r>
            <a:r>
              <a:rPr lang="ko-KR" altLang="en-US" sz="2000" dirty="0">
                <a:latin typeface="+mj-ea"/>
                <a:ea typeface="+mj-ea"/>
              </a:rPr>
              <a:t>다운 </a:t>
            </a:r>
            <a:r>
              <a:rPr lang="en-US" altLang="ko-KR" sz="2000" dirty="0">
                <a:latin typeface="+mj-ea"/>
                <a:ea typeface="+mj-ea"/>
              </a:rPr>
              <a:t>theorem </a:t>
            </a:r>
            <a:r>
              <a:rPr lang="ko-KR" altLang="en-US" sz="2000" dirty="0">
                <a:latin typeface="+mj-ea"/>
                <a:ea typeface="+mj-ea"/>
              </a:rPr>
              <a:t>이 나옵니다</a:t>
            </a:r>
            <a:r>
              <a:rPr lang="en-US" altLang="ko-KR" sz="2000" dirty="0">
                <a:latin typeface="+mj-ea"/>
                <a:ea typeface="+mj-ea"/>
              </a:rPr>
              <a:t>. Theorem 1.3.6</a:t>
            </a:r>
            <a:r>
              <a:rPr lang="ko-KR" altLang="en-US" sz="2000" dirty="0">
                <a:latin typeface="+mj-ea"/>
                <a:ea typeface="+mj-ea"/>
              </a:rPr>
              <a:t> 은 </a:t>
            </a:r>
            <a:r>
              <a:rPr lang="en-US" altLang="ko-KR" sz="2000" dirty="0">
                <a:latin typeface="+mj-ea"/>
                <a:ea typeface="+mj-ea"/>
              </a:rPr>
              <a:t>$1 </a:t>
            </a:r>
            <a:r>
              <a:rPr lang="ko-KR" altLang="en-US" sz="2000" dirty="0">
                <a:latin typeface="+mj-ea"/>
                <a:ea typeface="+mj-ea"/>
              </a:rPr>
              <a:t>의 대미를 장식할 두번째 정리입니다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AF2203-1464-DDE1-7512-34BF960D6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2571750"/>
            <a:ext cx="647790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4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2C747C18-10C1-8A15-0A07-A5CE0736549E}"/>
              </a:ext>
            </a:extLst>
          </p:cNvPr>
          <p:cNvSpPr txBox="1"/>
          <p:nvPr/>
        </p:nvSpPr>
        <p:spPr>
          <a:xfrm>
            <a:off x="1584684" y="1584420"/>
            <a:ext cx="722143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1-3</a:t>
            </a:r>
            <a:r>
              <a:rPr lang="ko-KR" altLang="en-US" sz="2000" dirty="0">
                <a:latin typeface="+mj-ea"/>
                <a:ea typeface="+mj-ea"/>
              </a:rPr>
              <a:t>장 내용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리뷰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계획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7D2515B-92E6-41EB-B3A4-B1CF40FDB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B235A34-F084-4748-D4FC-3BDB98FBF04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FAC387E-EADD-BFD1-7E5B-34E38976B67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F1CED07-EFA9-237E-A208-CAF08A0E04F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3EA9E2A7-B504-EE99-EC8F-CC3E32778BC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023B8-E0B9-D137-193B-5573F967D127}"/>
              </a:ext>
            </a:extLst>
          </p:cNvPr>
          <p:cNvSpPr txBox="1"/>
          <p:nvPr/>
        </p:nvSpPr>
        <p:spPr>
          <a:xfrm>
            <a:off x="1408975" y="2960838"/>
            <a:ext cx="7071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우리는 </a:t>
            </a:r>
            <a:r>
              <a:rPr lang="en-US" altLang="ko-KR" sz="2000" dirty="0">
                <a:latin typeface="+mj-ea"/>
                <a:ea typeface="+mj-ea"/>
              </a:rPr>
              <a:t>theorem 1.3.6 </a:t>
            </a:r>
            <a:r>
              <a:rPr lang="ko-KR" altLang="en-US" sz="2000" dirty="0">
                <a:latin typeface="+mj-ea"/>
                <a:ea typeface="+mj-ea"/>
              </a:rPr>
              <a:t>을 증명하는 데에 있어 </a:t>
            </a:r>
            <a:r>
              <a:rPr lang="en-US" altLang="ko-KR" sz="2000" dirty="0">
                <a:latin typeface="+mj-ea"/>
                <a:ea typeface="+mj-ea"/>
              </a:rPr>
              <a:t>1-&gt;2, 5-&gt;2 </a:t>
            </a:r>
            <a:r>
              <a:rPr lang="ko-KR" altLang="en-US" sz="2000" dirty="0">
                <a:latin typeface="+mj-ea"/>
                <a:ea typeface="+mj-ea"/>
              </a:rPr>
              <a:t>그리고 </a:t>
            </a:r>
            <a:r>
              <a:rPr lang="en-US" altLang="ko-KR" sz="2000" dirty="0">
                <a:latin typeface="+mj-ea"/>
                <a:ea typeface="+mj-ea"/>
              </a:rPr>
              <a:t>4-&gt;1 </a:t>
            </a:r>
            <a:r>
              <a:rPr lang="ko-KR" altLang="en-US" sz="2000" dirty="0">
                <a:latin typeface="+mj-ea"/>
                <a:ea typeface="+mj-ea"/>
              </a:rPr>
              <a:t>을 유심히 살펴볼 것입니다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차근차근 </a:t>
            </a:r>
            <a:r>
              <a:rPr lang="ko-KR" altLang="en-US" sz="2000" dirty="0" err="1">
                <a:latin typeface="+mj-ea"/>
                <a:ea typeface="+mj-ea"/>
              </a:rPr>
              <a:t>빌드업을</a:t>
            </a:r>
            <a:r>
              <a:rPr lang="ko-KR" altLang="en-US" sz="2000" dirty="0">
                <a:latin typeface="+mj-ea"/>
                <a:ea typeface="+mj-ea"/>
              </a:rPr>
              <a:t> 해봅시다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9BA576-FC5B-7594-AB95-9672D1973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30" y="771726"/>
            <a:ext cx="647790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2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72D36AC-410C-9079-E439-863C4F17B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CFE3B9B-3B53-9667-0D01-93D32DC6B36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38B9197-D2DB-969B-AEB7-B93115121F4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A00E6B5-F592-DADC-62F4-C9C490B40D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2A2108BB-F796-919C-95C1-0CC4DA8DD1B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03A37-7D02-BA46-B4FC-63ABD4FC9304}"/>
              </a:ext>
            </a:extLst>
          </p:cNvPr>
          <p:cNvSpPr txBox="1"/>
          <p:nvPr/>
        </p:nvSpPr>
        <p:spPr>
          <a:xfrm>
            <a:off x="1408975" y="2281178"/>
            <a:ext cx="70713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먼저 </a:t>
            </a:r>
            <a:r>
              <a:rPr lang="en-US" altLang="ko-KR" sz="2000" dirty="0">
                <a:latin typeface="+mj-ea"/>
                <a:ea typeface="+mj-ea"/>
              </a:rPr>
              <a:t>5-&gt;2. </a:t>
            </a:r>
            <a:r>
              <a:rPr lang="ko-KR" altLang="en-US" sz="2000" dirty="0">
                <a:latin typeface="+mj-ea"/>
                <a:ea typeface="+mj-ea"/>
              </a:rPr>
              <a:t>우리는 앞선 </a:t>
            </a:r>
            <a:r>
              <a:rPr lang="en-US" altLang="ko-KR" sz="2000" dirty="0">
                <a:latin typeface="+mj-ea"/>
                <a:ea typeface="+mj-ea"/>
              </a:rPr>
              <a:t>prop 1.2.6 </a:t>
            </a:r>
            <a:r>
              <a:rPr lang="ko-KR" altLang="en-US" sz="2000" dirty="0">
                <a:latin typeface="+mj-ea"/>
                <a:ea typeface="+mj-ea"/>
              </a:rPr>
              <a:t>에서 이 증명의 실마리를 찾을 수 있습니다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A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en-US" altLang="ko-KR" sz="2000" dirty="0">
                <a:latin typeface="+mj-ea"/>
                <a:ea typeface="+mj-ea"/>
              </a:rPr>
              <a:t>R </a:t>
            </a:r>
            <a:r>
              <a:rPr lang="ko-KR" altLang="en-US" sz="2000" dirty="0">
                <a:latin typeface="+mj-ea"/>
                <a:ea typeface="+mj-ea"/>
              </a:rPr>
              <a:t>이라고 합시다</a:t>
            </a:r>
            <a:r>
              <a:rPr lang="en-US" altLang="ko-KR" sz="2000" dirty="0">
                <a:latin typeface="+mj-ea"/>
                <a:ea typeface="+mj-ea"/>
              </a:rPr>
              <a:t>. R</a:t>
            </a:r>
            <a:r>
              <a:rPr lang="ko-KR" altLang="en-US" sz="2000" dirty="0">
                <a:latin typeface="+mj-ea"/>
                <a:ea typeface="+mj-ea"/>
              </a:rPr>
              <a:t> 이 </a:t>
            </a:r>
            <a:r>
              <a:rPr lang="en-US" altLang="ko-KR" sz="2000" dirty="0">
                <a:latin typeface="+mj-ea"/>
                <a:ea typeface="+mj-ea"/>
              </a:rPr>
              <a:t>zero row </a:t>
            </a:r>
            <a:r>
              <a:rPr lang="ko-KR" altLang="en-US" sz="2000" dirty="0">
                <a:latin typeface="+mj-ea"/>
                <a:ea typeface="+mj-ea"/>
              </a:rPr>
              <a:t>를 갖는다고 해봅시다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그럼 </a:t>
            </a:r>
            <a:r>
              <a:rPr lang="en-US" altLang="ko-KR" sz="2000" dirty="0">
                <a:latin typeface="+mj-ea"/>
                <a:ea typeface="+mj-ea"/>
              </a:rPr>
              <a:t>prop1.2.6 </a:t>
            </a:r>
            <a:r>
              <a:rPr lang="ko-KR" altLang="en-US" sz="2000" dirty="0">
                <a:latin typeface="+mj-ea"/>
                <a:ea typeface="+mj-ea"/>
              </a:rPr>
              <a:t>에 의하여 언제나 </a:t>
            </a:r>
            <a:r>
              <a:rPr lang="en-US" altLang="ko-KR" sz="2000" dirty="0">
                <a:latin typeface="+mj-ea"/>
                <a:ea typeface="+mj-ea"/>
              </a:rPr>
              <a:t>non-trivial sol </a:t>
            </a:r>
            <a:r>
              <a:rPr lang="ko-KR" altLang="en-US" sz="2000" dirty="0">
                <a:latin typeface="+mj-ea"/>
                <a:ea typeface="+mj-ea"/>
              </a:rPr>
              <a:t>이 존재합니다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이는 조건과 모순이며 따라서 </a:t>
            </a:r>
            <a:r>
              <a:rPr lang="en-US" altLang="ko-KR" sz="2000" dirty="0">
                <a:latin typeface="+mj-ea"/>
                <a:ea typeface="+mj-ea"/>
              </a:rPr>
              <a:t>R</a:t>
            </a:r>
            <a:r>
              <a:rPr lang="ko-KR" altLang="en-US" sz="2000" dirty="0">
                <a:latin typeface="+mj-ea"/>
                <a:ea typeface="+mj-ea"/>
              </a:rPr>
              <a:t> 은 </a:t>
            </a:r>
            <a:r>
              <a:rPr lang="en-US" altLang="ko-KR" sz="2000" dirty="0">
                <a:latin typeface="+mj-ea"/>
                <a:ea typeface="+mj-ea"/>
              </a:rPr>
              <a:t>zero row </a:t>
            </a:r>
            <a:r>
              <a:rPr lang="ko-KR" altLang="en-US" sz="2000" dirty="0">
                <a:latin typeface="+mj-ea"/>
                <a:ea typeface="+mj-ea"/>
              </a:rPr>
              <a:t>를 갖지 않습니다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관찰 </a:t>
            </a:r>
            <a:r>
              <a:rPr lang="en-US" altLang="ko-KR" sz="2000" dirty="0">
                <a:latin typeface="+mj-ea"/>
                <a:ea typeface="+mj-ea"/>
              </a:rPr>
              <a:t>1.3.5 </a:t>
            </a:r>
            <a:r>
              <a:rPr lang="ko-KR" altLang="en-US" sz="2000" dirty="0">
                <a:latin typeface="+mj-ea"/>
                <a:ea typeface="+mj-ea"/>
              </a:rPr>
              <a:t>에 의하여 </a:t>
            </a:r>
            <a:r>
              <a:rPr lang="en-US" altLang="ko-KR" sz="2000" dirty="0">
                <a:latin typeface="+mj-ea"/>
                <a:ea typeface="+mj-ea"/>
              </a:rPr>
              <a:t>R</a:t>
            </a:r>
            <a:r>
              <a:rPr lang="ko-KR" altLang="en-US" sz="2000" dirty="0">
                <a:latin typeface="+mj-ea"/>
                <a:ea typeface="+mj-ea"/>
              </a:rPr>
              <a:t> 은 </a:t>
            </a:r>
            <a:r>
              <a:rPr lang="en-US" altLang="ko-KR" sz="2000" dirty="0">
                <a:latin typeface="+mj-ea"/>
                <a:ea typeface="+mj-ea"/>
              </a:rPr>
              <a:t>Identity matrix </a:t>
            </a:r>
            <a:r>
              <a:rPr lang="ko-KR" altLang="en-US" sz="2000" dirty="0">
                <a:latin typeface="+mj-ea"/>
                <a:ea typeface="+mj-ea"/>
              </a:rPr>
              <a:t>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7B0DD7-360A-5919-11AD-0B935BF42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715055"/>
            <a:ext cx="4689790" cy="15379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CF654B5-1E43-CB82-1977-D9F6414E6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615" y="2919767"/>
            <a:ext cx="6241505" cy="5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80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D23A68D-5E7D-3324-0B11-8354D0D6E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D784BBC-FF59-1927-67BC-B05006949F5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285479E-CF1E-20A3-7ABC-30DBB2790E9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3600FF4-8E6E-3DFC-776C-C523E20E01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FB369A00-1BD4-2BD0-69D0-7344FD84070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D013C-2727-B835-F47A-E1A095724A1D}"/>
              </a:ext>
            </a:extLst>
          </p:cNvPr>
          <p:cNvSpPr txBox="1"/>
          <p:nvPr/>
        </p:nvSpPr>
        <p:spPr>
          <a:xfrm>
            <a:off x="1408975" y="2281178"/>
            <a:ext cx="70713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다음으로 </a:t>
            </a:r>
            <a:r>
              <a:rPr lang="en-US" altLang="ko-KR" sz="2000" dirty="0">
                <a:latin typeface="+mj-ea"/>
                <a:ea typeface="+mj-ea"/>
              </a:rPr>
              <a:t>1-&gt;2 </a:t>
            </a:r>
            <a:r>
              <a:rPr lang="ko-KR" altLang="en-US" sz="2000" dirty="0">
                <a:latin typeface="+mj-ea"/>
                <a:ea typeface="+mj-ea"/>
              </a:rPr>
              <a:t>를 보겠습니다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theorem1.2.3 </a:t>
            </a:r>
            <a:r>
              <a:rPr lang="ko-KR" altLang="en-US" sz="2000" dirty="0">
                <a:latin typeface="+mj-ea"/>
                <a:ea typeface="+mj-ea"/>
              </a:rPr>
              <a:t>에 의하여 </a:t>
            </a:r>
            <a:r>
              <a:rPr lang="en-US" altLang="ko-KR" sz="2000" dirty="0">
                <a:latin typeface="+mj-ea"/>
                <a:ea typeface="+mj-ea"/>
              </a:rPr>
              <a:t>A </a:t>
            </a:r>
            <a:r>
              <a:rPr lang="ko-KR" altLang="en-US" sz="2000" dirty="0">
                <a:latin typeface="+mj-ea"/>
                <a:ea typeface="+mj-ea"/>
              </a:rPr>
              <a:t>의 좌측에 유한개의 </a:t>
            </a:r>
            <a:r>
              <a:rPr lang="en-US" altLang="ko-KR" sz="2000" dirty="0">
                <a:latin typeface="+mj-ea"/>
                <a:ea typeface="+mj-ea"/>
              </a:rPr>
              <a:t>elementary matrix </a:t>
            </a:r>
            <a:r>
              <a:rPr lang="ko-KR" altLang="en-US" sz="2000" dirty="0">
                <a:latin typeface="+mj-ea"/>
                <a:ea typeface="+mj-ea"/>
              </a:rPr>
              <a:t>를 곱하여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를 만들 수 있습니다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e.m.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은 가역이고</a:t>
            </a:r>
            <a:r>
              <a:rPr lang="en-US" altLang="ko-KR" sz="2000" dirty="0">
                <a:latin typeface="+mj-ea"/>
                <a:ea typeface="+mj-ea"/>
              </a:rPr>
              <a:t>, A </a:t>
            </a:r>
            <a:r>
              <a:rPr lang="ko-KR" altLang="en-US" sz="2000" dirty="0">
                <a:latin typeface="+mj-ea"/>
                <a:ea typeface="+mj-ea"/>
              </a:rPr>
              <a:t>도 조건에 따라 가역입니다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따라서 생성된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도 가역이고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관찰 </a:t>
            </a:r>
            <a:r>
              <a:rPr lang="en-US" altLang="ko-KR" sz="2000" dirty="0">
                <a:latin typeface="+mj-ea"/>
                <a:ea typeface="+mj-ea"/>
              </a:rPr>
              <a:t>1.3.5</a:t>
            </a:r>
            <a:r>
              <a:rPr lang="ko-KR" altLang="en-US" sz="2000" dirty="0">
                <a:latin typeface="+mj-ea"/>
                <a:ea typeface="+mj-ea"/>
              </a:rPr>
              <a:t> 에 의해 그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en-US" altLang="ko-KR" sz="2000" dirty="0">
                <a:latin typeface="+mj-ea"/>
                <a:ea typeface="+mj-ea"/>
              </a:rPr>
              <a:t>identity matrix </a:t>
            </a:r>
            <a:r>
              <a:rPr lang="ko-KR" altLang="en-US" sz="2000" dirty="0">
                <a:latin typeface="+mj-ea"/>
                <a:ea typeface="+mj-ea"/>
              </a:rPr>
              <a:t>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920B43-6F57-9123-DCF3-55486E674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715055"/>
            <a:ext cx="4689790" cy="15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5E412A2-B3F2-EC57-6FD8-8C588068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6005367-2E27-B5DB-6AAC-F45CD80D087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1CF451E-93B8-7A9F-8097-063276E125D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23815A1-BECE-F89B-1DDD-772CEFB51B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C409DAC6-6EAB-85F7-78D6-46FB5BCB2B7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DF8D6-DA9A-FBD1-4F0A-E0375CCC983B}"/>
              </a:ext>
            </a:extLst>
          </p:cNvPr>
          <p:cNvSpPr txBox="1"/>
          <p:nvPr/>
        </p:nvSpPr>
        <p:spPr>
          <a:xfrm>
            <a:off x="1408975" y="2281178"/>
            <a:ext cx="70713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나머지 증명들은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2-&gt;3: 1-&gt;2 </a:t>
            </a:r>
            <a:r>
              <a:rPr lang="ko-KR" altLang="en-US" sz="2000" dirty="0">
                <a:latin typeface="+mj-ea"/>
                <a:ea typeface="+mj-ea"/>
              </a:rPr>
              <a:t>증명을 통해 자명</a:t>
            </a:r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3-&gt;1: </a:t>
            </a:r>
            <a:r>
              <a:rPr lang="ko-KR" altLang="en-US" sz="2000" dirty="0">
                <a:latin typeface="+mj-ea"/>
                <a:ea typeface="+mj-ea"/>
              </a:rPr>
              <a:t>자명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en-US" altLang="ko-KR" sz="2000" dirty="0" err="1">
                <a:latin typeface="+mj-ea"/>
                <a:ea typeface="+mj-ea"/>
              </a:rPr>
              <a:t>E.m.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은 </a:t>
            </a:r>
            <a:r>
              <a:rPr lang="en-US" altLang="ko-KR" sz="2000" dirty="0">
                <a:latin typeface="+mj-ea"/>
                <a:ea typeface="+mj-ea"/>
              </a:rPr>
              <a:t>invertible.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1-&gt;4: </a:t>
            </a:r>
            <a:r>
              <a:rPr lang="ko-KR" altLang="en-US" sz="2000" dirty="0">
                <a:latin typeface="+mj-ea"/>
                <a:ea typeface="+mj-ea"/>
              </a:rPr>
              <a:t>자명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해는 </a:t>
            </a:r>
            <a:r>
              <a:rPr lang="en-US" altLang="ko-KR" sz="2000" dirty="0">
                <a:latin typeface="+mj-ea"/>
                <a:ea typeface="+mj-ea"/>
              </a:rPr>
              <a:t>A^-1B</a:t>
            </a:r>
            <a:r>
              <a:rPr lang="ko-KR" altLang="en-US" sz="2000" dirty="0">
                <a:latin typeface="+mj-ea"/>
                <a:ea typeface="+mj-ea"/>
              </a:rPr>
              <a:t>임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4-&gt;5: </a:t>
            </a:r>
            <a:r>
              <a:rPr lang="ko-KR" altLang="en-US" sz="2000" dirty="0">
                <a:latin typeface="+mj-ea"/>
                <a:ea typeface="+mj-ea"/>
              </a:rPr>
              <a:t>자명</a:t>
            </a:r>
            <a:r>
              <a:rPr lang="en-US" altLang="ko-KR" sz="2000" dirty="0">
                <a:latin typeface="+mj-ea"/>
                <a:ea typeface="+mj-ea"/>
              </a:rPr>
              <a:t>. 5 </a:t>
            </a:r>
            <a:r>
              <a:rPr lang="ko-KR" altLang="en-US" sz="2000" dirty="0">
                <a:latin typeface="+mj-ea"/>
                <a:ea typeface="+mj-ea"/>
              </a:rPr>
              <a:t>가 </a:t>
            </a:r>
            <a:r>
              <a:rPr lang="en-US" altLang="ko-KR" sz="2000" dirty="0">
                <a:latin typeface="+mj-ea"/>
                <a:ea typeface="+mj-ea"/>
              </a:rPr>
              <a:t>special case </a:t>
            </a:r>
            <a:r>
              <a:rPr lang="ko-KR" altLang="en-US" sz="2000" dirty="0">
                <a:latin typeface="+mj-ea"/>
                <a:ea typeface="+mj-ea"/>
              </a:rPr>
              <a:t>임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따라서 </a:t>
            </a:r>
            <a:r>
              <a:rPr lang="en-US" altLang="ko-KR" sz="2000" dirty="0">
                <a:latin typeface="+mj-ea"/>
                <a:ea typeface="+mj-ea"/>
              </a:rPr>
              <a:t>TFAE.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38A223-4045-41B4-42CC-48A4A585C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715055"/>
            <a:ext cx="4689790" cy="15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6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B1C8D9B-27A0-F89D-A91E-30AE7BFC0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43E4459-0089-B7A1-55A0-E7081493B9C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F4313D1-31DA-CBB2-794A-19978A154AC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AD01E1B-4A10-EB48-1422-55D12A132E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9A5FADF8-674E-2F82-545A-D1CDFFE5FF4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7AB83-4341-0509-8D2A-EF90607166FC}"/>
              </a:ext>
            </a:extLst>
          </p:cNvPr>
          <p:cNvSpPr txBox="1"/>
          <p:nvPr/>
        </p:nvSpPr>
        <p:spPr>
          <a:xfrm>
            <a:off x="1408975" y="2281178"/>
            <a:ext cx="70713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 정리의 핵심은 역시 </a:t>
            </a:r>
            <a:r>
              <a:rPr lang="en-US" altLang="ko-KR" sz="2000" dirty="0">
                <a:latin typeface="+mj-ea"/>
                <a:ea typeface="+mj-ea"/>
              </a:rPr>
              <a:t>5-&gt;1 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ko-KR" altLang="en-US" sz="2000" dirty="0" err="1">
                <a:latin typeface="+mj-ea"/>
                <a:ea typeface="+mj-ea"/>
              </a:rPr>
              <a:t>증명과정입니다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당장은 이를 직접 증명할 수 없습니다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 우리는 </a:t>
            </a:r>
            <a:r>
              <a:rPr lang="en-US" altLang="ko-KR" sz="2000" dirty="0">
                <a:latin typeface="+mj-ea"/>
                <a:ea typeface="+mj-ea"/>
              </a:rPr>
              <a:t>5-&gt;2-&gt;3-&gt;1 </a:t>
            </a:r>
            <a:r>
              <a:rPr lang="ko-KR" altLang="en-US" sz="2000" dirty="0">
                <a:latin typeface="+mj-ea"/>
                <a:ea typeface="+mj-ea"/>
              </a:rPr>
              <a:t>으로 이 증명을 우회했습니다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그 과정에서 </a:t>
            </a:r>
            <a:r>
              <a:rPr lang="en-US" altLang="ko-KR" sz="2000" dirty="0">
                <a:latin typeface="+mj-ea"/>
                <a:ea typeface="+mj-ea"/>
              </a:rPr>
              <a:t>RREF, prop1.2.6, </a:t>
            </a:r>
            <a:r>
              <a:rPr lang="ko-KR" altLang="en-US" sz="2000" dirty="0">
                <a:latin typeface="+mj-ea"/>
                <a:ea typeface="+mj-ea"/>
              </a:rPr>
              <a:t>관찰</a:t>
            </a:r>
            <a:r>
              <a:rPr lang="en-US" altLang="ko-KR" sz="2000" dirty="0">
                <a:latin typeface="+mj-ea"/>
                <a:ea typeface="+mj-ea"/>
              </a:rPr>
              <a:t>1.3.5 </a:t>
            </a:r>
            <a:r>
              <a:rPr lang="ko-KR" altLang="en-US" sz="2000" dirty="0">
                <a:latin typeface="+mj-ea"/>
                <a:ea typeface="+mj-ea"/>
              </a:rPr>
              <a:t>가 사용되었습니다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관찰 </a:t>
            </a:r>
            <a:r>
              <a:rPr lang="en-US" altLang="ko-KR" sz="2000" dirty="0">
                <a:latin typeface="+mj-ea"/>
                <a:ea typeface="+mj-ea"/>
              </a:rPr>
              <a:t>1.3.5 invertible RREF 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ko-KR" altLang="en-US" sz="2000" dirty="0" err="1">
                <a:latin typeface="+mj-ea"/>
                <a:ea typeface="+mj-ea"/>
              </a:rPr>
              <a:t>항등행렬</a:t>
            </a:r>
            <a:r>
              <a:rPr lang="ko-KR" altLang="en-US" sz="2000" dirty="0">
                <a:latin typeface="+mj-ea"/>
                <a:ea typeface="+mj-ea"/>
              </a:rPr>
              <a:t> 뿐이다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536A6-DA6C-E15F-2176-053C5730A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715055"/>
            <a:ext cx="4689790" cy="15379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F5174BF-4CF6-B423-42F6-B35B692E5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247" y="3888522"/>
            <a:ext cx="6241505" cy="5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21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3570CAD-AD65-C92E-ECD5-4A87633E0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50AA1B4-60E7-F934-2517-AA755C4461A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A14AD11-1D5A-FE71-DD55-41853E0C517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5961E08-ABBF-4A4C-CD12-4E1410E4D20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37EE470E-80C1-09FD-F899-71D4B45C09F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3F4C4-F471-7BAB-3D67-18F49DA3DF65}"/>
              </a:ext>
            </a:extLst>
          </p:cNvPr>
          <p:cNvSpPr txBox="1"/>
          <p:nvPr/>
        </p:nvSpPr>
        <p:spPr>
          <a:xfrm>
            <a:off x="1408975" y="2281178"/>
            <a:ext cx="70713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4-&gt;5: </a:t>
            </a:r>
            <a:r>
              <a:rPr lang="ko-KR" altLang="en-US" sz="2000" dirty="0">
                <a:latin typeface="+mj-ea"/>
                <a:ea typeface="+mj-ea"/>
              </a:rPr>
              <a:t>자명</a:t>
            </a:r>
            <a:r>
              <a:rPr lang="en-US" altLang="ko-KR" sz="2000" dirty="0">
                <a:latin typeface="+mj-ea"/>
                <a:ea typeface="+mj-ea"/>
              </a:rPr>
              <a:t>. 5 </a:t>
            </a:r>
            <a:r>
              <a:rPr lang="ko-KR" altLang="en-US" sz="2000" dirty="0">
                <a:latin typeface="+mj-ea"/>
                <a:ea typeface="+mj-ea"/>
              </a:rPr>
              <a:t>가 </a:t>
            </a:r>
            <a:r>
              <a:rPr lang="en-US" altLang="ko-KR" sz="2000" dirty="0">
                <a:latin typeface="+mj-ea"/>
                <a:ea typeface="+mj-ea"/>
              </a:rPr>
              <a:t>special case </a:t>
            </a:r>
            <a:r>
              <a:rPr lang="ko-KR" altLang="en-US" sz="2000" dirty="0">
                <a:latin typeface="+mj-ea"/>
                <a:ea typeface="+mj-ea"/>
              </a:rPr>
              <a:t>임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라고 했는데</a:t>
            </a:r>
            <a:r>
              <a:rPr lang="en-US" altLang="ko-KR" sz="2000" dirty="0">
                <a:latin typeface="+mj-ea"/>
                <a:ea typeface="+mj-ea"/>
              </a:rPr>
              <a:t>… </a:t>
            </a:r>
            <a:r>
              <a:rPr lang="ko-KR" altLang="en-US" sz="2000" dirty="0">
                <a:latin typeface="+mj-ea"/>
                <a:ea typeface="+mj-ea"/>
              </a:rPr>
              <a:t>당장 </a:t>
            </a:r>
            <a:r>
              <a:rPr lang="en-US" altLang="ko-KR" sz="2000" dirty="0">
                <a:latin typeface="+mj-ea"/>
                <a:ea typeface="+mj-ea"/>
              </a:rPr>
              <a:t>5-&gt;1</a:t>
            </a:r>
            <a:r>
              <a:rPr lang="ko-KR" altLang="en-US" sz="2000" dirty="0">
                <a:latin typeface="+mj-ea"/>
                <a:ea typeface="+mj-ea"/>
              </a:rPr>
              <a:t>이 어렵다면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더 </a:t>
            </a:r>
            <a:r>
              <a:rPr lang="en-US" altLang="ko-KR" sz="2000" dirty="0">
                <a:latin typeface="+mj-ea"/>
                <a:ea typeface="+mj-ea"/>
              </a:rPr>
              <a:t>general </a:t>
            </a:r>
            <a:r>
              <a:rPr lang="ko-KR" altLang="en-US" sz="2000" dirty="0">
                <a:latin typeface="+mj-ea"/>
                <a:ea typeface="+mj-ea"/>
              </a:rPr>
              <a:t>한 명제인 </a:t>
            </a:r>
            <a:r>
              <a:rPr lang="en-US" altLang="ko-KR" sz="2000" dirty="0">
                <a:latin typeface="+mj-ea"/>
                <a:ea typeface="+mj-ea"/>
              </a:rPr>
              <a:t>4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으로 가는 증명은 어떨까요</a:t>
            </a:r>
            <a:r>
              <a:rPr lang="en-US" altLang="ko-KR" sz="2000" dirty="0">
                <a:latin typeface="+mj-ea"/>
                <a:ea typeface="+mj-ea"/>
              </a:rPr>
              <a:t>?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시도해봅시다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73A8AC-20A2-9C36-E48F-76886A1F6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715055"/>
            <a:ext cx="4689790" cy="15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3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95999D5-0645-12AE-7568-FE9FDC6D4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ADE35E1-B608-3727-4559-00B868EE45F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4472899-EDDB-5296-74D2-2FE096AC83E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CE66818-EB67-42FE-12F2-3FEE737C05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0AC929DD-5D1F-BE15-249F-A8C9EE4DC5E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6580DF-A860-5CCC-14CD-A68BAE0BACF4}"/>
                  </a:ext>
                </a:extLst>
              </p:cNvPr>
              <p:cNvSpPr txBox="1"/>
              <p:nvPr/>
            </p:nvSpPr>
            <p:spPr>
              <a:xfrm>
                <a:off x="1408975" y="2281178"/>
                <a:ext cx="7071348" cy="2029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+mj-ea"/>
                      </a:rPr>
                      <m:t>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+mj-ea"/>
                      </a:rPr>
                      <m:t>표</m:t>
                    </m:r>
                  </m:oMath>
                </a14:m>
                <a:r>
                  <a:rPr lang="ko-KR" altLang="en-US" sz="2000" dirty="0">
                    <a:latin typeface="+mj-ea"/>
                    <a:ea typeface="+mj-ea"/>
                  </a:rPr>
                  <a:t>준 단위벡터라고 하자</a:t>
                </a:r>
                <a:r>
                  <a:rPr lang="en-US" altLang="ko-KR" sz="2000" dirty="0">
                    <a:latin typeface="+mj-ea"/>
                    <a:ea typeface="+mj-ea"/>
                  </a:rPr>
                  <a:t>. </a:t>
                </a: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 조건 </a:t>
                </a:r>
                <a:r>
                  <a:rPr lang="en-US" altLang="ko-KR" sz="2000" dirty="0">
                    <a:latin typeface="+mj-ea"/>
                    <a:ea typeface="+mj-ea"/>
                  </a:rPr>
                  <a:t>4</a:t>
                </a:r>
                <a:r>
                  <a:rPr lang="ko-KR" altLang="en-US" sz="2000" dirty="0">
                    <a:latin typeface="+mj-ea"/>
                    <a:ea typeface="+mj-ea"/>
                  </a:rPr>
                  <a:t>에 의하여</a:t>
                </a:r>
                <a:r>
                  <a:rPr lang="en-US" altLang="ko-KR" sz="2000" dirty="0">
                    <a:latin typeface="+mj-ea"/>
                    <a:ea typeface="+mj-ea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  <a:ea typeface="+mj-ea"/>
                      </a:rPr>
                      <m:t>A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=</a:t>
                </a:r>
                <a:r>
                  <a:rPr lang="en-US" altLang="ko-KR" sz="2000" b="0" dirty="0">
                    <a:ea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존재한다</a:t>
                </a:r>
                <a:r>
                  <a:rPr lang="en-US" altLang="ko-KR" sz="2000" dirty="0">
                    <a:latin typeface="+mj-ea"/>
                    <a:ea typeface="+mj-ea"/>
                  </a:rPr>
                  <a:t>.</a:t>
                </a: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 이제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+mj-ea"/>
                      </a:rPr>
                      <m:t>C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+mj-ea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+mj-ea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라고 하자</a:t>
                </a:r>
                <a:r>
                  <a:rPr lang="en-US" altLang="ko-KR" sz="2000" dirty="0">
                    <a:latin typeface="+mj-ea"/>
                    <a:ea typeface="+mj-ea"/>
                  </a:rPr>
                  <a:t>.</a:t>
                </a: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𝐴𝐶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𝐼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+mj-ea"/>
                      </a:rPr>
                      <m:t>이</m:t>
                    </m:r>
                  </m:oMath>
                </a14:m>
                <a:r>
                  <a:rPr lang="ko-KR" altLang="en-US" sz="2000" dirty="0">
                    <a:latin typeface="+mj-ea"/>
                    <a:ea typeface="+mj-ea"/>
                  </a:rPr>
                  <a:t>다</a:t>
                </a:r>
                <a:r>
                  <a:rPr lang="en-US" altLang="ko-KR" sz="2000" dirty="0">
                    <a:latin typeface="+mj-ea"/>
                    <a:ea typeface="+mj-ea"/>
                  </a:rPr>
                  <a:t>.</a:t>
                </a: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 …</a:t>
                </a: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어 근데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  <a:ea typeface="+mj-ea"/>
                      </a:rPr>
                      <m:t>C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+mj-ea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+mj-ea"/>
                      </a:rPr>
                      <m:t>는</m:t>
                    </m:r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??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6580DF-A860-5CCC-14CD-A68BAE0B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2281178"/>
                <a:ext cx="7071348" cy="2029402"/>
              </a:xfrm>
              <a:prstGeom prst="rect">
                <a:avLst/>
              </a:prstGeom>
              <a:blipFill>
                <a:blip r:embed="rId4"/>
                <a:stretch>
                  <a:fillRect t="-1502" b="-4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03F9A04-1312-7708-4CDB-B5A629CA4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63" y="715055"/>
            <a:ext cx="4689790" cy="15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2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FDB6654-816F-7A1C-7AA6-8DA8818BF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21E5770-D30A-201A-645E-1ADCDBD1987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40B1B69-8DF5-0CD3-C03B-13B018269DB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C29ED5F-7327-7AFC-E56B-F255F4BF01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205999F4-214C-94A1-8380-A7FA9ECF214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79E02-D20E-32C5-97A1-87498E1DA22C}"/>
              </a:ext>
            </a:extLst>
          </p:cNvPr>
          <p:cNvSpPr txBox="1"/>
          <p:nvPr/>
        </p:nvSpPr>
        <p:spPr>
          <a:xfrm>
            <a:off x="1408975" y="2281178"/>
            <a:ext cx="70713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+mj-ea"/>
                <a:ea typeface="+mj-ea"/>
              </a:rPr>
              <a:t> 우리가 처음 보았던 질문 </a:t>
            </a:r>
            <a:r>
              <a:rPr lang="en-US" altLang="ko-KR" sz="2000" dirty="0">
                <a:latin typeface="+mj-ea"/>
                <a:ea typeface="+mj-ea"/>
              </a:rPr>
              <a:t>1.1.22 </a:t>
            </a:r>
            <a:r>
              <a:rPr lang="ko-KR" altLang="en-US" sz="2000" dirty="0">
                <a:latin typeface="+mj-ea"/>
                <a:ea typeface="+mj-ea"/>
              </a:rPr>
              <a:t>이 문제가 되고 있습니다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어</a:t>
            </a:r>
            <a:r>
              <a:rPr lang="en-US" altLang="ko-KR" sz="2000" dirty="0">
                <a:latin typeface="+mj-ea"/>
                <a:ea typeface="+mj-ea"/>
              </a:rPr>
              <a:t>.. </a:t>
            </a:r>
            <a:r>
              <a:rPr lang="ko-KR" altLang="en-US" sz="2000" dirty="0">
                <a:latin typeface="+mj-ea"/>
                <a:ea typeface="+mj-ea"/>
              </a:rPr>
              <a:t>근데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4-&gt;1 </a:t>
            </a:r>
            <a:r>
              <a:rPr lang="ko-KR" altLang="en-US" sz="2000" dirty="0">
                <a:latin typeface="+mj-ea"/>
                <a:ea typeface="+mj-ea"/>
              </a:rPr>
              <a:t>을 증명하는 데에 있어서 질문</a:t>
            </a:r>
            <a:r>
              <a:rPr lang="en-US" altLang="ko-KR" sz="2000" dirty="0">
                <a:latin typeface="+mj-ea"/>
                <a:ea typeface="+mj-ea"/>
              </a:rPr>
              <a:t>1.1.22 </a:t>
            </a:r>
            <a:r>
              <a:rPr lang="ko-KR" altLang="en-US" sz="2000" dirty="0">
                <a:latin typeface="+mj-ea"/>
                <a:ea typeface="+mj-ea"/>
              </a:rPr>
              <a:t>가 문제가 된다면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역으로 </a:t>
            </a:r>
            <a:r>
              <a:rPr lang="en-US" altLang="ko-KR" sz="2000" dirty="0">
                <a:latin typeface="+mj-ea"/>
                <a:ea typeface="+mj-ea"/>
              </a:rPr>
              <a:t>theorem1.3.6 </a:t>
            </a:r>
            <a:r>
              <a:rPr lang="ko-KR" altLang="en-US" sz="2000" dirty="0">
                <a:latin typeface="+mj-ea"/>
                <a:ea typeface="+mj-ea"/>
              </a:rPr>
              <a:t>을 통해 질문 </a:t>
            </a:r>
            <a:r>
              <a:rPr lang="en-US" altLang="ko-KR" sz="2000" dirty="0">
                <a:latin typeface="+mj-ea"/>
                <a:ea typeface="+mj-ea"/>
              </a:rPr>
              <a:t>1.1.22 </a:t>
            </a:r>
            <a:r>
              <a:rPr lang="ko-KR" altLang="en-US" sz="2000" dirty="0">
                <a:latin typeface="+mj-ea"/>
                <a:ea typeface="+mj-ea"/>
              </a:rPr>
              <a:t>에 답할 수 있지 않을까요</a:t>
            </a:r>
            <a:r>
              <a:rPr lang="en-US" altLang="ko-KR" sz="2000" dirty="0">
                <a:latin typeface="+mj-ea"/>
                <a:ea typeface="+mj-ea"/>
              </a:rPr>
              <a:t>?</a:t>
            </a: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 대목에서 </a:t>
            </a:r>
            <a:r>
              <a:rPr lang="en-US" altLang="ko-KR" sz="2000" dirty="0">
                <a:latin typeface="+mj-ea"/>
                <a:ea typeface="+mj-ea"/>
              </a:rPr>
              <a:t>theorem1.3.6 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5-&gt;2 </a:t>
            </a:r>
            <a:r>
              <a:rPr lang="ko-KR" altLang="en-US" sz="2000" dirty="0">
                <a:latin typeface="+mj-ea"/>
                <a:ea typeface="+mj-ea"/>
              </a:rPr>
              <a:t>로의 회피가 더 멋있게 느껴지게 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0857C2-F31F-A75D-CC03-5E7BD07C6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715055"/>
            <a:ext cx="4689790" cy="15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64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02EAC56-6D34-2A66-60B5-5BFB235A3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B308684-262C-B0BA-1980-D0816B1DE40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407505D-2E25-7346-BD3C-01CAD21D609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F18A8C8-C593-77A8-3B16-5EF65CAB76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62F24686-6614-FCE9-42F4-37437964D35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3B455-01F4-C3C4-7324-1B69C6DB677C}"/>
                  </a:ext>
                </a:extLst>
              </p:cNvPr>
              <p:cNvSpPr txBox="1"/>
              <p:nvPr/>
            </p:nvSpPr>
            <p:spPr>
              <a:xfrm>
                <a:off x="1408975" y="848252"/>
                <a:ext cx="7071348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sz="2000" dirty="0">
                    <a:latin typeface="+mj-ea"/>
                    <a:ea typeface="+mj-ea"/>
                  </a:rPr>
                  <a:t> 다음 따름정리는 우리의 첫번째 질문 </a:t>
                </a:r>
                <a:r>
                  <a:rPr lang="en-US" altLang="ko-KR" sz="2000" dirty="0">
                    <a:latin typeface="+mj-ea"/>
                    <a:ea typeface="+mj-ea"/>
                  </a:rPr>
                  <a:t>1.1.22 </a:t>
                </a:r>
                <a:r>
                  <a:rPr lang="ko-KR" altLang="en-US" sz="2000" dirty="0">
                    <a:latin typeface="+mj-ea"/>
                    <a:ea typeface="+mj-ea"/>
                  </a:rPr>
                  <a:t>를 해결해줍니다</a:t>
                </a:r>
                <a:r>
                  <a:rPr lang="en-US" altLang="ko-KR" sz="2000" dirty="0">
                    <a:latin typeface="+mj-ea"/>
                    <a:ea typeface="+mj-ea"/>
                  </a:rPr>
                  <a:t>.</a:t>
                </a: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:pPr algn="l"/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 proof)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𝑋</m:t>
                    </m:r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𝐴𝑋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의 해라고 하자</a:t>
                </a:r>
                <a:r>
                  <a:rPr lang="en-US" altLang="ko-KR" sz="2000" dirty="0">
                    <a:latin typeface="+mj-ea"/>
                    <a:ea typeface="+mj-ea"/>
                  </a:rPr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𝐼𝑋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𝐵𝐴𝑋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𝐵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j-ea"/>
                        </a:rPr>
                        <m:t>0=0</m:t>
                      </m:r>
                    </m:oMath>
                  </m:oMathPara>
                </a14:m>
                <a:endParaRPr lang="en-US" altLang="ko-KR" sz="2000" b="0" dirty="0">
                  <a:latin typeface="+mj-ea"/>
                  <a:ea typeface="+mj-ea"/>
                </a:endParaRP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즉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𝐴𝑋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=0</m:t>
                    </m:r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은 </a:t>
                </a:r>
                <a:r>
                  <a:rPr lang="en-US" altLang="ko-KR" sz="2000" dirty="0">
                    <a:latin typeface="+mj-ea"/>
                    <a:ea typeface="+mj-ea"/>
                  </a:rPr>
                  <a:t>trivial solution </a:t>
                </a:r>
                <a:r>
                  <a:rPr lang="ko-KR" altLang="en-US" sz="2000" dirty="0">
                    <a:latin typeface="+mj-ea"/>
                    <a:ea typeface="+mj-ea"/>
                  </a:rPr>
                  <a:t>만을 가진다</a:t>
                </a:r>
                <a:r>
                  <a:rPr lang="en-US" altLang="ko-KR" sz="2000" dirty="0">
                    <a:latin typeface="+mj-ea"/>
                    <a:ea typeface="+mj-ea"/>
                  </a:rPr>
                  <a:t>.</a:t>
                </a: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Theorem1.3.6 </a:t>
                </a:r>
                <a:r>
                  <a:rPr lang="ko-KR" altLang="en-US" sz="2000" dirty="0">
                    <a:latin typeface="+mj-ea"/>
                    <a:ea typeface="+mj-ea"/>
                  </a:rPr>
                  <a:t>에 의하여 </a:t>
                </a:r>
                <a:r>
                  <a:rPr lang="en-US" altLang="ko-KR" sz="2000" dirty="0">
                    <a:latin typeface="+mj-ea"/>
                    <a:ea typeface="+mj-ea"/>
                  </a:rPr>
                  <a:t>A </a:t>
                </a:r>
                <a:r>
                  <a:rPr lang="ko-KR" altLang="en-US" sz="2000" dirty="0">
                    <a:latin typeface="+mj-ea"/>
                    <a:ea typeface="+mj-ea"/>
                  </a:rPr>
                  <a:t>는 가역이다</a:t>
                </a:r>
                <a:r>
                  <a:rPr lang="en-US" altLang="ko-KR" sz="2000" dirty="0">
                    <a:latin typeface="+mj-ea"/>
                    <a:ea typeface="+mj-ea"/>
                  </a:rPr>
                  <a:t> (5-&gt;1)</a:t>
                </a: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따라서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3B455-01F4-C3C4-7324-1B69C6DB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848252"/>
                <a:ext cx="7071348" cy="3477875"/>
              </a:xfrm>
              <a:prstGeom prst="rect">
                <a:avLst/>
              </a:prstGeom>
              <a:blipFill>
                <a:blip r:embed="rId4"/>
                <a:stretch>
                  <a:fillRect l="-862" t="-876" b="-21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7C9DD8D-8012-F7D2-B7FB-A23662BB2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1838119"/>
            <a:ext cx="701137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15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B6A1DB4-5BD6-34F4-2893-B258F73B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484530F-751A-291C-9FAC-F04920B9897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2788255-0B08-2D4E-5875-6504238B7E8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5921AD4-68EE-A0AE-D191-20D95C477A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EEACC9AB-60E8-10E8-2C0D-6A2C3B461F1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summary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12EE8-81D6-D5CA-26AF-078F2F2E925B}"/>
              </a:ext>
            </a:extLst>
          </p:cNvPr>
          <p:cNvSpPr txBox="1"/>
          <p:nvPr/>
        </p:nvSpPr>
        <p:spPr>
          <a:xfrm>
            <a:off x="1408975" y="848252"/>
            <a:ext cx="70713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theorem1.3.6 </a:t>
            </a:r>
            <a:r>
              <a:rPr lang="ko-KR" altLang="en-US" sz="2000" dirty="0">
                <a:latin typeface="+mj-ea"/>
                <a:ea typeface="+mj-ea"/>
              </a:rPr>
              <a:t>의 증명에서 중요한 부분은 결국 질문</a:t>
            </a:r>
            <a:r>
              <a:rPr lang="en-US" altLang="ko-KR" sz="2000" dirty="0">
                <a:latin typeface="+mj-ea"/>
                <a:ea typeface="+mj-ea"/>
              </a:rPr>
              <a:t>1.1.22 </a:t>
            </a:r>
            <a:r>
              <a:rPr lang="ko-KR" altLang="en-US" sz="2000" dirty="0">
                <a:latin typeface="+mj-ea"/>
                <a:ea typeface="+mj-ea"/>
              </a:rPr>
              <a:t>를 어떻게 회피할 수 있냐는 것이었습니다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이로써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저희는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의 개념을 통해 </a:t>
            </a:r>
            <a:r>
              <a:rPr lang="en-US" altLang="ko-KR" sz="2000" dirty="0">
                <a:latin typeface="+mj-ea"/>
                <a:ea typeface="+mj-ea"/>
              </a:rPr>
              <a:t>$1.1 </a:t>
            </a:r>
            <a:r>
              <a:rPr lang="ko-KR" altLang="en-US" sz="2000" dirty="0">
                <a:latin typeface="+mj-ea"/>
                <a:ea typeface="+mj-ea"/>
              </a:rPr>
              <a:t>에서는 풀기 불가능해 보였던 문제를 해결했습니다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2</a:t>
            </a:r>
            <a:r>
              <a:rPr lang="ko-KR" altLang="en-US" sz="2000" dirty="0">
                <a:latin typeface="+mj-ea"/>
                <a:ea typeface="+mj-ea"/>
              </a:rPr>
              <a:t>장부터는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본격적인 추상화의 작업에 들어갑니다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71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대면으로 만나서 </a:t>
            </a:r>
            <a:r>
              <a:rPr lang="en-US" altLang="ko-KR" sz="1200" dirty="0"/>
              <a:t>3</a:t>
            </a:r>
            <a:r>
              <a:rPr lang="ko-KR" altLang="en-US" sz="1200" dirty="0"/>
              <a:t>장을 같이 했는데 사진을 안 찍었어요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김동영</a:t>
            </a:r>
            <a:r>
              <a:rPr lang="en-US" altLang="ko-KR" dirty="0"/>
              <a:t>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</a:t>
            </a:r>
            <a:r>
              <a:rPr lang="en-US" altLang="ko" dirty="0"/>
              <a:t> </a:t>
            </a:r>
            <a:r>
              <a:rPr lang="ko-KR" altLang="en-US" dirty="0"/>
              <a:t>김지호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53E82DC-5D5A-DB07-7035-B29D60228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D0DCE6E-DFA7-8C6B-FDD0-3DBB98D4C49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03C18DB-837E-1550-DDC9-005945561E0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7669722-D9C5-43AD-2A13-B7E3257538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83A32539-B30E-032D-4673-4A04501E330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벡터 공간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90CD6-4963-1473-32FE-0649589D7B3C}"/>
              </a:ext>
            </a:extLst>
          </p:cNvPr>
          <p:cNvSpPr txBox="1"/>
          <p:nvPr/>
        </p:nvSpPr>
        <p:spPr>
          <a:xfrm>
            <a:off x="1408975" y="848252"/>
            <a:ext cx="70713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사실</a:t>
            </a:r>
            <a:r>
              <a:rPr lang="en-US" altLang="ko-KR" sz="2000" dirty="0">
                <a:latin typeface="+mj-ea"/>
                <a:ea typeface="+mj-ea"/>
              </a:rPr>
              <a:t>.. </a:t>
            </a:r>
            <a:r>
              <a:rPr lang="ko-KR" altLang="en-US" sz="2000" dirty="0">
                <a:latin typeface="+mj-ea"/>
                <a:ea typeface="+mj-ea"/>
              </a:rPr>
              <a:t>저희는 </a:t>
            </a:r>
            <a:r>
              <a:rPr lang="en-US" altLang="ko-KR" sz="2000" dirty="0">
                <a:latin typeface="+mj-ea"/>
                <a:ea typeface="+mj-ea"/>
              </a:rPr>
              <a:t>2</a:t>
            </a:r>
            <a:r>
              <a:rPr lang="ko-KR" altLang="en-US" sz="2000" dirty="0">
                <a:latin typeface="+mj-ea"/>
                <a:ea typeface="+mj-ea"/>
              </a:rPr>
              <a:t>장을 깊이 보지는 않을 겁니다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2</a:t>
            </a:r>
            <a:r>
              <a:rPr lang="ko-KR" altLang="en-US" sz="2000" dirty="0">
                <a:latin typeface="+mj-ea"/>
                <a:ea typeface="+mj-ea"/>
              </a:rPr>
              <a:t>장에서는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벡터 공간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부분 공간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그리고 </a:t>
            </a:r>
            <a:r>
              <a:rPr lang="en-US" altLang="ko-KR" sz="2000" dirty="0">
                <a:latin typeface="+mj-ea"/>
                <a:ea typeface="+mj-ea"/>
              </a:rPr>
              <a:t>isomorphism </a:t>
            </a:r>
            <a:r>
              <a:rPr lang="ko-KR" altLang="en-US" sz="2000" dirty="0">
                <a:latin typeface="+mj-ea"/>
                <a:ea typeface="+mj-ea"/>
              </a:rPr>
              <a:t>에 대해 배웁니다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8538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DA59E58-E949-09F3-CAF4-DDC8A96D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A56BC9D-9230-A657-3A2C-BF95B17901B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3AB8C3F-8480-AF7C-6C2E-414841458BA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4E588AD-19AE-AFFD-61D8-57A0A40401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C8A7F8F1-F65A-A663-C283-D050AF50D54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기저와 차원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1C068-FA8E-73EB-794E-624D728A048F}"/>
              </a:ext>
            </a:extLst>
          </p:cNvPr>
          <p:cNvSpPr txBox="1"/>
          <p:nvPr/>
        </p:nvSpPr>
        <p:spPr>
          <a:xfrm>
            <a:off x="1408975" y="848252"/>
            <a:ext cx="70713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3</a:t>
            </a:r>
            <a:r>
              <a:rPr lang="ko-KR" altLang="en-US" sz="2000" dirty="0">
                <a:latin typeface="+mj-ea"/>
                <a:ea typeface="+mj-ea"/>
              </a:rPr>
              <a:t>장의 내용도 많은 부분을 생략할 것입니다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저희는 </a:t>
            </a:r>
            <a:r>
              <a:rPr lang="en-US" altLang="ko-KR" sz="2000" dirty="0">
                <a:latin typeface="+mj-ea"/>
                <a:ea typeface="+mj-ea"/>
              </a:rPr>
              <a:t>3</a:t>
            </a:r>
            <a:r>
              <a:rPr lang="ko-KR" altLang="en-US" sz="2000" dirty="0">
                <a:latin typeface="+mj-ea"/>
                <a:ea typeface="+mj-ea"/>
              </a:rPr>
              <a:t>장에서 배운 내용들을 토대로 </a:t>
            </a:r>
            <a:r>
              <a:rPr lang="en-US" altLang="ko-KR" sz="2000" dirty="0">
                <a:latin typeface="+mj-ea"/>
                <a:ea typeface="+mj-ea"/>
              </a:rPr>
              <a:t>theorem1.2.3 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의 유일성을 증명할 것입니다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3.1, 3.2 </a:t>
            </a:r>
            <a:r>
              <a:rPr lang="ko-KR" altLang="en-US" sz="2000" dirty="0">
                <a:latin typeface="+mj-ea"/>
                <a:ea typeface="+mj-ea"/>
              </a:rPr>
              <a:t>에서는 </a:t>
            </a:r>
            <a:r>
              <a:rPr lang="en-US" altLang="ko-KR" sz="2000" dirty="0">
                <a:latin typeface="+mj-ea"/>
                <a:ea typeface="+mj-ea"/>
              </a:rPr>
              <a:t>linear combination, span(generate), </a:t>
            </a:r>
            <a:r>
              <a:rPr lang="en-US" altLang="ko-KR" sz="2000" dirty="0" err="1">
                <a:latin typeface="+mj-ea"/>
                <a:ea typeface="+mj-ea"/>
              </a:rPr>
              <a:t>lineary</a:t>
            </a:r>
            <a:r>
              <a:rPr lang="en-US" altLang="ko-KR" sz="2000" dirty="0">
                <a:latin typeface="+mj-ea"/>
                <a:ea typeface="+mj-ea"/>
              </a:rPr>
              <a:t> independent </a:t>
            </a:r>
            <a:r>
              <a:rPr lang="ko-KR" altLang="en-US" sz="2000" dirty="0">
                <a:latin typeface="+mj-ea"/>
                <a:ea typeface="+mj-ea"/>
              </a:rPr>
              <a:t>에 대해 배웁니다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3.3, 3.4 </a:t>
            </a:r>
            <a:r>
              <a:rPr lang="ko-KR" altLang="en-US" sz="2000" dirty="0">
                <a:latin typeface="+mj-ea"/>
                <a:ea typeface="+mj-ea"/>
              </a:rPr>
              <a:t>에서는 </a:t>
            </a:r>
            <a:r>
              <a:rPr lang="en-US" altLang="ko-KR" sz="2000" dirty="0">
                <a:latin typeface="+mj-ea"/>
                <a:ea typeface="+mj-ea"/>
              </a:rPr>
              <a:t>basis </a:t>
            </a:r>
            <a:r>
              <a:rPr lang="ko-KR" altLang="en-US" sz="2000" dirty="0">
                <a:latin typeface="+mj-ea"/>
                <a:ea typeface="+mj-ea"/>
              </a:rPr>
              <a:t>와 </a:t>
            </a:r>
            <a:r>
              <a:rPr lang="en-US" altLang="ko-KR" sz="2000" dirty="0">
                <a:latin typeface="+mj-ea"/>
                <a:ea typeface="+mj-ea"/>
              </a:rPr>
              <a:t>coordinate </a:t>
            </a:r>
            <a:r>
              <a:rPr lang="ko-KR" altLang="en-US" sz="2000" dirty="0">
                <a:latin typeface="+mj-ea"/>
                <a:ea typeface="+mj-ea"/>
              </a:rPr>
              <a:t>그리고 </a:t>
            </a:r>
            <a:r>
              <a:rPr lang="en-US" altLang="ko-KR" sz="2000" dirty="0">
                <a:latin typeface="+mj-ea"/>
                <a:ea typeface="+mj-ea"/>
              </a:rPr>
              <a:t>basis </a:t>
            </a:r>
            <a:r>
              <a:rPr lang="ko-KR" altLang="en-US" sz="2000" dirty="0">
                <a:latin typeface="+mj-ea"/>
                <a:ea typeface="+mj-ea"/>
              </a:rPr>
              <a:t>의 존재성에 대해 논합니다 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zorn’s</a:t>
            </a:r>
            <a:r>
              <a:rPr lang="en-US" altLang="ko-KR" sz="2000" dirty="0">
                <a:latin typeface="+mj-ea"/>
                <a:ea typeface="+mj-ea"/>
              </a:rPr>
              <a:t> lemma – axiom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of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choice)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여기까지의 내용은 생략하고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 저희는 </a:t>
            </a:r>
            <a:r>
              <a:rPr lang="en-US" altLang="ko-KR" sz="2000" dirty="0">
                <a:latin typeface="+mj-ea"/>
                <a:ea typeface="+mj-ea"/>
              </a:rPr>
              <a:t>3.5, 3.7, 3.8 </a:t>
            </a:r>
            <a:r>
              <a:rPr lang="ko-KR" altLang="en-US" sz="2000" dirty="0">
                <a:latin typeface="+mj-ea"/>
                <a:ea typeface="+mj-ea"/>
              </a:rPr>
              <a:t>을 같이 살펴볼 것입니다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7900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0B1ACC4-07EE-A397-E982-F3B5B9BBA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69619B6-7178-B9AB-F9B9-22BFB63E5BD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93A1F05-D9F5-28E7-D0AE-1A3DCF6AEBF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F4ABCEF-9EC5-1574-F38D-EA8526A862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8926BF20-6F00-E13D-BB64-30367F7BDB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기저와 차원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034D9-F406-BBFB-0FB5-1A98934E1E56}"/>
              </a:ext>
            </a:extLst>
          </p:cNvPr>
          <p:cNvSpPr txBox="1"/>
          <p:nvPr/>
        </p:nvSpPr>
        <p:spPr>
          <a:xfrm>
            <a:off x="1408975" y="848252"/>
            <a:ext cx="707134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+mj-ea"/>
                <a:ea typeface="+mj-ea"/>
              </a:rPr>
              <a:t> 3.5</a:t>
            </a:r>
            <a:r>
              <a:rPr lang="ko-KR" altLang="en-US" sz="2000" dirty="0">
                <a:latin typeface="+mj-ea"/>
                <a:ea typeface="+mj-ea"/>
              </a:rPr>
              <a:t> 에서는 </a:t>
            </a:r>
            <a:r>
              <a:rPr lang="en-US" altLang="ko-KR" sz="2000" dirty="0">
                <a:latin typeface="+mj-ea"/>
                <a:ea typeface="+mj-ea"/>
              </a:rPr>
              <a:t>vector space </a:t>
            </a:r>
            <a:r>
              <a:rPr lang="ko-KR" altLang="en-US" sz="2000" dirty="0">
                <a:latin typeface="+mj-ea"/>
                <a:ea typeface="+mj-ea"/>
              </a:rPr>
              <a:t>의 차원에 대해 논합니다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RREF </a:t>
            </a:r>
            <a:r>
              <a:rPr lang="ko-KR" altLang="en-US" sz="2000" dirty="0">
                <a:latin typeface="+mj-ea"/>
                <a:ea typeface="+mj-ea"/>
              </a:rPr>
              <a:t>에서와 마찬가지로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저희는 정의의 </a:t>
            </a:r>
            <a:r>
              <a:rPr lang="en-US" altLang="ko-KR" sz="2000" dirty="0">
                <a:latin typeface="+mj-ea"/>
                <a:ea typeface="+mj-ea"/>
              </a:rPr>
              <a:t>well-</a:t>
            </a:r>
            <a:r>
              <a:rPr lang="en-US" altLang="ko-KR" sz="2000" dirty="0" err="1">
                <a:latin typeface="+mj-ea"/>
                <a:ea typeface="+mj-ea"/>
              </a:rPr>
              <a:t>definedness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를 확인해야 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vector space 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basis </a:t>
            </a:r>
            <a:r>
              <a:rPr lang="ko-KR" altLang="en-US" sz="2000" dirty="0">
                <a:latin typeface="+mj-ea"/>
                <a:ea typeface="+mj-ea"/>
              </a:rPr>
              <a:t>는 유일하지 않으므로 차원이 </a:t>
            </a:r>
            <a:r>
              <a:rPr lang="en-US" altLang="ko-KR" sz="2000" dirty="0">
                <a:latin typeface="+mj-ea"/>
                <a:ea typeface="+mj-ea"/>
              </a:rPr>
              <a:t>basis </a:t>
            </a:r>
            <a:r>
              <a:rPr lang="ko-KR" altLang="en-US" sz="2000" dirty="0">
                <a:latin typeface="+mj-ea"/>
                <a:ea typeface="+mj-ea"/>
              </a:rPr>
              <a:t>의 선택에 무관하다는 것을 증명해야 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8B2B47-5CA3-030C-0CAC-88F0B9BCD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295118"/>
            <a:ext cx="700185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7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3EA54C9-6AC6-17ED-8760-6B294D388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D8AA84D-46B2-9A55-B0D2-A0E997CF90D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663A37E-D77B-C87E-4561-11B97D1CBA8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5008045-9D08-4A07-6D90-CA830926E1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674A2F7F-2330-94A2-6D15-B3006167993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기저와 차원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A4F1A2-CE70-44AF-6E78-EB772DDB423D}"/>
                  </a:ext>
                </a:extLst>
              </p:cNvPr>
              <p:cNvSpPr txBox="1"/>
              <p:nvPr/>
            </p:nvSpPr>
            <p:spPr>
              <a:xfrm>
                <a:off x="1408975" y="848252"/>
                <a:ext cx="7071348" cy="3262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300" dirty="0">
                    <a:latin typeface="+mj-ea"/>
                    <a:ea typeface="+mj-ea"/>
                  </a:rPr>
                  <a:t> +</a:t>
                </a:r>
                <a:r>
                  <a:rPr lang="ko-KR" altLang="en-US" sz="1300" dirty="0">
                    <a:latin typeface="+mj-ea"/>
                    <a:ea typeface="+mj-ea"/>
                  </a:rPr>
                  <a:t> 이 책에서는</a:t>
                </a:r>
                <a:r>
                  <a:rPr lang="en-US" altLang="ko-KR" sz="1300" dirty="0">
                    <a:ea typeface="+mj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  <a:ea typeface="+mj-ea"/>
                          </a:rPr>
                          <m:t>𝐵</m:t>
                        </m:r>
                      </m:e>
                    </m:d>
                    <m:r>
                      <a:rPr lang="en-US" altLang="ko-KR" sz="1300" i="1">
                        <a:latin typeface="Cambria Math" panose="02040503050406030204" pitchFamily="18" charset="0"/>
                        <a:ea typeface="+mj-ea"/>
                      </a:rPr>
                      <m:t>&lt;∞</m:t>
                    </m:r>
                  </m:oMath>
                </a14:m>
                <a:r>
                  <a:rPr lang="en-US" altLang="ko-KR" sz="1300" dirty="0">
                    <a:latin typeface="+mj-ea"/>
                    <a:ea typeface="+mj-ea"/>
                  </a:rPr>
                  <a:t> </a:t>
                </a:r>
                <a:r>
                  <a:rPr lang="ko-KR" altLang="en-US" sz="1300" dirty="0">
                    <a:latin typeface="+mj-ea"/>
                    <a:ea typeface="+mj-ea"/>
                  </a:rPr>
                  <a:t>인 경우만 다룹니다</a:t>
                </a:r>
                <a:r>
                  <a:rPr lang="en-US" altLang="ko-KR" sz="1300" dirty="0">
                    <a:latin typeface="+mj-ea"/>
                    <a:ea typeface="+mj-ea"/>
                  </a:rPr>
                  <a:t>. </a:t>
                </a:r>
                <a:r>
                  <a:rPr lang="ko-KR" altLang="en-US" sz="1300" dirty="0">
                    <a:latin typeface="+mj-ea"/>
                    <a:ea typeface="+mj-ea"/>
                  </a:rPr>
                  <a:t>이 경우에 증명은 수학적 귀납법을 따릅니다</a:t>
                </a:r>
                <a:r>
                  <a:rPr lang="en-US" altLang="ko-KR" sz="1300" dirty="0">
                    <a:latin typeface="+mj-ea"/>
                    <a:ea typeface="+mj-ea"/>
                  </a:rPr>
                  <a:t>. </a:t>
                </a:r>
                <a:r>
                  <a:rPr lang="ko-KR" altLang="en-US" sz="1300" dirty="0">
                    <a:latin typeface="+mj-ea"/>
                    <a:ea typeface="+mj-ea"/>
                  </a:rPr>
                  <a:t>무한 집합일 때는 </a:t>
                </a:r>
                <a:r>
                  <a:rPr lang="en-US" altLang="ko-KR" sz="1300" dirty="0">
                    <a:latin typeface="+mj-ea"/>
                    <a:ea typeface="+mj-ea"/>
                  </a:rPr>
                  <a:t>transfinite induction </a:t>
                </a:r>
                <a:r>
                  <a:rPr lang="ko-KR" altLang="en-US" sz="1300" dirty="0">
                    <a:latin typeface="+mj-ea"/>
                    <a:ea typeface="+mj-ea"/>
                  </a:rPr>
                  <a:t>을 사용해야 합니다</a:t>
                </a:r>
                <a:r>
                  <a:rPr lang="en-US" altLang="ko-KR" sz="1300" dirty="0">
                    <a:latin typeface="+mj-ea"/>
                    <a:ea typeface="+mj-ea"/>
                  </a:rPr>
                  <a:t>.</a:t>
                </a: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따라서 저희는 다음 정리를 증명해야 하는데</a:t>
                </a:r>
                <a:r>
                  <a:rPr lang="en-US" altLang="ko-KR" sz="2000" dirty="0">
                    <a:latin typeface="+mj-ea"/>
                    <a:ea typeface="+mj-ea"/>
                  </a:rPr>
                  <a:t>, </a:t>
                </a: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 다음 보조정리를 증명하는 것이 선행됩니다</a:t>
                </a:r>
                <a:r>
                  <a:rPr lang="en-US" altLang="ko-KR" sz="2000" dirty="0">
                    <a:latin typeface="+mj-ea"/>
                    <a:ea typeface="+mj-ea"/>
                  </a:rPr>
                  <a:t>.</a:t>
                </a: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A4F1A2-CE70-44AF-6E78-EB772DDB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848252"/>
                <a:ext cx="7071348" cy="3262432"/>
              </a:xfrm>
              <a:prstGeom prst="rect">
                <a:avLst/>
              </a:prstGeom>
              <a:blipFill>
                <a:blip r:embed="rId4"/>
                <a:stretch>
                  <a:fillRect l="-86" t="-1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B8D16F0-3F56-10D4-6CAF-08A2C7EC9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877" y="1938146"/>
            <a:ext cx="5849166" cy="4096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8E5784-750C-CCA3-4C34-41C636856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6117" y="3826124"/>
            <a:ext cx="689706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32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F31BCBC-76A5-BEDD-020F-BA29E6454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CE8884E-8F4F-3B30-A6F1-18B6EF005FA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0AAAFE3-C064-5125-D133-1370129616E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8722F3C-BD02-D4AF-6E67-71D8D6F81E1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4A0575FE-9C2A-C3C0-75BA-449E1C8832B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기저와 차원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7AF34-A9F3-62E2-A446-565BFF863E2D}"/>
              </a:ext>
            </a:extLst>
          </p:cNvPr>
          <p:cNvSpPr txBox="1"/>
          <p:nvPr/>
        </p:nvSpPr>
        <p:spPr>
          <a:xfrm>
            <a:off x="1408974" y="848252"/>
            <a:ext cx="7292689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 그리고 이 보조정리를 증명하는 데에</a:t>
            </a:r>
            <a:r>
              <a:rPr lang="en-US" altLang="ko-KR" sz="2000" dirty="0">
                <a:latin typeface="+mj-ea"/>
                <a:ea typeface="+mj-ea"/>
              </a:rPr>
              <a:t>, prop1.2.6 </a:t>
            </a:r>
            <a:r>
              <a:rPr lang="ko-KR" altLang="en-US" sz="2000" dirty="0">
                <a:latin typeface="+mj-ea"/>
                <a:ea typeface="+mj-ea"/>
              </a:rPr>
              <a:t>이 쓰입니다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 아니면 </a:t>
            </a:r>
            <a:r>
              <a:rPr lang="en-US" altLang="ko-KR" sz="2000" dirty="0">
                <a:latin typeface="+mj-ea"/>
                <a:ea typeface="+mj-ea"/>
              </a:rPr>
              <a:t>1.2.6</a:t>
            </a:r>
            <a:r>
              <a:rPr lang="ko-KR" altLang="en-US" sz="2000" dirty="0">
                <a:latin typeface="+mj-ea"/>
                <a:ea typeface="+mj-ea"/>
              </a:rPr>
              <a:t> 을 쓰기보다 귀납법</a:t>
            </a:r>
            <a:r>
              <a:rPr lang="en-US" altLang="ko-KR" sz="2000" dirty="0">
                <a:latin typeface="+mj-ea"/>
                <a:ea typeface="+mj-ea"/>
              </a:rPr>
              <a:t>*</a:t>
            </a:r>
            <a:r>
              <a:rPr lang="ko-KR" altLang="en-US" sz="2000" dirty="0">
                <a:latin typeface="+mj-ea"/>
                <a:ea typeface="+mj-ea"/>
              </a:rPr>
              <a:t>을 사용할 수도 있습니다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</a:p>
          <a:p>
            <a:r>
              <a:rPr lang="en-US" altLang="ko-KR" sz="1500" dirty="0">
                <a:latin typeface="+mj-ea"/>
                <a:ea typeface="+mj-ea"/>
              </a:rPr>
              <a:t> * Linear Algebra, 2nd ed., Addison-Wesley, 1971, p.51 </a:t>
            </a:r>
            <a:r>
              <a:rPr lang="ko-KR" altLang="en-US" sz="1500" dirty="0">
                <a:latin typeface="+mj-ea"/>
                <a:ea typeface="+mj-ea"/>
              </a:rPr>
              <a:t>참고</a:t>
            </a:r>
            <a:endParaRPr lang="en-US" altLang="ko-KR" sz="15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83E274-D54C-BDEB-92AC-83BBDA6C0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877" y="1319144"/>
            <a:ext cx="6897063" cy="6573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5B091F-C50E-9EDE-C659-9FDCEA8AB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4" y="2851612"/>
            <a:ext cx="7292689" cy="63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11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591A312-6185-6F15-9F41-55DE9ECDE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A1F32B9-7912-5E24-75D3-CEE5EE49506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4CCD80D-BF03-3A54-0147-38C64F53C1F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8683E17-540C-7BEA-5E3D-3CFB469B22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60577375-2CB8-4A03-F81C-868C9AF4A2C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기저와 차원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A80CB-6D58-23A5-FAAD-0763A33ECD0A}"/>
              </a:ext>
            </a:extLst>
          </p:cNvPr>
          <p:cNvSpPr txBox="1"/>
          <p:nvPr/>
        </p:nvSpPr>
        <p:spPr>
          <a:xfrm>
            <a:off x="1408974" y="848252"/>
            <a:ext cx="729268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 그리고 다음의 </a:t>
            </a:r>
            <a:r>
              <a:rPr lang="en-US" altLang="ko-KR" sz="2000" dirty="0">
                <a:latin typeface="+mj-ea"/>
                <a:ea typeface="+mj-ea"/>
              </a:rPr>
              <a:t>dimension argument </a:t>
            </a:r>
            <a:r>
              <a:rPr lang="ko-KR" altLang="en-US" sz="2000" dirty="0">
                <a:latin typeface="+mj-ea"/>
                <a:ea typeface="+mj-ea"/>
              </a:rPr>
              <a:t>는 꽤나 중요합니다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자주 쓰거든요</a:t>
            </a:r>
            <a:r>
              <a:rPr lang="en-US" altLang="ko-KR" sz="2000" dirty="0">
                <a:latin typeface="+mj-ea"/>
                <a:ea typeface="+mj-ea"/>
              </a:rPr>
              <a:t>! </a:t>
            </a:r>
            <a:r>
              <a:rPr lang="ko-KR" altLang="en-US" sz="2000" dirty="0">
                <a:latin typeface="+mj-ea"/>
                <a:ea typeface="+mj-ea"/>
              </a:rPr>
              <a:t>그리고 </a:t>
            </a:r>
            <a:r>
              <a:rPr lang="en-US" altLang="ko-KR" sz="2000" dirty="0">
                <a:latin typeface="+mj-ea"/>
                <a:ea typeface="+mj-ea"/>
              </a:rPr>
              <a:t>3.5.11(</a:t>
            </a:r>
            <a:r>
              <a:rPr lang="ko-KR" altLang="en-US" sz="2000" dirty="0">
                <a:latin typeface="+mj-ea"/>
                <a:ea typeface="+mj-ea"/>
              </a:rPr>
              <a:t>가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en-US" altLang="ko-KR" sz="2000" dirty="0">
                <a:latin typeface="+mj-ea"/>
                <a:ea typeface="+mj-ea"/>
              </a:rPr>
              <a:t>lemma3.5.3 </a:t>
            </a:r>
            <a:r>
              <a:rPr lang="ko-KR" altLang="en-US" sz="2000" dirty="0">
                <a:latin typeface="+mj-ea"/>
                <a:ea typeface="+mj-ea"/>
              </a:rPr>
              <a:t>과 같이 생각해보는 것이 도움이 될 수 있습니다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265D9F-DC66-44C5-6650-A0A8FAE95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468" y="1328542"/>
            <a:ext cx="689706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22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D833042-2649-217B-1085-06C469ECF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4EF8BE4-D89A-C413-D7BA-B8F4D3CB68B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2F19976-3307-E8CF-0A26-D2665821603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A963750-C02D-02E7-8D1C-4A02E541F0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AFE0224E-4E43-90C1-DF98-BF0E28F38B0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기저와 차원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A31DA-1132-56F4-147A-DE6648A99F23}"/>
              </a:ext>
            </a:extLst>
          </p:cNvPr>
          <p:cNvSpPr txBox="1"/>
          <p:nvPr/>
        </p:nvSpPr>
        <p:spPr>
          <a:xfrm>
            <a:off x="1408975" y="848252"/>
            <a:ext cx="707134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 $3.5 </a:t>
            </a:r>
            <a:r>
              <a:rPr lang="ko-KR" altLang="en-US" sz="2000" dirty="0">
                <a:latin typeface="+mj-ea"/>
                <a:ea typeface="+mj-ea"/>
              </a:rPr>
              <a:t>에서는 차원의 정의</a:t>
            </a:r>
            <a:r>
              <a:rPr lang="en-US" altLang="ko-KR" sz="2000" dirty="0">
                <a:latin typeface="+mj-ea"/>
                <a:ea typeface="+mj-ea"/>
              </a:rPr>
              <a:t>/dimension argument </a:t>
            </a:r>
            <a:r>
              <a:rPr lang="ko-KR" altLang="en-US" sz="2000" dirty="0">
                <a:latin typeface="+mj-ea"/>
                <a:ea typeface="+mj-ea"/>
              </a:rPr>
              <a:t>정도가 중요했던 거라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이정도로 마무리하고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$3.6 </a:t>
            </a:r>
            <a:r>
              <a:rPr lang="ko-KR" altLang="en-US" sz="2000" dirty="0">
                <a:latin typeface="+mj-ea"/>
                <a:ea typeface="+mj-ea"/>
              </a:rPr>
              <a:t>에서는 </a:t>
            </a:r>
            <a:r>
              <a:rPr lang="en-US" altLang="ko-KR" sz="2000" dirty="0">
                <a:latin typeface="+mj-ea"/>
                <a:ea typeface="+mj-ea"/>
              </a:rPr>
              <a:t>isomorphism </a:t>
            </a:r>
            <a:r>
              <a:rPr lang="ko-KR" altLang="en-US" sz="2000" dirty="0">
                <a:latin typeface="+mj-ea"/>
                <a:ea typeface="+mj-ea"/>
              </a:rPr>
              <a:t>을 배우는데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 다음을 상상해보는 것이 재미있을 수 있습니다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93EB0E-2B9F-5A03-56A6-9D607D2D5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805" y="2254721"/>
            <a:ext cx="6332220" cy="17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8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50D0442-988C-E7D5-196A-D35EB8A9E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899C84A-6B9F-8A70-2E3A-E1B8E8B8416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F62D448-88B4-C7AE-87D8-E0626BFCDC3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C84E22F-F9E2-BFE2-05B4-CF40AD9E68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CB9E95A7-ABBF-910C-6008-BEC090BB525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기저와 차원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15854-610C-4D86-4B6E-DFD891CF9DF4}"/>
              </a:ext>
            </a:extLst>
          </p:cNvPr>
          <p:cNvSpPr txBox="1"/>
          <p:nvPr/>
        </p:nvSpPr>
        <p:spPr>
          <a:xfrm>
            <a:off x="1408974" y="845454"/>
            <a:ext cx="76816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$3.8, </a:t>
            </a:r>
            <a:r>
              <a:rPr lang="ko-KR" altLang="en-US" sz="2000" dirty="0">
                <a:latin typeface="+mj-ea"/>
                <a:ea typeface="+mj-ea"/>
              </a:rPr>
              <a:t>저희는 여기서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의 유일성을 증명하며 대장정의 막을 내릴 것입니다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 일단 </a:t>
            </a:r>
            <a:r>
              <a:rPr lang="en-US" altLang="ko-KR" sz="2000" dirty="0">
                <a:latin typeface="+mj-ea"/>
                <a:ea typeface="+mj-ea"/>
              </a:rPr>
              <a:t>row rank </a:t>
            </a:r>
            <a:r>
              <a:rPr lang="ko-KR" altLang="en-US" sz="2000" dirty="0">
                <a:latin typeface="+mj-ea"/>
                <a:ea typeface="+mj-ea"/>
              </a:rPr>
              <a:t>라는 것을 정의합니다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 그리고 </a:t>
            </a:r>
            <a:r>
              <a:rPr lang="en-US" altLang="ko-KR" sz="2000" dirty="0">
                <a:latin typeface="+mj-ea"/>
                <a:ea typeface="+mj-ea"/>
              </a:rPr>
              <a:t>1.2.3 </a:t>
            </a:r>
            <a:r>
              <a:rPr lang="ko-KR" altLang="en-US" sz="2000" dirty="0">
                <a:latin typeface="+mj-ea"/>
                <a:ea typeface="+mj-ea"/>
              </a:rPr>
              <a:t>으로 돌아가봅시다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일단</a:t>
            </a:r>
            <a:r>
              <a:rPr lang="en-US" altLang="ko-KR" sz="2000" dirty="0">
                <a:latin typeface="+mj-ea"/>
                <a:ea typeface="+mj-ea"/>
              </a:rPr>
              <a:t>, ~r </a:t>
            </a:r>
            <a:r>
              <a:rPr lang="ko-KR" altLang="en-US" sz="2000" dirty="0">
                <a:latin typeface="+mj-ea"/>
                <a:ea typeface="+mj-ea"/>
              </a:rPr>
              <a:t>으로 묶인 친구들은 </a:t>
            </a:r>
            <a:r>
              <a:rPr lang="en-US" altLang="ko-KR" sz="2000" dirty="0">
                <a:latin typeface="+mj-ea"/>
                <a:ea typeface="+mj-ea"/>
              </a:rPr>
              <a:t>row space </a:t>
            </a:r>
            <a:r>
              <a:rPr lang="ko-KR" altLang="en-US" sz="2000" dirty="0">
                <a:latin typeface="+mj-ea"/>
                <a:ea typeface="+mj-ea"/>
              </a:rPr>
              <a:t>가 같습니다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r>
              <a:rPr lang="ko-KR" altLang="en-US" sz="2000" dirty="0">
                <a:latin typeface="+mj-ea"/>
                <a:ea typeface="+mj-ea"/>
              </a:rPr>
              <a:t> 따라서 저희는</a:t>
            </a:r>
            <a:r>
              <a:rPr lang="en-US" altLang="ko-KR" sz="2000" dirty="0">
                <a:latin typeface="+mj-ea"/>
                <a:ea typeface="+mj-ea"/>
              </a:rPr>
              <a:t>, row space </a:t>
            </a:r>
            <a:r>
              <a:rPr lang="ko-KR" altLang="en-US" sz="2000" dirty="0">
                <a:latin typeface="+mj-ea"/>
                <a:ea typeface="+mj-ea"/>
              </a:rPr>
              <a:t>가 같으면 </a:t>
            </a:r>
            <a:r>
              <a:rPr lang="en-US" altLang="ko-KR" sz="2000" dirty="0">
                <a:latin typeface="+mj-ea"/>
                <a:ea typeface="+mj-ea"/>
              </a:rPr>
              <a:t>R1, R2 </a:t>
            </a:r>
            <a:r>
              <a:rPr lang="ko-KR" altLang="en-US" sz="2000" dirty="0">
                <a:latin typeface="+mj-ea"/>
                <a:ea typeface="+mj-ea"/>
              </a:rPr>
              <a:t>의 형태가 같다는 것을 보여야 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여기서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의 형태라고 한다면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최초의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이 가장 대표적입니다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C2B60-5DB8-753D-68F8-DC4E735E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92" y="1621443"/>
            <a:ext cx="7071348" cy="9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66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4A6086F-01C0-ED94-2D00-F62D187F2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C4F874D-34E8-F432-2A8B-D48A5BF6804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D94D8DA-F241-6481-2B38-F38B89CF640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C939354-754D-1E78-3CD4-35E95A5381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EA42FD4B-16B7-6AEB-6D5E-3B560B1A259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기저와 차원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9A5DC-B5B0-1D8E-3681-DBF5567DA186}"/>
              </a:ext>
            </a:extLst>
          </p:cNvPr>
          <p:cNvSpPr txBox="1"/>
          <p:nvPr/>
        </p:nvSpPr>
        <p:spPr>
          <a:xfrm>
            <a:off x="1408974" y="845454"/>
            <a:ext cx="76816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$3.8, </a:t>
            </a:r>
            <a:r>
              <a:rPr lang="ko-KR" altLang="en-US" sz="2000" dirty="0">
                <a:latin typeface="+mj-ea"/>
                <a:ea typeface="+mj-ea"/>
              </a:rPr>
              <a:t>저희는 여기서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의 유일성을 증명하며 대장정의 막을 내릴 것입니다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 일단 </a:t>
            </a:r>
            <a:r>
              <a:rPr lang="en-US" altLang="ko-KR" sz="2000" dirty="0">
                <a:latin typeface="+mj-ea"/>
                <a:ea typeface="+mj-ea"/>
              </a:rPr>
              <a:t>row rank </a:t>
            </a:r>
            <a:r>
              <a:rPr lang="ko-KR" altLang="en-US" sz="2000" dirty="0">
                <a:latin typeface="+mj-ea"/>
                <a:ea typeface="+mj-ea"/>
              </a:rPr>
              <a:t>라는 것을 정의합니다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자명하게도</a:t>
            </a:r>
            <a:r>
              <a:rPr lang="en-US" altLang="ko-KR" sz="2000" dirty="0">
                <a:latin typeface="+mj-ea"/>
                <a:ea typeface="+mj-ea"/>
              </a:rPr>
              <a:t>, ~r </a:t>
            </a:r>
            <a:r>
              <a:rPr lang="ko-KR" altLang="en-US" sz="2000" dirty="0">
                <a:latin typeface="+mj-ea"/>
                <a:ea typeface="+mj-ea"/>
              </a:rPr>
              <a:t>로 묶인 행렬들은 전부 </a:t>
            </a:r>
            <a:r>
              <a:rPr lang="en-US" altLang="ko-KR" sz="2000" dirty="0">
                <a:latin typeface="+mj-ea"/>
                <a:ea typeface="+mj-ea"/>
              </a:rPr>
              <a:t>row space </a:t>
            </a:r>
            <a:r>
              <a:rPr lang="ko-KR" altLang="en-US" sz="2000" dirty="0">
                <a:latin typeface="+mj-ea"/>
                <a:ea typeface="+mj-ea"/>
              </a:rPr>
              <a:t>가 같습니다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A78F0-68A1-F039-A906-8F74F5018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659505"/>
            <a:ext cx="7071348" cy="9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81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81A9A1A-403D-E522-0A14-B2E9A438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334283E-F792-4EFD-F30B-900BA944E3E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44A8EE0-F0A5-6842-55DC-2F10C451D87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BE921B0-0DED-30B4-6EDB-0779D1950A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A70A92D0-CD54-E6A6-DD9C-9DC1F5AA54A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기저와 차원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46DFE-F909-D795-21A7-F18BD122D64E}"/>
              </a:ext>
            </a:extLst>
          </p:cNvPr>
          <p:cNvSpPr txBox="1"/>
          <p:nvPr/>
        </p:nvSpPr>
        <p:spPr>
          <a:xfrm>
            <a:off x="1408974" y="845454"/>
            <a:ext cx="76816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 자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1.2.3 </a:t>
            </a:r>
            <a:r>
              <a:rPr lang="ko-KR" altLang="en-US" sz="2000" dirty="0">
                <a:latin typeface="+mj-ea"/>
                <a:ea typeface="+mj-ea"/>
              </a:rPr>
              <a:t>으로 돌아가봅시다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저희는</a:t>
            </a:r>
            <a:r>
              <a:rPr lang="en-US" altLang="ko-KR" sz="2000" dirty="0">
                <a:latin typeface="+mj-ea"/>
                <a:ea typeface="+mj-ea"/>
              </a:rPr>
              <a:t>, R1 ~r R2 </a:t>
            </a:r>
            <a:r>
              <a:rPr lang="ko-KR" altLang="en-US" sz="2000" dirty="0">
                <a:latin typeface="+mj-ea"/>
                <a:ea typeface="+mj-ea"/>
              </a:rPr>
              <a:t>일 때 </a:t>
            </a:r>
            <a:r>
              <a:rPr lang="en-US" altLang="ko-KR" sz="2000" dirty="0">
                <a:latin typeface="+mj-ea"/>
                <a:ea typeface="+mj-ea"/>
              </a:rPr>
              <a:t>R1=R2 </a:t>
            </a:r>
            <a:r>
              <a:rPr lang="ko-KR" altLang="en-US" sz="2000" dirty="0">
                <a:latin typeface="+mj-ea"/>
                <a:ea typeface="+mj-ea"/>
              </a:rPr>
              <a:t>라는 것을 보여야 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일단</a:t>
            </a:r>
            <a:r>
              <a:rPr lang="en-US" altLang="ko-KR" sz="2000" dirty="0">
                <a:latin typeface="+mj-ea"/>
                <a:ea typeface="+mj-ea"/>
              </a:rPr>
              <a:t>, ~r </a:t>
            </a:r>
            <a:r>
              <a:rPr lang="ko-KR" altLang="en-US" sz="2000" dirty="0">
                <a:latin typeface="+mj-ea"/>
                <a:ea typeface="+mj-ea"/>
              </a:rPr>
              <a:t>으로 묶인 친구들은 </a:t>
            </a:r>
            <a:r>
              <a:rPr lang="en-US" altLang="ko-KR" sz="2000" dirty="0">
                <a:latin typeface="+mj-ea"/>
                <a:ea typeface="+mj-ea"/>
              </a:rPr>
              <a:t>row space </a:t>
            </a:r>
            <a:r>
              <a:rPr lang="ko-KR" altLang="en-US" sz="2000" dirty="0">
                <a:latin typeface="+mj-ea"/>
                <a:ea typeface="+mj-ea"/>
              </a:rPr>
              <a:t>가 같습니다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 따라서 저희는</a:t>
            </a:r>
            <a:r>
              <a:rPr lang="en-US" altLang="ko-KR" sz="2000" dirty="0">
                <a:latin typeface="+mj-ea"/>
                <a:ea typeface="+mj-ea"/>
              </a:rPr>
              <a:t>, row space </a:t>
            </a:r>
            <a:r>
              <a:rPr lang="ko-KR" altLang="en-US" sz="2000" dirty="0">
                <a:latin typeface="+mj-ea"/>
                <a:ea typeface="+mj-ea"/>
              </a:rPr>
              <a:t>가 같으면 </a:t>
            </a:r>
            <a:r>
              <a:rPr lang="en-US" altLang="ko-KR" sz="2000" dirty="0">
                <a:latin typeface="+mj-ea"/>
                <a:ea typeface="+mj-ea"/>
              </a:rPr>
              <a:t>R1, R2 </a:t>
            </a:r>
            <a:r>
              <a:rPr lang="ko-KR" altLang="en-US" sz="2000" dirty="0">
                <a:latin typeface="+mj-ea"/>
                <a:ea typeface="+mj-ea"/>
              </a:rPr>
              <a:t>의 형태가 같다는 것을 보여야 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375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발표의 큰 흐름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8BBDB-9377-94BE-0AFA-165605157971}"/>
              </a:ext>
            </a:extLst>
          </p:cNvPr>
          <p:cNvSpPr txBox="1"/>
          <p:nvPr/>
        </p:nvSpPr>
        <p:spPr>
          <a:xfrm>
            <a:off x="1408975" y="845454"/>
            <a:ext cx="65777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질문 </a:t>
            </a:r>
            <a:r>
              <a:rPr lang="en-US" altLang="ko-KR" sz="2000" dirty="0">
                <a:latin typeface="+mj-ea"/>
                <a:ea typeface="+mj-ea"/>
              </a:rPr>
              <a:t>1.1.22 </a:t>
            </a:r>
            <a:r>
              <a:rPr lang="ko-KR" altLang="en-US" sz="2000" dirty="0">
                <a:latin typeface="+mj-ea"/>
                <a:ea typeface="+mj-ea"/>
              </a:rPr>
              <a:t>를 어떻게 해결할 수 있을까</a:t>
            </a:r>
            <a:r>
              <a:rPr lang="en-US" altLang="ko-KR" sz="2000" dirty="0">
                <a:latin typeface="+mj-ea"/>
                <a:ea typeface="+mj-ea"/>
              </a:rPr>
              <a:t>?</a:t>
            </a:r>
          </a:p>
          <a:p>
            <a:pPr marL="457200" indent="-457200" algn="l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457200" indent="-457200" algn="l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Theorem 1.2.3 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en-US" altLang="ko-KR" sz="2000" dirty="0">
                <a:latin typeface="+mj-ea"/>
                <a:ea typeface="+mj-ea"/>
              </a:rPr>
              <a:t>RREF</a:t>
            </a:r>
            <a:r>
              <a:rPr lang="ko-KR" altLang="en-US" sz="2000" dirty="0">
                <a:latin typeface="+mj-ea"/>
                <a:ea typeface="+mj-ea"/>
              </a:rPr>
              <a:t> 의 유일성을 어떻게 증명할 것인가</a:t>
            </a:r>
            <a:r>
              <a:rPr lang="en-US" altLang="ko-KR" sz="2000" dirty="0">
                <a:latin typeface="+mj-ea"/>
                <a:ea typeface="+mj-ea"/>
              </a:rPr>
              <a:t>?</a:t>
            </a:r>
          </a:p>
          <a:p>
            <a:pPr marL="457200" indent="-457200" algn="l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457200" indent="-457200" algn="l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457200" indent="-457200" algn="l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457200" indent="-457200" algn="l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+ </a:t>
            </a:r>
            <a:r>
              <a:rPr lang="ko-KR" altLang="en-US" sz="2000" dirty="0">
                <a:latin typeface="+mj-ea"/>
                <a:ea typeface="+mj-ea"/>
              </a:rPr>
              <a:t>사용 도서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학부 대수학 강의</a:t>
            </a:r>
            <a:r>
              <a:rPr lang="en-US" altLang="ko-KR" sz="2000" dirty="0">
                <a:latin typeface="+mj-ea"/>
                <a:ea typeface="+mj-ea"/>
              </a:rPr>
              <a:t>I - </a:t>
            </a:r>
            <a:r>
              <a:rPr lang="ko-KR" altLang="en-US" sz="2000" dirty="0">
                <a:latin typeface="+mj-ea"/>
                <a:ea typeface="+mj-ea"/>
              </a:rPr>
              <a:t>선형대수와 군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개정판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이인석</a:t>
            </a:r>
            <a:endParaRPr lang="en-US" altLang="ko-KR" sz="2000" dirty="0">
              <a:latin typeface="+mj-ea"/>
              <a:ea typeface="+mj-ea"/>
            </a:endParaRPr>
          </a:p>
          <a:p>
            <a:pPr marL="457200" indent="-457200" algn="l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FE38F8B-4290-CA6E-5582-8C14D11CF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ED7A7D0-A3BD-EC5C-14D6-AAB9D5CBFD2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684012A-F13C-E828-52D6-8C021C3B102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7BCEE32-A244-4DB2-600A-3B720A1FEA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792847E5-C747-3BF7-58EC-170A9B0CA87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기저와 차원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20792-A3F6-3196-B9EF-04497C67520F}"/>
              </a:ext>
            </a:extLst>
          </p:cNvPr>
          <p:cNvSpPr txBox="1"/>
          <p:nvPr/>
        </p:nvSpPr>
        <p:spPr>
          <a:xfrm>
            <a:off x="1353963" y="845454"/>
            <a:ext cx="76816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Need to show: RREF R, S 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row space </a:t>
            </a:r>
            <a:r>
              <a:rPr lang="ko-KR" altLang="en-US" sz="2000" dirty="0">
                <a:latin typeface="+mj-ea"/>
                <a:ea typeface="+mj-ea"/>
              </a:rPr>
              <a:t>가 같을 때 </a:t>
            </a:r>
            <a:r>
              <a:rPr lang="en-US" altLang="ko-KR" sz="2000" dirty="0">
                <a:latin typeface="+mj-ea"/>
                <a:ea typeface="+mj-ea"/>
              </a:rPr>
              <a:t>R=S </a:t>
            </a:r>
            <a:r>
              <a:rPr lang="ko-KR" altLang="en-US" sz="2000" dirty="0">
                <a:latin typeface="+mj-ea"/>
                <a:ea typeface="+mj-ea"/>
              </a:rPr>
              <a:t>이다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row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space</a:t>
            </a:r>
            <a:r>
              <a:rPr lang="ko-KR" altLang="en-US" sz="2000" dirty="0">
                <a:latin typeface="+mj-ea"/>
                <a:ea typeface="+mj-ea"/>
              </a:rPr>
              <a:t> 가 같으므로 </a:t>
            </a:r>
            <a:r>
              <a:rPr lang="en-US" altLang="ko-KR" sz="2000" dirty="0">
                <a:latin typeface="+mj-ea"/>
                <a:ea typeface="+mj-ea"/>
              </a:rPr>
              <a:t>row rank </a:t>
            </a:r>
            <a:r>
              <a:rPr lang="ko-KR" altLang="en-US" sz="2000" dirty="0">
                <a:latin typeface="+mj-ea"/>
                <a:ea typeface="+mj-ea"/>
              </a:rPr>
              <a:t>가 같다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이를 </a:t>
            </a:r>
            <a:r>
              <a:rPr lang="en-US" altLang="ko-KR" sz="2000" dirty="0">
                <a:latin typeface="+mj-ea"/>
                <a:ea typeface="+mj-ea"/>
              </a:rPr>
              <a:t>r </a:t>
            </a:r>
            <a:r>
              <a:rPr lang="ko-KR" altLang="en-US" sz="2000" dirty="0">
                <a:latin typeface="+mj-ea"/>
                <a:ea typeface="+mj-ea"/>
              </a:rPr>
              <a:t>이라고 하자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row rank </a:t>
            </a:r>
            <a:r>
              <a:rPr lang="ko-KR" altLang="en-US" sz="2000" dirty="0">
                <a:latin typeface="+mj-ea"/>
                <a:ea typeface="+mj-ea"/>
              </a:rPr>
              <a:t>는 최초의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의 개수와 같다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R, S </a:t>
            </a:r>
            <a:r>
              <a:rPr lang="ko-KR" altLang="en-US" sz="2000" dirty="0">
                <a:latin typeface="+mj-ea"/>
                <a:ea typeface="+mj-ea"/>
              </a:rPr>
              <a:t>의 첫 번째 </a:t>
            </a:r>
            <a:r>
              <a:rPr lang="en-US" altLang="ko-KR" sz="2000" dirty="0">
                <a:latin typeface="+mj-ea"/>
                <a:ea typeface="+mj-ea"/>
              </a:rPr>
              <a:t>row </a:t>
            </a:r>
            <a:r>
              <a:rPr lang="ko-KR" altLang="en-US" sz="2000" dirty="0">
                <a:latin typeface="+mj-ea"/>
                <a:ea typeface="+mj-ea"/>
              </a:rPr>
              <a:t>의 최초의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의 위치는 같다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이를 </a:t>
            </a:r>
            <a:r>
              <a:rPr lang="en-US" altLang="ko-KR" sz="2000" dirty="0">
                <a:latin typeface="+mj-ea"/>
                <a:ea typeface="+mj-ea"/>
              </a:rPr>
              <a:t>k1 </a:t>
            </a:r>
            <a:r>
              <a:rPr lang="ko-KR" altLang="en-US" sz="2000" dirty="0">
                <a:latin typeface="+mj-ea"/>
                <a:ea typeface="+mj-ea"/>
              </a:rPr>
              <a:t>이라고 하자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그 위치가 최초의 </a:t>
            </a:r>
            <a:r>
              <a:rPr lang="en-US" altLang="ko-KR" sz="2000" dirty="0">
                <a:latin typeface="+mj-ea"/>
                <a:ea typeface="+mj-ea"/>
              </a:rPr>
              <a:t>non-zero element </a:t>
            </a:r>
            <a:r>
              <a:rPr lang="ko-KR" altLang="en-US" sz="2000" dirty="0">
                <a:latin typeface="+mj-ea"/>
                <a:ea typeface="+mj-ea"/>
              </a:rPr>
              <a:t>일 테니까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+mj-ea"/>
                <a:ea typeface="+mj-ea"/>
              </a:rPr>
              <a:t>R, S</a:t>
            </a:r>
            <a:r>
              <a:rPr lang="ko-KR" altLang="en-US" sz="2000" dirty="0">
                <a:latin typeface="+mj-ea"/>
                <a:ea typeface="+mj-ea"/>
              </a:rPr>
              <a:t> 에서 첫 번째 </a:t>
            </a:r>
            <a:r>
              <a:rPr lang="en-US" altLang="ko-KR" sz="2000" dirty="0">
                <a:latin typeface="+mj-ea"/>
                <a:ea typeface="+mj-ea"/>
              </a:rPr>
              <a:t>row </a:t>
            </a:r>
            <a:r>
              <a:rPr lang="ko-KR" altLang="en-US" sz="2000" dirty="0">
                <a:latin typeface="+mj-ea"/>
                <a:ea typeface="+mj-ea"/>
              </a:rPr>
              <a:t>를 제거해도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이다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또한 그들은 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여전히 같은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row space 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를 갖는다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귀납에 의하여 </a:t>
            </a:r>
            <a:r>
              <a:rPr lang="en-US" altLang="ko-KR" sz="2000" dirty="0">
                <a:latin typeface="+mj-ea"/>
                <a:ea typeface="+mj-ea"/>
              </a:rPr>
              <a:t>R, S</a:t>
            </a:r>
            <a:r>
              <a:rPr lang="ko-KR" altLang="en-US" sz="2000" dirty="0">
                <a:latin typeface="+mj-ea"/>
                <a:ea typeface="+mj-ea"/>
              </a:rPr>
              <a:t> 의 최초의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의 위치는 전부 같다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최초의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의 위치가 전부 같으므로 </a:t>
            </a:r>
            <a:r>
              <a:rPr lang="en-US" altLang="ko-KR" sz="2000" dirty="0">
                <a:latin typeface="+mj-ea"/>
                <a:ea typeface="+mj-ea"/>
              </a:rPr>
              <a:t>[R]1 = [S]1 </a:t>
            </a:r>
            <a:r>
              <a:rPr lang="ko-KR" altLang="en-US" sz="2000" dirty="0">
                <a:latin typeface="+mj-ea"/>
                <a:ea typeface="+mj-ea"/>
              </a:rPr>
              <a:t>이다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귀납에 의하여 모든 </a:t>
            </a:r>
            <a:r>
              <a:rPr lang="en-US" altLang="ko-KR" sz="2000" dirty="0">
                <a:latin typeface="+mj-ea"/>
                <a:ea typeface="+mj-ea"/>
              </a:rPr>
              <a:t>r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en-US" altLang="ko-KR" sz="2000" dirty="0">
                <a:latin typeface="+mj-ea"/>
                <a:ea typeface="+mj-ea"/>
              </a:rPr>
              <a:t>[R]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=[S]I </a:t>
            </a:r>
            <a:r>
              <a:rPr lang="ko-KR" altLang="en-US" sz="2000" dirty="0">
                <a:latin typeface="+mj-ea"/>
                <a:ea typeface="+mj-ea"/>
              </a:rPr>
              <a:t>이므로 </a:t>
            </a:r>
            <a:r>
              <a:rPr lang="en-US" altLang="ko-KR" sz="2000" dirty="0">
                <a:latin typeface="+mj-ea"/>
                <a:ea typeface="+mj-ea"/>
              </a:rPr>
              <a:t>R=S.</a:t>
            </a:r>
          </a:p>
        </p:txBody>
      </p:sp>
    </p:spTree>
    <p:extLst>
      <p:ext uri="{BB962C8B-B14F-4D97-AF65-F5344CB8AC3E}">
        <p14:creationId xmlns:p14="http://schemas.microsoft.com/office/powerpoint/2010/main" val="3906052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7BD0D15-F638-EAE0-94E7-D4387A797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84140F3-22DA-D17E-5AF5-CD38517FFAD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57BD11E-A845-C1F3-CFD5-BEC1F4784F4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7F230D3-3DEA-0A5C-883E-C338F90459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F558EAC0-3290-3CDD-0B5D-EAD7320E156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기저와 차원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4ED61-EB0E-FB33-424F-752D38293DB4}"/>
              </a:ext>
            </a:extLst>
          </p:cNvPr>
          <p:cNvSpPr txBox="1"/>
          <p:nvPr/>
        </p:nvSpPr>
        <p:spPr>
          <a:xfrm>
            <a:off x="1353963" y="845454"/>
            <a:ext cx="76816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 드디어 증명했습니다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핵심은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귀납을 쓸 수 있도록 새로운 정의를 도입하는 것이었습니다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최초의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의 개수를 정확히 명시</a:t>
            </a:r>
            <a:r>
              <a:rPr lang="en-US" altLang="ko-KR" sz="2000" dirty="0">
                <a:latin typeface="+mj-ea"/>
                <a:ea typeface="+mj-ea"/>
              </a:rPr>
              <a:t>(row rank </a:t>
            </a:r>
            <a:r>
              <a:rPr lang="ko-KR" altLang="en-US" sz="2000" dirty="0">
                <a:latin typeface="+mj-ea"/>
                <a:ea typeface="+mj-ea"/>
              </a:rPr>
              <a:t>를 통해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하고</a:t>
            </a:r>
            <a:r>
              <a:rPr lang="en-US" altLang="ko-KR" sz="2000" dirty="0">
                <a:latin typeface="+mj-ea"/>
                <a:ea typeface="+mj-ea"/>
              </a:rPr>
              <a:t>, row space </a:t>
            </a:r>
            <a:r>
              <a:rPr lang="ko-KR" altLang="en-US" sz="2000" dirty="0">
                <a:latin typeface="+mj-ea"/>
                <a:ea typeface="+mj-ea"/>
              </a:rPr>
              <a:t>라는 개념을 도입하여 귀납을 가능하게 했습니다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이로써 </a:t>
            </a:r>
            <a:r>
              <a:rPr lang="en-US" altLang="ko-KR" sz="2000" dirty="0">
                <a:latin typeface="+mj-ea"/>
                <a:ea typeface="+mj-ea"/>
              </a:rPr>
              <a:t>3</a:t>
            </a:r>
            <a:r>
              <a:rPr lang="ko-KR" altLang="en-US" sz="2000" dirty="0">
                <a:latin typeface="+mj-ea"/>
                <a:ea typeface="+mj-ea"/>
              </a:rPr>
              <a:t>장까지의 내용은 끝이 났습니다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768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369E61C-8A37-2F8E-0A53-9DBD40638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B2AECA0-007A-543B-0BE2-D6D3DDEC325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E0E925B-7DF3-8B73-A3C7-2555B24B1BE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3565327-9D7B-9E8E-F7C7-74E6C67049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57759AE4-BA4B-260A-3592-596BB4670A2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앞으로의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66A70-E4F9-5080-EA33-0406BA2FE455}"/>
              </a:ext>
            </a:extLst>
          </p:cNvPr>
          <p:cNvSpPr txBox="1"/>
          <p:nvPr/>
        </p:nvSpPr>
        <p:spPr>
          <a:xfrm>
            <a:off x="1408975" y="741929"/>
            <a:ext cx="70713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 시험 전까지 시간이 남아서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매주 챕터를 하나씩 이전과 같은 템포로 진행하려 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dirty="0">
                <a:latin typeface="+mj-ea"/>
                <a:ea typeface="+mj-ea"/>
              </a:rPr>
              <a:t> $4. </a:t>
            </a:r>
            <a:r>
              <a:rPr lang="ko-KR" altLang="en-US" sz="2000" dirty="0">
                <a:latin typeface="+mj-ea"/>
                <a:ea typeface="+mj-ea"/>
              </a:rPr>
              <a:t>선형사상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$5. </a:t>
            </a:r>
            <a:r>
              <a:rPr lang="ko-KR" altLang="en-US" sz="2000" dirty="0">
                <a:latin typeface="+mj-ea"/>
                <a:ea typeface="+mj-ea"/>
              </a:rPr>
              <a:t>기본정리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$6. </a:t>
            </a:r>
            <a:r>
              <a:rPr lang="ko-KR" altLang="en-US" sz="2000" dirty="0">
                <a:latin typeface="+mj-ea"/>
                <a:ea typeface="+mj-ea"/>
              </a:rPr>
              <a:t>행렬식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$7. </a:t>
            </a:r>
            <a:r>
              <a:rPr lang="ko-KR" altLang="en-US" sz="2000" dirty="0">
                <a:latin typeface="+mj-ea"/>
                <a:ea typeface="+mj-ea"/>
              </a:rPr>
              <a:t>특성다항식과 대각화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$8. </a:t>
            </a:r>
            <a:r>
              <a:rPr lang="ko-KR" altLang="en-US" sz="2000" dirty="0">
                <a:latin typeface="+mj-ea"/>
                <a:ea typeface="+mj-ea"/>
              </a:rPr>
              <a:t>분해정리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$9. Rigid motion </a:t>
            </a:r>
          </a:p>
          <a:p>
            <a:r>
              <a:rPr lang="en-US" altLang="ko-KR" sz="2000" dirty="0">
                <a:latin typeface="+mj-ea"/>
                <a:ea typeface="+mj-ea"/>
              </a:rPr>
              <a:t> $10. </a:t>
            </a:r>
            <a:r>
              <a:rPr lang="ko-KR" altLang="en-US" sz="2000" dirty="0">
                <a:latin typeface="+mj-ea"/>
                <a:ea typeface="+mj-ea"/>
              </a:rPr>
              <a:t>내적공간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 $11. </a:t>
            </a:r>
            <a:r>
              <a:rPr lang="ko-KR" altLang="en-US" sz="2000" dirty="0">
                <a:latin typeface="+mj-ea"/>
                <a:ea typeface="+mj-ea"/>
              </a:rPr>
              <a:t>군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초기 목표는 </a:t>
            </a:r>
            <a:r>
              <a:rPr lang="en-US" altLang="ko-KR" sz="2000" dirty="0">
                <a:latin typeface="+mj-ea"/>
                <a:ea typeface="+mj-ea"/>
              </a:rPr>
              <a:t>11</a:t>
            </a:r>
            <a:r>
              <a:rPr lang="ko-KR" altLang="en-US" sz="2000" dirty="0" err="1">
                <a:latin typeface="+mj-ea"/>
                <a:ea typeface="+mj-ea"/>
              </a:rPr>
              <a:t>장까지였으나</a:t>
            </a:r>
            <a:r>
              <a:rPr lang="ko-KR" altLang="en-US" sz="2000" dirty="0">
                <a:latin typeface="+mj-ea"/>
                <a:ea typeface="+mj-ea"/>
              </a:rPr>
              <a:t> 가능할지 모르겠습니다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dirty="0">
                <a:latin typeface="+mj-ea"/>
                <a:ea typeface="+mj-ea"/>
              </a:rPr>
              <a:t>8</a:t>
            </a:r>
            <a:r>
              <a:rPr lang="ko-KR" altLang="en-US" sz="2000" dirty="0">
                <a:latin typeface="+mj-ea"/>
                <a:ea typeface="+mj-ea"/>
              </a:rPr>
              <a:t>장까지는 여유롭게 나갈 것 같아요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dirty="0">
                <a:latin typeface="+mj-ea"/>
                <a:ea typeface="+mj-ea"/>
              </a:rPr>
              <a:t> 11/19 </a:t>
            </a:r>
            <a:r>
              <a:rPr lang="ko-KR" altLang="en-US" sz="2000" dirty="0">
                <a:latin typeface="+mj-ea"/>
                <a:ea typeface="+mj-ea"/>
              </a:rPr>
              <a:t>발표 때는 </a:t>
            </a:r>
            <a:r>
              <a:rPr lang="en-US" altLang="ko-KR" sz="2000" dirty="0">
                <a:latin typeface="+mj-ea"/>
                <a:ea typeface="+mj-ea"/>
              </a:rPr>
              <a:t>5</a:t>
            </a:r>
            <a:r>
              <a:rPr lang="ko-KR" altLang="en-US" sz="2000" dirty="0">
                <a:latin typeface="+mj-ea"/>
                <a:ea typeface="+mj-ea"/>
              </a:rPr>
              <a:t>장을 할 때이니 </a:t>
            </a:r>
            <a:r>
              <a:rPr lang="en-US" altLang="ko-KR" sz="2000" dirty="0">
                <a:latin typeface="+mj-ea"/>
                <a:ea typeface="+mj-ea"/>
              </a:rPr>
              <a:t>[</a:t>
            </a:r>
            <a:r>
              <a:rPr lang="ko-KR" altLang="en-US" sz="2000" dirty="0">
                <a:latin typeface="+mj-ea"/>
                <a:ea typeface="+mj-ea"/>
              </a:rPr>
              <a:t>행렬과 선형변환은 같다</a:t>
            </a:r>
            <a:r>
              <a:rPr lang="en-US" altLang="ko-KR" sz="2000" dirty="0">
                <a:latin typeface="+mj-ea"/>
                <a:ea typeface="+mj-ea"/>
              </a:rPr>
              <a:t>]</a:t>
            </a:r>
            <a:r>
              <a:rPr lang="ko-KR" altLang="en-US" sz="2000" dirty="0">
                <a:latin typeface="+mj-ea"/>
                <a:ea typeface="+mj-ea"/>
              </a:rPr>
              <a:t>는 주제로 발표하게 될 것 같습니다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2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6FF9523-D4E0-D171-8E31-A13185D93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53197DD-B6D2-4C1C-1BE5-672C688786D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169A41A-3043-1B45-848A-6D6D110F8BA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099A9AF-7DB3-B209-24C4-85F2C0529E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8CB1C8FC-F6CE-6386-D166-6F96361E14B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2F18F-7611-29EF-1ABF-226EF30EEE8E}"/>
              </a:ext>
            </a:extLst>
          </p:cNvPr>
          <p:cNvSpPr txBox="1"/>
          <p:nvPr/>
        </p:nvSpPr>
        <p:spPr>
          <a:xfrm>
            <a:off x="1408975" y="845454"/>
            <a:ext cx="65777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+mj-ea"/>
                <a:ea typeface="+mj-ea"/>
              </a:rPr>
              <a:t>다 아실 거라 생각합니다</a:t>
            </a:r>
            <a:r>
              <a:rPr lang="en-US" altLang="ko-KR" sz="2000" dirty="0">
                <a:latin typeface="+mj-ea"/>
                <a:ea typeface="+mj-ea"/>
              </a:rPr>
              <a:t>,,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좌표 성분 덧셈 </a:t>
            </a:r>
            <a:r>
              <a:rPr lang="ko-KR" altLang="en-US" sz="2000" dirty="0" err="1">
                <a:latin typeface="+mj-ea"/>
                <a:ea typeface="+mj-ea"/>
              </a:rPr>
              <a:t>상수곱</a:t>
            </a:r>
            <a:r>
              <a:rPr lang="ko-KR" altLang="en-US" sz="2000" dirty="0">
                <a:latin typeface="+mj-ea"/>
                <a:ea typeface="+mj-ea"/>
              </a:rPr>
              <a:t> 곱셈</a:t>
            </a:r>
          </a:p>
          <a:p>
            <a:pPr algn="l"/>
            <a:r>
              <a:rPr lang="ko-KR" altLang="en-US" sz="2000" dirty="0" err="1">
                <a:latin typeface="+mj-ea"/>
                <a:ea typeface="+mj-ea"/>
              </a:rPr>
              <a:t>영행렬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000" dirty="0" err="1">
                <a:latin typeface="+mj-ea"/>
                <a:ea typeface="+mj-ea"/>
              </a:rPr>
              <a:t>항등행렬</a:t>
            </a:r>
            <a:r>
              <a:rPr lang="ko-KR" altLang="en-US" sz="2000" dirty="0">
                <a:latin typeface="+mj-ea"/>
                <a:ea typeface="+mj-ea"/>
              </a:rPr>
              <a:t> 정사각행렬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nilpotent upper-triangular </a:t>
            </a:r>
            <a:r>
              <a:rPr lang="ko-KR" altLang="en-US" sz="2000" dirty="0">
                <a:latin typeface="+mj-ea"/>
                <a:ea typeface="+mj-ea"/>
              </a:rPr>
              <a:t>전치행렬 대칭행렬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trace</a:t>
            </a: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가역행렬 </a:t>
            </a:r>
            <a:r>
              <a:rPr lang="ko-KR" altLang="en-US" sz="2000" dirty="0" err="1">
                <a:latin typeface="+mj-ea"/>
                <a:ea typeface="+mj-ea"/>
              </a:rPr>
              <a:t>역행렬</a:t>
            </a:r>
            <a:endParaRPr lang="ko-KR" altLang="en-US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대각행렬</a:t>
            </a:r>
          </a:p>
          <a:p>
            <a:pPr algn="l"/>
            <a:r>
              <a:rPr lang="en-US" altLang="ko-KR" sz="2000" dirty="0">
                <a:latin typeface="+mj-ea"/>
                <a:ea typeface="+mj-ea"/>
              </a:rPr>
              <a:t>block diagonal matrix …</a:t>
            </a:r>
          </a:p>
        </p:txBody>
      </p:sp>
    </p:spTree>
    <p:extLst>
      <p:ext uri="{BB962C8B-B14F-4D97-AF65-F5344CB8AC3E}">
        <p14:creationId xmlns:p14="http://schemas.microsoft.com/office/powerpoint/2010/main" val="111162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66AA793-8692-BAA7-7F92-58B15257D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0E38701-F837-2DE9-8532-6ABA5B5F516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C94E59E-4742-16B8-B6FE-FC21CA04FAD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D6DF965-F689-AE09-16EF-89FBF24B0D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58D10C99-EC9C-302D-3ADD-3BAF11BAD24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0C1B79-806C-4435-BFB2-773451515415}"/>
                  </a:ext>
                </a:extLst>
              </p:cNvPr>
              <p:cNvSpPr txBox="1"/>
              <p:nvPr/>
            </p:nvSpPr>
            <p:spPr>
              <a:xfrm>
                <a:off x="1408975" y="1641840"/>
                <a:ext cx="7071348" cy="3194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sz="2000" dirty="0">
                    <a:latin typeface="+mj-ea"/>
                    <a:ea typeface="+mj-ea"/>
                  </a:rPr>
                  <a:t> 1</a:t>
                </a:r>
                <a:r>
                  <a:rPr lang="ko-KR" altLang="en-US" sz="2000" dirty="0">
                    <a:latin typeface="+mj-ea"/>
                    <a:ea typeface="+mj-ea"/>
                  </a:rPr>
                  <a:t>장에서의 핵심은 질문 </a:t>
                </a:r>
                <a:r>
                  <a:rPr lang="en-US" altLang="ko-KR" sz="2000" dirty="0">
                    <a:latin typeface="+mj-ea"/>
                    <a:ea typeface="+mj-ea"/>
                  </a:rPr>
                  <a:t>1.1.22 </a:t>
                </a:r>
                <a:r>
                  <a:rPr lang="ko-KR" altLang="en-US" sz="2000" dirty="0">
                    <a:latin typeface="+mj-ea"/>
                    <a:ea typeface="+mj-ea"/>
                  </a:rPr>
                  <a:t>를 어떻게 풀어나가는지 그 </a:t>
                </a:r>
                <a:r>
                  <a:rPr lang="ko-KR" altLang="en-US" sz="2000" dirty="0" err="1">
                    <a:latin typeface="+mj-ea"/>
                    <a:ea typeface="+mj-ea"/>
                  </a:rPr>
                  <a:t>빌드업의</a:t>
                </a:r>
                <a:r>
                  <a:rPr lang="ko-KR" altLang="en-US" sz="2000" dirty="0">
                    <a:latin typeface="+mj-ea"/>
                    <a:ea typeface="+mj-ea"/>
                  </a:rPr>
                  <a:t> 과정입니다</a:t>
                </a:r>
                <a:r>
                  <a:rPr lang="en-US" altLang="ko-KR" sz="2000" dirty="0">
                    <a:latin typeface="+mj-ea"/>
                    <a:ea typeface="+mj-ea"/>
                  </a:rPr>
                  <a:t>.</a:t>
                </a:r>
              </a:p>
              <a:p>
                <a:r>
                  <a:rPr lang="en-US" altLang="ko-KR" sz="2000" dirty="0">
                    <a:latin typeface="+mj-ea"/>
                    <a:ea typeface="+mj-ea"/>
                  </a:rPr>
                  <a:t> 1</a:t>
                </a:r>
                <a:r>
                  <a:rPr lang="ko-KR" altLang="en-US" sz="2000" dirty="0">
                    <a:latin typeface="+mj-ea"/>
                    <a:ea typeface="+mj-ea"/>
                  </a:rPr>
                  <a:t>장에서 소개된 </a:t>
                </a:r>
                <a:r>
                  <a:rPr lang="ko-KR" altLang="en-US" sz="2000" dirty="0" err="1">
                    <a:latin typeface="+mj-ea"/>
                    <a:ea typeface="+mj-ea"/>
                  </a:rPr>
                  <a:t>행렬곱</a:t>
                </a:r>
                <a:r>
                  <a:rPr lang="ko-KR" altLang="en-US" sz="2000" dirty="0">
                    <a:latin typeface="+mj-ea"/>
                    <a:ea typeface="+mj-ea"/>
                  </a:rPr>
                  <a:t> 개념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+mj-ea"/>
                      </a:rPr>
                      <m:t>∑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만 가지고는 위 질문에 답할 수 없습니다</a:t>
                </a:r>
                <a:r>
                  <a:rPr lang="en-US" altLang="ko-KR" sz="2000" dirty="0">
                    <a:latin typeface="+mj-ea"/>
                    <a:ea typeface="+mj-ea"/>
                  </a:rPr>
                  <a:t>.</a:t>
                </a:r>
                <a:r>
                  <a:rPr lang="ko-KR" altLang="en-US" sz="2000" dirty="0">
                    <a:latin typeface="+mj-ea"/>
                    <a:ea typeface="+mj-ea"/>
                  </a:rPr>
                  <a:t> 일단 </a:t>
                </a:r>
                <a:r>
                  <a:rPr lang="ko-KR" altLang="en-US" sz="2000" dirty="0" err="1">
                    <a:latin typeface="+mj-ea"/>
                    <a:ea typeface="+mj-ea"/>
                  </a:rPr>
                  <a:t>항등행렬</a:t>
                </a:r>
                <a:r>
                  <a:rPr lang="ko-KR" altLang="en-US" sz="20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2000" dirty="0">
                    <a:latin typeface="+mj-ea"/>
                    <a:ea typeface="+mj-ea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를 기술할 때 </a:t>
                </a:r>
                <a:r>
                  <a:rPr lang="en-US" altLang="ko-KR" sz="2000" dirty="0">
                    <a:latin typeface="+mj-ea"/>
                    <a:ea typeface="+mj-ea"/>
                  </a:rPr>
                  <a:t>case </a:t>
                </a:r>
                <a:r>
                  <a:rPr lang="ko-KR" altLang="en-US" sz="2000" dirty="0">
                    <a:latin typeface="+mj-ea"/>
                    <a:ea typeface="+mj-ea"/>
                  </a:rPr>
                  <a:t>를 나눠야 해서 거기부터 골치가 아픕니다</a:t>
                </a:r>
                <a:endParaRPr lang="en-US" altLang="ko-KR" sz="2000" dirty="0">
                  <a:latin typeface="+mj-ea"/>
                  <a:ea typeface="+mj-ea"/>
                </a:endParaRPr>
              </a:p>
              <a:p>
                <a:endParaRPr lang="en-US" altLang="ko-KR" sz="2000" dirty="0">
                  <a:latin typeface="+mj-ea"/>
                  <a:ea typeface="+mj-ea"/>
                </a:endParaRPr>
              </a:p>
              <a:p>
                <a:r>
                  <a:rPr lang="ko-KR" altLang="en-US" sz="2000" dirty="0">
                    <a:latin typeface="+mj-ea"/>
                    <a:ea typeface="+mj-ea"/>
                  </a:rPr>
                  <a:t> 이 질문을 고민하는 것은 이후 나열되는 개념들을 배우는 데에 좋은 동기를 제공할 것입니다</a:t>
                </a:r>
                <a:r>
                  <a:rPr lang="en-US" altLang="ko-KR" sz="2000" dirty="0">
                    <a:latin typeface="+mj-ea"/>
                    <a:ea typeface="+mj-ea"/>
                  </a:rPr>
                  <a:t>. </a:t>
                </a:r>
                <a:r>
                  <a:rPr lang="ko-KR" altLang="en-US" sz="2000" dirty="0">
                    <a:latin typeface="+mj-ea"/>
                    <a:ea typeface="+mj-ea"/>
                  </a:rPr>
                  <a:t>저자는 이 질문을 고등학교를 넘어서는 대학 선형대수의 출발점이라 말하고 있습니다</a:t>
                </a:r>
                <a:r>
                  <a:rPr lang="en-US" altLang="ko-KR" sz="2000" dirty="0">
                    <a:latin typeface="+mj-ea"/>
                    <a:ea typeface="+mj-ea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0C1B79-806C-4435-BFB2-773451515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1641840"/>
                <a:ext cx="7071348" cy="3194785"/>
              </a:xfrm>
              <a:prstGeom prst="rect">
                <a:avLst/>
              </a:prstGeom>
              <a:blipFill>
                <a:blip r:embed="rId4"/>
                <a:stretch>
                  <a:fillRect l="-862" t="-954" r="-2069" b="-2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DEBDAC2-66A6-F5F2-C0FB-8AB947033F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87537"/>
          <a:stretch/>
        </p:blipFill>
        <p:spPr>
          <a:xfrm>
            <a:off x="1569173" y="845454"/>
            <a:ext cx="7504511" cy="46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2767C49-66F6-A6C9-7DEF-FB1AD3AAD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CD65EB6-240D-8D62-B475-BD47689632B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80C5C29-0F3B-540C-C3E0-C6CBD693959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003B2E1-4A51-B51F-E696-1168D9F101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44AA63AA-335B-795C-58C9-68644F68A05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A0F7A-5B72-9400-6ED8-24469ED0CB27}"/>
              </a:ext>
            </a:extLst>
          </p:cNvPr>
          <p:cNvSpPr txBox="1"/>
          <p:nvPr/>
        </p:nvSpPr>
        <p:spPr>
          <a:xfrm>
            <a:off x="1408975" y="845454"/>
            <a:ext cx="70713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+mj-ea"/>
                <a:ea typeface="+mj-ea"/>
              </a:rPr>
              <a:t>어떻게 풀어야 할까요</a:t>
            </a:r>
            <a:r>
              <a:rPr lang="en-US" altLang="ko-KR" sz="2000" dirty="0">
                <a:latin typeface="+mj-ea"/>
                <a:ea typeface="+mj-ea"/>
              </a:rPr>
              <a:t>?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저희는 이 문제를 해결하기 위하여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라는 개념을 도입하고</a:t>
            </a:r>
            <a:r>
              <a:rPr lang="en-US" altLang="ko-KR" sz="2000" dirty="0">
                <a:latin typeface="+mj-ea"/>
                <a:ea typeface="+mj-ea"/>
              </a:rPr>
              <a:t>, homogeneous equation</a:t>
            </a:r>
            <a:r>
              <a:rPr lang="ko-KR" altLang="en-US" sz="2000" dirty="0">
                <a:latin typeface="+mj-ea"/>
                <a:ea typeface="+mj-ea"/>
              </a:rPr>
              <a:t> 의 해의 개수와 </a:t>
            </a:r>
            <a:r>
              <a:rPr lang="en-US" altLang="ko-KR" sz="2000" dirty="0">
                <a:latin typeface="+mj-ea"/>
                <a:ea typeface="+mj-ea"/>
              </a:rPr>
              <a:t>RREF </a:t>
            </a:r>
            <a:r>
              <a:rPr lang="ko-KR" altLang="en-US" sz="2000" dirty="0">
                <a:latin typeface="+mj-ea"/>
                <a:ea typeface="+mj-ea"/>
              </a:rPr>
              <a:t>의 형태에 대해 논의할 것입니다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놀랍게도 행렬의 형태와 방정식의 해의 개수를 연관시키면서 우리는 </a:t>
            </a:r>
            <a:r>
              <a:rPr lang="en-US" altLang="ko-KR" sz="2000" dirty="0">
                <a:latin typeface="+mj-ea"/>
                <a:ea typeface="+mj-ea"/>
              </a:rPr>
              <a:t>1.1.22 </a:t>
            </a:r>
            <a:r>
              <a:rPr lang="ko-KR" altLang="en-US" sz="2000" dirty="0">
                <a:latin typeface="+mj-ea"/>
                <a:ea typeface="+mj-ea"/>
              </a:rPr>
              <a:t>를 직접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증명할 때 겪었던 문제를 회피할 수 있습니다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61C7D0-3980-331C-D3D0-7ACFB0E653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7537"/>
          <a:stretch/>
        </p:blipFill>
        <p:spPr>
          <a:xfrm>
            <a:off x="1465713" y="1327890"/>
            <a:ext cx="7238085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4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8E23E56-1444-4D7E-3633-9553CA0AA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DB083D7-7A6A-E307-57BE-7F83E095F64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6AB72E2-8FA1-6B72-8728-E525DEB40C5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77C770B-E921-C613-2078-8F577BE81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7B54BFDE-91E2-161E-0D9C-BAB74BF7A21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985FD-E95F-F41E-54A6-921A1C084143}"/>
              </a:ext>
            </a:extLst>
          </p:cNvPr>
          <p:cNvSpPr txBox="1"/>
          <p:nvPr/>
        </p:nvSpPr>
        <p:spPr>
          <a:xfrm>
            <a:off x="1408975" y="845454"/>
            <a:ext cx="70713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+mj-ea"/>
                <a:ea typeface="+mj-ea"/>
              </a:rPr>
              <a:t> 행렬은 </a:t>
            </a:r>
            <a:r>
              <a:rPr lang="en-US" altLang="ko-KR" sz="2000" dirty="0">
                <a:latin typeface="+mj-ea"/>
                <a:ea typeface="+mj-ea"/>
              </a:rPr>
              <a:t>1</a:t>
            </a:r>
            <a:r>
              <a:rPr lang="ko-KR" altLang="en-US" sz="2000" dirty="0">
                <a:latin typeface="+mj-ea"/>
                <a:ea typeface="+mj-ea"/>
              </a:rPr>
              <a:t>차 연립방정식</a:t>
            </a:r>
            <a:r>
              <a:rPr lang="en-US" altLang="ko-KR" sz="2000" dirty="0">
                <a:latin typeface="+mj-ea"/>
                <a:ea typeface="+mj-ea"/>
              </a:rPr>
              <a:t>(system of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linear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equations) </a:t>
            </a:r>
            <a:r>
              <a:rPr lang="ko-KR" altLang="en-US" sz="2000" dirty="0">
                <a:latin typeface="+mj-ea"/>
                <a:ea typeface="+mj-ea"/>
              </a:rPr>
              <a:t>과 깊은 연관이 있습니다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아마 아실 </a:t>
            </a:r>
            <a:r>
              <a:rPr lang="ko-KR" altLang="en-US" sz="2000" dirty="0" err="1">
                <a:latin typeface="+mj-ea"/>
                <a:ea typeface="+mj-ea"/>
              </a:rPr>
              <a:t>테지만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 오른쪽의 표기법을 도입하면 </a:t>
            </a:r>
            <a:r>
              <a:rPr lang="en-US" altLang="ko-KR" sz="2000" dirty="0">
                <a:latin typeface="+mj-ea"/>
                <a:ea typeface="+mj-ea"/>
              </a:rPr>
              <a:t>– X, B 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en-US" altLang="ko-KR" sz="2000" dirty="0">
                <a:latin typeface="+mj-ea"/>
                <a:ea typeface="+mj-ea"/>
              </a:rPr>
              <a:t>vector </a:t>
            </a:r>
            <a:r>
              <a:rPr lang="ko-KR" altLang="en-US" sz="2000" dirty="0">
                <a:latin typeface="+mj-ea"/>
                <a:ea typeface="+mj-ea"/>
              </a:rPr>
              <a:t>라기보단 </a:t>
            </a:r>
            <a:r>
              <a:rPr lang="en-US" altLang="ko-KR" sz="2000" dirty="0">
                <a:latin typeface="+mj-ea"/>
                <a:ea typeface="+mj-ea"/>
              </a:rPr>
              <a:t>n</a:t>
            </a:r>
            <a:r>
              <a:rPr lang="ko-KR" altLang="en-US" sz="2000" dirty="0">
                <a:latin typeface="+mj-ea"/>
                <a:ea typeface="+mj-ea"/>
              </a:rPr>
              <a:t>행</a:t>
            </a:r>
            <a:r>
              <a:rPr lang="en-US" altLang="ko-KR" sz="2000" dirty="0">
                <a:latin typeface="+mj-ea"/>
                <a:ea typeface="+mj-ea"/>
              </a:rPr>
              <a:t>, 1</a:t>
            </a:r>
            <a:r>
              <a:rPr lang="ko-KR" altLang="en-US" sz="2000" dirty="0">
                <a:latin typeface="+mj-ea"/>
                <a:ea typeface="+mj-ea"/>
              </a:rPr>
              <a:t>열의 </a:t>
            </a:r>
            <a:r>
              <a:rPr lang="en-US" altLang="ko-KR" sz="2000" dirty="0">
                <a:latin typeface="+mj-ea"/>
                <a:ea typeface="+mj-ea"/>
              </a:rPr>
              <a:t>matrix </a:t>
            </a:r>
            <a:r>
              <a:rPr lang="ko-KR" altLang="en-US" sz="2000" dirty="0">
                <a:latin typeface="+mj-ea"/>
                <a:ea typeface="+mj-ea"/>
              </a:rPr>
              <a:t>이다</a:t>
            </a:r>
            <a:r>
              <a:rPr lang="en-US" altLang="ko-KR" sz="2000" dirty="0">
                <a:latin typeface="+mj-ea"/>
                <a:ea typeface="+mj-ea"/>
              </a:rPr>
              <a:t>. Vector 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en-US" altLang="ko-KR" sz="2000" dirty="0">
                <a:latin typeface="+mj-ea"/>
                <a:ea typeface="+mj-ea"/>
              </a:rPr>
              <a:t>vector space </a:t>
            </a:r>
            <a:r>
              <a:rPr lang="ko-KR" altLang="en-US" sz="2000" dirty="0">
                <a:latin typeface="+mj-ea"/>
                <a:ea typeface="+mj-ea"/>
              </a:rPr>
              <a:t>의 원소이고 우린 </a:t>
            </a:r>
            <a:r>
              <a:rPr lang="en-US" altLang="ko-KR" sz="2000" dirty="0">
                <a:latin typeface="+mj-ea"/>
                <a:ea typeface="+mj-ea"/>
              </a:rPr>
              <a:t>vector space </a:t>
            </a:r>
            <a:r>
              <a:rPr lang="ko-KR" altLang="en-US" sz="2000" dirty="0">
                <a:latin typeface="+mj-ea"/>
                <a:ea typeface="+mj-ea"/>
              </a:rPr>
              <a:t>를 정의하지 않았습니다</a:t>
            </a:r>
            <a:r>
              <a:rPr lang="en-US" altLang="ko-KR" sz="2000" dirty="0">
                <a:latin typeface="+mj-ea"/>
                <a:ea typeface="+mj-ea"/>
              </a:rPr>
              <a:t>. – AX=B </a:t>
            </a:r>
            <a:r>
              <a:rPr lang="ko-KR" altLang="en-US" sz="2000" dirty="0">
                <a:latin typeface="+mj-ea"/>
                <a:ea typeface="+mj-ea"/>
              </a:rPr>
              <a:t>로 나타낼 수 있고 </a:t>
            </a:r>
            <a:r>
              <a:rPr lang="en-US" altLang="ko-KR" sz="2000" dirty="0">
                <a:latin typeface="+mj-ea"/>
                <a:ea typeface="+mj-ea"/>
              </a:rPr>
              <a:t>A 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en-US" altLang="ko-KR" sz="2000" dirty="0">
                <a:latin typeface="+mj-ea"/>
                <a:ea typeface="+mj-ea"/>
              </a:rPr>
              <a:t>coefficient matrix </a:t>
            </a:r>
            <a:r>
              <a:rPr lang="ko-KR" altLang="en-US" sz="2000" dirty="0">
                <a:latin typeface="+mj-ea"/>
                <a:ea typeface="+mj-ea"/>
              </a:rPr>
              <a:t>라고 부르면 그럴듯해 보입니다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308EDA-306D-1B27-DAD0-7B703537F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97" y="1531218"/>
            <a:ext cx="3550390" cy="1720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E08CD7-DE2B-2576-3DD1-3F2EB5495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598" y="1829564"/>
            <a:ext cx="261021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8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DFE742F-A9BB-9515-CDDD-C6A6F2E35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DB2AC7E-7578-A478-77E5-3067F89706A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C516969-C03F-EC2F-08C5-85D76623F41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CCEBC51-ECCD-110E-5C00-F689C6AB5F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980B2F5E-3BC2-AF64-210A-F8414D5C63B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행렬과 가우스 소거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CE156-1833-1577-00D7-1FE20F0F0366}"/>
              </a:ext>
            </a:extLst>
          </p:cNvPr>
          <p:cNvSpPr txBox="1"/>
          <p:nvPr/>
        </p:nvSpPr>
        <p:spPr>
          <a:xfrm>
            <a:off x="1408975" y="845454"/>
            <a:ext cx="707134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latin typeface="+mj-ea"/>
                <a:ea typeface="+mj-ea"/>
              </a:rPr>
              <a:t> 아래 연립방정식을 풀기 위해서는 변수를 소거해야 하고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이를 가우스 소거법이라 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endParaRPr lang="en-US" altLang="ko-KR" sz="2000" dirty="0"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latin typeface="+mj-ea"/>
                <a:ea typeface="+mj-ea"/>
              </a:rPr>
              <a:t> 아래 </a:t>
            </a:r>
            <a:r>
              <a:rPr lang="en-US" altLang="ko-KR" sz="2000" dirty="0">
                <a:latin typeface="+mj-ea"/>
                <a:ea typeface="+mj-ea"/>
              </a:rPr>
              <a:t>3</a:t>
            </a:r>
            <a:r>
              <a:rPr lang="ko-KR" altLang="en-US" sz="2000" dirty="0">
                <a:latin typeface="+mj-ea"/>
                <a:ea typeface="+mj-ea"/>
              </a:rPr>
              <a:t>가지를 반복하여 식에서 변수를 소거합니다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이 </a:t>
            </a:r>
            <a:r>
              <a:rPr lang="en-US" altLang="ko-KR" sz="2000" dirty="0">
                <a:latin typeface="+mj-ea"/>
                <a:ea typeface="+mj-ea"/>
              </a:rPr>
              <a:t>3</a:t>
            </a:r>
            <a:r>
              <a:rPr lang="ko-KR" altLang="en-US" sz="2000" dirty="0">
                <a:latin typeface="+mj-ea"/>
                <a:ea typeface="+mj-ea"/>
              </a:rPr>
              <a:t>가지 연산을 </a:t>
            </a:r>
            <a:r>
              <a:rPr lang="en-US" altLang="ko-KR" sz="2000" dirty="0">
                <a:latin typeface="+mj-ea"/>
                <a:ea typeface="+mj-ea"/>
              </a:rPr>
              <a:t>elementary row operation (</a:t>
            </a:r>
            <a:r>
              <a:rPr lang="ko-KR" altLang="en-US" sz="2000" dirty="0">
                <a:latin typeface="+mj-ea"/>
                <a:ea typeface="+mj-ea"/>
              </a:rPr>
              <a:t>이하 </a:t>
            </a:r>
            <a:r>
              <a:rPr lang="en-US" altLang="ko-KR" sz="2000" dirty="0" err="1">
                <a:latin typeface="+mj-ea"/>
                <a:ea typeface="+mj-ea"/>
              </a:rPr>
              <a:t>ero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ko-KR" altLang="en-US" sz="2000" dirty="0">
                <a:latin typeface="+mj-ea"/>
                <a:ea typeface="+mj-ea"/>
              </a:rPr>
              <a:t>이라 합니다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CD044A-59B6-31FE-C4CF-85534CDBC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97" y="1531218"/>
            <a:ext cx="3550390" cy="17208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49AB3A-5F3B-E2D4-D1B2-295A9183B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911" y="3991737"/>
            <a:ext cx="619211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454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2412</Words>
  <Application>Microsoft Office PowerPoint</Application>
  <PresentationFormat>화면 슬라이드 쇼(16:9)</PresentationFormat>
  <Paragraphs>330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NanumGothic ExtraBold</vt:lpstr>
      <vt:lpstr>맑은 고딕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김부영</dc:creator>
  <cp:lastModifiedBy>김동영</cp:lastModifiedBy>
  <cp:revision>289</cp:revision>
  <dcterms:modified xsi:type="dcterms:W3CDTF">2024-11-04T20:36:24Z</dcterms:modified>
</cp:coreProperties>
</file>