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0" r:id="rId7"/>
    <p:sldId id="272" r:id="rId8"/>
    <p:sldId id="267" r:id="rId9"/>
    <p:sldId id="268" r:id="rId10"/>
    <p:sldId id="26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424" autoAdjust="0"/>
  </p:normalViewPr>
  <p:slideViewPr>
    <p:cSldViewPr snapToGrid="0">
      <p:cViewPr varScale="1">
        <p:scale>
          <a:sx n="79" d="100"/>
          <a:sy n="79" d="100"/>
        </p:scale>
        <p:origin x="776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석 정" userId="3ac9b6dff2e83d1a" providerId="LiveId" clId="{78296C5F-B2B4-494F-BBAB-7D1097458D51}"/>
    <pc:docChg chg="undo custSel modSld">
      <pc:chgData name="현석 정" userId="3ac9b6dff2e83d1a" providerId="LiveId" clId="{78296C5F-B2B4-494F-BBAB-7D1097458D51}" dt="2024-03-10T15:44:49.431" v="36" actId="404"/>
      <pc:docMkLst>
        <pc:docMk/>
      </pc:docMkLst>
      <pc:sldChg chg="addSp modSp mod">
        <pc:chgData name="현석 정" userId="3ac9b6dff2e83d1a" providerId="LiveId" clId="{78296C5F-B2B4-494F-BBAB-7D1097458D51}" dt="2024-03-10T15:44:49.431" v="36" actId="404"/>
        <pc:sldMkLst>
          <pc:docMk/>
          <pc:sldMk cId="1691559823" sldId="268"/>
        </pc:sldMkLst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2" creationId="{5DF26E75-9D9C-CB57-D418-55EDC2A03C1B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4" creationId="{713FF4C8-4331-5DF3-04BC-0C51389719B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8" creationId="{6A024E1D-18CC-8CE0-972B-03827F288D4C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9" creationId="{80CA86B9-A262-78AD-2705-45DAC7BFF76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0" creationId="{E4A00517-2D80-7D76-D545-FA14530B9CF6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1" creationId="{B2B78C1C-5AC3-941D-E5D7-EA29A3E6715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2" creationId="{B426355C-4C78-1226-CEAA-D90652FC01E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3" creationId="{4BABBA0C-132D-8E1A-E0B4-D617D23F1D8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4" creationId="{1EF86140-1402-CC3C-3660-A326176DBDB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5" creationId="{A3FB567F-1B61-7F87-586D-CA9652B56317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6" creationId="{3E86BCA5-3B59-9FEA-71FB-E812316A3866}"/>
          </ac:spMkLst>
        </pc:spChg>
        <pc:spChg chg="mod">
          <ac:chgData name="현석 정" userId="3ac9b6dff2e83d1a" providerId="LiveId" clId="{78296C5F-B2B4-494F-BBAB-7D1097458D51}" dt="2024-03-10T15:44:49.431" v="36" actId="404"/>
          <ac:spMkLst>
            <pc:docMk/>
            <pc:sldMk cId="1691559823" sldId="268"/>
            <ac:spMk id="18" creationId="{78236A10-4AFA-7975-1452-934557310FE8}"/>
          </ac:spMkLst>
        </pc:spChg>
        <pc:grpChg chg="add mod">
          <ac:chgData name="현석 정" userId="3ac9b6dff2e83d1a" providerId="LiveId" clId="{78296C5F-B2B4-494F-BBAB-7D1097458D51}" dt="2024-03-10T15:44:40.333" v="34" actId="1036"/>
          <ac:grpSpMkLst>
            <pc:docMk/>
            <pc:sldMk cId="1691559823" sldId="268"/>
            <ac:grpSpMk id="19" creationId="{3783B6E2-BBAE-7712-CFF5-6921C4CBBDA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86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421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563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291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7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83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 리뷰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MM 2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이혜원</a:t>
            </a:r>
            <a:endParaRPr sz="11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80455657-0C10-776D-48E5-64135E70D004}"/>
              </a:ext>
            </a:extLst>
          </p:cNvPr>
          <p:cNvSpPr txBox="1"/>
          <p:nvPr/>
        </p:nvSpPr>
        <p:spPr>
          <a:xfrm>
            <a:off x="1993079" y="2340932"/>
            <a:ext cx="327336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latin typeface="+mj-ea"/>
                <a:ea typeface="+mj-ea"/>
              </a:rPr>
              <a:t>이상입니다</a:t>
            </a:r>
            <a:r>
              <a:rPr lang="en-US" altLang="ko-KR" sz="2800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7AE82D84-8483-4638-175E-B34197DF8C25}"/>
              </a:ext>
            </a:extLst>
          </p:cNvPr>
          <p:cNvSpPr txBox="1"/>
          <p:nvPr/>
        </p:nvSpPr>
        <p:spPr>
          <a:xfrm>
            <a:off x="1181088" y="4774198"/>
            <a:ext cx="327336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latin typeface="+mj-ea"/>
                <a:ea typeface="+mj-ea"/>
              </a:rPr>
              <a:t>ppt </a:t>
            </a:r>
            <a:r>
              <a:rPr lang="ko-KR" altLang="en-US" sz="1100" dirty="0">
                <a:latin typeface="+mj-ea"/>
                <a:ea typeface="+mj-ea"/>
              </a:rPr>
              <a:t>제작</a:t>
            </a:r>
            <a:r>
              <a:rPr lang="en-US" altLang="ko-KR" sz="1100" dirty="0">
                <a:latin typeface="+mj-ea"/>
                <a:ea typeface="+mj-ea"/>
              </a:rPr>
              <a:t>: </a:t>
            </a:r>
            <a:r>
              <a:rPr lang="ko-KR" altLang="en-US" sz="1100" b="1" dirty="0">
                <a:latin typeface="+mj-ea"/>
                <a:ea typeface="+mj-ea"/>
              </a:rPr>
              <a:t>문주일</a:t>
            </a:r>
            <a:endParaRPr lang="en-US" altLang="ko-KR" sz="11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896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29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lang="en-US" altLang="ko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+mj-ea"/>
                <a:ea typeface="+mj-ea"/>
              </a:rPr>
              <a:t>1. 1~3</a:t>
            </a:r>
            <a:r>
              <a:rPr lang="ko-KR" altLang="en-US" sz="2000" b="1" dirty="0">
                <a:latin typeface="+mj-ea"/>
                <a:ea typeface="+mj-ea"/>
              </a:rPr>
              <a:t>주차 스터디 내용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+mj-ea"/>
                <a:ea typeface="+mj-ea"/>
              </a:rPr>
              <a:t>2. CLIP </a:t>
            </a:r>
            <a:r>
              <a:rPr lang="ko-KR" altLang="en-US" sz="2000" b="1" dirty="0">
                <a:latin typeface="+mj-ea"/>
                <a:ea typeface="+mj-ea"/>
              </a:rPr>
              <a:t>스터디 내용 발표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ko-KR" altLang="en-US" b="1" dirty="0">
                <a:latin typeface="+mj-ea"/>
                <a:ea typeface="+mj-ea"/>
              </a:rPr>
              <a:t>문주일</a:t>
            </a:r>
            <a:endParaRPr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오재환</a:t>
            </a:r>
            <a:endParaRPr lang="en-US" altLang="ko-KR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+mj-ea"/>
                <a:ea typeface="+mj-ea"/>
              </a:rPr>
              <a:t>스터디원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b="1" dirty="0">
                <a:latin typeface="+mj-ea"/>
                <a:ea typeface="+mj-ea"/>
              </a:rPr>
              <a:t>이혜원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E34972DE-C741-61EC-BC19-D10429E258F3}"/>
              </a:ext>
            </a:extLst>
          </p:cNvPr>
          <p:cNvSpPr txBox="1"/>
          <p:nvPr/>
        </p:nvSpPr>
        <p:spPr>
          <a:xfrm>
            <a:off x="2106367" y="2738582"/>
            <a:ext cx="327336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+mj-ea"/>
                <a:ea typeface="+mj-ea"/>
              </a:rPr>
              <a:t>화요일 </a:t>
            </a:r>
            <a:r>
              <a:rPr lang="en-US" altLang="ko-KR" sz="1800" b="1" dirty="0">
                <a:latin typeface="+mj-ea"/>
                <a:ea typeface="+mj-ea"/>
              </a:rPr>
              <a:t>17:00 </a:t>
            </a:r>
            <a:r>
              <a:rPr lang="ko-KR" altLang="en-US" sz="1800" b="1" dirty="0">
                <a:latin typeface="+mj-ea"/>
                <a:ea typeface="+mj-ea"/>
              </a:rPr>
              <a:t>대면으로 진행</a:t>
            </a:r>
            <a:endParaRPr sz="18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36CE02-65BE-5B7E-E4AD-EAD12F997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84" y="799287"/>
            <a:ext cx="4426678" cy="2815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DF7D7B10-7CFD-7879-D080-85F4707544FA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+mj-ea"/>
                <a:ea typeface="+mj-ea"/>
              </a:rPr>
              <a:t>1. 1~3</a:t>
            </a:r>
            <a:r>
              <a:rPr lang="ko-KR" altLang="en-US" sz="2000" b="1" dirty="0">
                <a:latin typeface="+mj-ea"/>
                <a:ea typeface="+mj-ea"/>
              </a:rPr>
              <a:t>주차 스터디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7DFEC8-6355-E24E-F90A-D6BA3A823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12" y="1681458"/>
            <a:ext cx="4911162" cy="3452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A831B7-F5BD-DF0C-E9D2-5E856DDF0D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" y="3050465"/>
            <a:ext cx="5122836" cy="3538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9C93372F-D23D-5A23-ABDB-AC8D5BDF700B}"/>
              </a:ext>
            </a:extLst>
          </p:cNvPr>
          <p:cNvSpPr txBox="1"/>
          <p:nvPr/>
        </p:nvSpPr>
        <p:spPr>
          <a:xfrm>
            <a:off x="5781515" y="1402214"/>
            <a:ext cx="3351763" cy="2339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ea"/>
                <a:ea typeface="+mj-ea"/>
              </a:rPr>
              <a:t>- 1</a:t>
            </a:r>
            <a:r>
              <a:rPr lang="ko-KR" altLang="en-US" b="1" dirty="0">
                <a:latin typeface="+mj-ea"/>
                <a:ea typeface="+mj-ea"/>
              </a:rPr>
              <a:t>주차</a:t>
            </a:r>
            <a:r>
              <a:rPr lang="en-US" altLang="ko-KR" b="1" dirty="0">
                <a:latin typeface="+mj-ea"/>
                <a:ea typeface="+mj-ea"/>
              </a:rPr>
              <a:t>: CLIP(</a:t>
            </a:r>
            <a:r>
              <a:rPr lang="es-ES" altLang="ko-KR" b="1" dirty="0"/>
              <a:t>Contrastive Language-Image Pre-training)</a:t>
            </a:r>
            <a:endParaRPr lang="en-US" altLang="ko-KR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ea"/>
                <a:ea typeface="+mj-ea"/>
              </a:rPr>
              <a:t>- 2</a:t>
            </a:r>
            <a:r>
              <a:rPr lang="ko-KR" altLang="en-US" b="1" dirty="0">
                <a:latin typeface="+mj-ea"/>
                <a:ea typeface="+mj-ea"/>
              </a:rPr>
              <a:t>주차</a:t>
            </a:r>
            <a:r>
              <a:rPr lang="en-US" altLang="ko-KR" b="1" dirty="0">
                <a:latin typeface="+mj-ea"/>
                <a:ea typeface="+mj-ea"/>
              </a:rPr>
              <a:t>: GLIP(Grounded Language-Image Pre-training)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latin typeface="+mj-ea"/>
                <a:ea typeface="+mj-ea"/>
              </a:rPr>
              <a:t>- 3</a:t>
            </a:r>
            <a:r>
              <a:rPr lang="ko-KR" altLang="en-US" b="1" dirty="0">
                <a:latin typeface="+mj-ea"/>
                <a:ea typeface="+mj-ea"/>
              </a:rPr>
              <a:t>주차</a:t>
            </a:r>
            <a:r>
              <a:rPr lang="en-US" altLang="ko-KR" b="1" dirty="0">
                <a:latin typeface="+mj-ea"/>
                <a:ea typeface="+mj-ea"/>
              </a:rPr>
              <a:t>: Deep Visual-Semantic Alignments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FA3C0A-6D73-A4AB-9579-E04D90E07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49808" y="1185580"/>
            <a:ext cx="3392713" cy="40429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7C1917-8501-B84E-FC8F-EADB02314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4487" y="1102675"/>
            <a:ext cx="3205227" cy="4125888"/>
          </a:xfrm>
          <a:prstGeom prst="rect">
            <a:avLst/>
          </a:prstGeom>
        </p:spPr>
      </p:pic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71248500-A78E-A3C0-6B1B-E11755FF7D6D}"/>
              </a:ext>
            </a:extLst>
          </p:cNvPr>
          <p:cNvSpPr txBox="1"/>
          <p:nvPr/>
        </p:nvSpPr>
        <p:spPr>
          <a:xfrm>
            <a:off x="1353975" y="192745"/>
            <a:ext cx="6859441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한 논문에 대해서 </a:t>
            </a:r>
            <a:r>
              <a:rPr lang="ko-KR" altLang="en-US" sz="1600" dirty="0" err="1">
                <a:latin typeface="+mj-ea"/>
                <a:ea typeface="+mj-ea"/>
              </a:rPr>
              <a:t>스터디원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전원 정리</a:t>
            </a:r>
            <a:r>
              <a:rPr lang="ko-KR" altLang="en-US" sz="1600" dirty="0">
                <a:latin typeface="+mj-ea"/>
                <a:ea typeface="+mj-ea"/>
              </a:rPr>
              <a:t> 후</a:t>
            </a:r>
            <a:endParaRPr lang="en-US" altLang="ko-KR" sz="16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j-ea"/>
                <a:ea typeface="+mj-ea"/>
              </a:rPr>
              <a:t>				</a:t>
            </a:r>
            <a:r>
              <a:rPr lang="ko-KR" altLang="en-US" sz="1600" b="1" dirty="0">
                <a:latin typeface="+mj-ea"/>
                <a:ea typeface="+mj-ea"/>
              </a:rPr>
              <a:t>발표자 </a:t>
            </a:r>
            <a:r>
              <a:rPr lang="en-US" altLang="ko-KR" sz="1600" b="1" dirty="0">
                <a:latin typeface="+mj-ea"/>
                <a:ea typeface="+mj-ea"/>
              </a:rPr>
              <a:t>1</a:t>
            </a:r>
            <a:r>
              <a:rPr lang="ko-KR" altLang="en-US" sz="1600" b="1" dirty="0">
                <a:latin typeface="+mj-ea"/>
                <a:ea typeface="+mj-ea"/>
              </a:rPr>
              <a:t>인이 발표</a:t>
            </a:r>
            <a:r>
              <a:rPr lang="ko-KR" altLang="en-US" sz="1600" dirty="0">
                <a:latin typeface="+mj-ea"/>
                <a:ea typeface="+mj-ea"/>
              </a:rPr>
              <a:t>하는 형식</a:t>
            </a:r>
            <a:endParaRPr lang="en-US" altLang="ko-KR" sz="16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j-ea"/>
                <a:ea typeface="+mj-ea"/>
              </a:rPr>
              <a:t>다음 발표자가 논문 선택</a:t>
            </a: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B64299-2D9F-3959-E09C-0F4687D61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714" y="1352328"/>
            <a:ext cx="3771120" cy="38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0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B9178C12-D29B-9AE9-CBC5-B3DDA5B0BCB8}"/>
              </a:ext>
            </a:extLst>
          </p:cNvPr>
          <p:cNvSpPr txBox="1"/>
          <p:nvPr/>
        </p:nvSpPr>
        <p:spPr>
          <a:xfrm>
            <a:off x="1408975" y="306875"/>
            <a:ext cx="49794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latin typeface="+mj-ea"/>
                <a:ea typeface="+mj-ea"/>
              </a:rPr>
              <a:t>2. CLIP </a:t>
            </a:r>
            <a:r>
              <a:rPr lang="ko-KR" altLang="en-US" sz="2000" b="1" dirty="0">
                <a:latin typeface="+mj-ea"/>
                <a:ea typeface="+mj-ea"/>
              </a:rPr>
              <a:t>스터디 내용 발표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9E42E706-13B5-3D88-7807-666ECF19E389}"/>
              </a:ext>
            </a:extLst>
          </p:cNvPr>
          <p:cNvSpPr txBox="1"/>
          <p:nvPr/>
        </p:nvSpPr>
        <p:spPr>
          <a:xfrm>
            <a:off x="5422950" y="2584997"/>
            <a:ext cx="372105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ea"/>
                <a:ea typeface="+mj-ea"/>
              </a:rPr>
              <a:t>전체적인 의의</a:t>
            </a:r>
            <a:r>
              <a:rPr lang="en-US" altLang="ko-KR" sz="1600" dirty="0">
                <a:latin typeface="+mj-ea"/>
                <a:ea typeface="+mj-ea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ea"/>
                <a:ea typeface="+mj-ea"/>
              </a:rPr>
              <a:t>이미지와 짧은 텍스트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라벨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가 아닌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ea"/>
                <a:ea typeface="+mj-ea"/>
              </a:rPr>
              <a:t>이미지와 </a:t>
            </a:r>
            <a:r>
              <a:rPr lang="en-US" altLang="ko-KR" sz="1600" b="1" dirty="0">
                <a:latin typeface="+mj-ea"/>
                <a:ea typeface="+mj-ea"/>
              </a:rPr>
              <a:t>“</a:t>
            </a:r>
            <a:r>
              <a:rPr lang="ko-KR" altLang="en-US" sz="1600" b="1" dirty="0">
                <a:latin typeface="+mj-ea"/>
                <a:ea typeface="+mj-ea"/>
              </a:rPr>
              <a:t>자유로운 텍스트</a:t>
            </a:r>
            <a:r>
              <a:rPr lang="en-US" altLang="ko-KR" sz="1600" b="1" dirty="0">
                <a:latin typeface="+mj-ea"/>
                <a:ea typeface="+mj-ea"/>
              </a:rPr>
              <a:t>”</a:t>
            </a:r>
            <a:r>
              <a:rPr lang="ko-KR" altLang="en-US" sz="1600" dirty="0">
                <a:latin typeface="+mj-ea"/>
                <a:ea typeface="+mj-ea"/>
              </a:rPr>
              <a:t>를 함께 </a:t>
            </a:r>
            <a:r>
              <a:rPr lang="ko-KR" altLang="en-US" sz="1600" dirty="0" err="1">
                <a:latin typeface="+mj-ea"/>
                <a:ea typeface="+mj-ea"/>
              </a:rPr>
              <a:t>학습시킴으로서</a:t>
            </a:r>
            <a:endParaRPr lang="en-US" altLang="ko-KR" sz="16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dirty="0">
                <a:latin typeface="+mj-ea"/>
                <a:ea typeface="+mj-ea"/>
              </a:rPr>
              <a:t>풍부한 의미 학습</a:t>
            </a:r>
            <a:endParaRPr lang="en-US" altLang="ko-KR" sz="16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dirty="0">
                <a:latin typeface="+mj-ea"/>
                <a:ea typeface="+mj-ea"/>
              </a:rPr>
              <a:t>유연한 전이학습 가능하게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E4578D-89C5-FB83-7C9C-397260A85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730052"/>
            <a:ext cx="3899412" cy="46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8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461B5B-2E20-59C3-04A8-21F8904CD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025" y="0"/>
            <a:ext cx="4316224" cy="5143500"/>
          </a:xfrm>
          <a:prstGeom prst="rect">
            <a:avLst/>
          </a:prstGeom>
        </p:spPr>
      </p:pic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278EFEE0-7DC6-B6E0-6EFA-948707296EE9}"/>
              </a:ext>
            </a:extLst>
          </p:cNvPr>
          <p:cNvSpPr txBox="1"/>
          <p:nvPr/>
        </p:nvSpPr>
        <p:spPr>
          <a:xfrm>
            <a:off x="5759174" y="864295"/>
            <a:ext cx="3635654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ko-KR" altLang="en-US" sz="1600" dirty="0">
                <a:latin typeface="+mj-ea"/>
                <a:ea typeface="+mj-ea"/>
              </a:rPr>
              <a:t>연구 과정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ko-KR" altLang="en-US" sz="1600" dirty="0">
                <a:latin typeface="+mj-ea"/>
                <a:ea typeface="+mj-ea"/>
              </a:rPr>
              <a:t>사용 데이터셋</a:t>
            </a:r>
            <a:endParaRPr lang="en-US" altLang="ko-KR" sz="16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>
                <a:latin typeface="+mj-ea"/>
                <a:ea typeface="+mj-ea"/>
              </a:rPr>
              <a:t>웹상 수집 대규모 데이터셋</a:t>
            </a:r>
            <a:endParaRPr lang="en-US" altLang="ko-KR" sz="1600" b="1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ea"/>
                <a:ea typeface="+mj-ea"/>
              </a:rPr>
              <a:t>새로 구축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en-US" altLang="ko-KR" sz="1600" dirty="0" err="1">
                <a:latin typeface="+mj-ea"/>
                <a:ea typeface="+mj-ea"/>
              </a:rPr>
              <a:t>WebImageText</a:t>
            </a:r>
            <a:endParaRPr lang="en-US" altLang="ko-KR" sz="16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j-ea"/>
                <a:ea typeface="+mj-ea"/>
              </a:rPr>
              <a:t>(2) </a:t>
            </a:r>
            <a:r>
              <a:rPr lang="ko-KR" altLang="en-US" sz="1600" dirty="0">
                <a:latin typeface="+mj-ea"/>
                <a:ea typeface="+mj-ea"/>
              </a:rPr>
              <a:t>효율적인 사전학습 방법</a:t>
            </a:r>
            <a:endParaRPr lang="en-US" altLang="ko-KR" sz="16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-</a:t>
            </a:r>
            <a:r>
              <a:rPr lang="ko-KR" altLang="en-US" sz="1600" b="1" dirty="0">
                <a:latin typeface="+mj-ea"/>
                <a:ea typeface="+mj-ea"/>
              </a:rPr>
              <a:t>문장내 단어 순서 </a:t>
            </a:r>
            <a:r>
              <a:rPr lang="ko-KR" altLang="en-US" sz="1600" b="1" dirty="0" err="1">
                <a:latin typeface="+mj-ea"/>
                <a:ea typeface="+mj-ea"/>
              </a:rPr>
              <a:t>미고려</a:t>
            </a:r>
            <a:r>
              <a:rPr lang="ko-KR" altLang="en-US" sz="1600" dirty="0" err="1">
                <a:latin typeface="+mj-ea"/>
                <a:ea typeface="+mj-ea"/>
              </a:rPr>
              <a:t>하는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BOW(Bag-of-words)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+mj-ea"/>
                <a:ea typeface="+mj-ea"/>
              </a:rPr>
              <a:t>-</a:t>
            </a:r>
            <a:r>
              <a:rPr lang="ko-KR" altLang="en-US" sz="1600" b="1" dirty="0">
                <a:latin typeface="+mj-ea"/>
                <a:ea typeface="+mj-ea"/>
              </a:rPr>
              <a:t>대조학습</a:t>
            </a:r>
            <a:r>
              <a:rPr lang="en-US" altLang="ko-KR" sz="1600" dirty="0">
                <a:latin typeface="+mj-ea"/>
                <a:ea typeface="+mj-ea"/>
              </a:rPr>
              <a:t>(Contrastive objectives)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ea"/>
                <a:ea typeface="+mj-ea"/>
              </a:rPr>
              <a:t>선택</a:t>
            </a:r>
            <a:endParaRPr lang="en-US" altLang="ko-KR" sz="16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ea"/>
                <a:ea typeface="+mj-ea"/>
              </a:rPr>
              <a:t>👉 </a:t>
            </a:r>
            <a:r>
              <a:rPr lang="en-US" altLang="ko-KR" sz="1600" dirty="0">
                <a:latin typeface="+mj-ea"/>
                <a:ea typeface="+mj-ea"/>
              </a:rPr>
              <a:t>CLIP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=</a:t>
            </a:r>
            <a:r>
              <a:rPr lang="es-ES" altLang="ko-KR" sz="1600" b="1" dirty="0"/>
              <a:t> Contrastive Language-Image Pre-training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301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D22551-8D98-83D4-EFBF-CBE399F74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713" y="29520"/>
            <a:ext cx="7849287" cy="2930042"/>
          </a:xfrm>
          <a:prstGeom prst="rect">
            <a:avLst/>
          </a:prstGeom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70A4131-8A0C-677B-F500-7B23CF0E7742}"/>
              </a:ext>
            </a:extLst>
          </p:cNvPr>
          <p:cNvSpPr txBox="1"/>
          <p:nvPr/>
        </p:nvSpPr>
        <p:spPr>
          <a:xfrm>
            <a:off x="1286614" y="2989094"/>
            <a:ext cx="6539969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ko-KR" altLang="en-US" sz="1600" dirty="0">
                <a:latin typeface="+mj-ea"/>
                <a:ea typeface="+mj-ea"/>
              </a:rPr>
              <a:t>모델 학습 과정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6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ko-KR" altLang="en-US" sz="1600" dirty="0">
                <a:latin typeface="+mj-ea"/>
                <a:ea typeface="+mj-ea"/>
              </a:rPr>
              <a:t>이미지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텍스트 각각 인코딩</a:t>
            </a:r>
            <a:endParaRPr lang="en-US" altLang="ko-KR" sz="16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endParaRPr lang="en-US" altLang="ko-KR" sz="16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ko-KR" altLang="en-US" sz="1600" dirty="0">
                <a:latin typeface="+mj-ea"/>
                <a:ea typeface="+mj-ea"/>
              </a:rPr>
              <a:t>이미지 벡터와 텍스트 벡터의 </a:t>
            </a:r>
            <a:r>
              <a:rPr lang="ko-KR" altLang="en-US" sz="1600" b="1" dirty="0">
                <a:latin typeface="+mj-ea"/>
                <a:ea typeface="+mj-ea"/>
              </a:rPr>
              <a:t>코사인 유사도 </a:t>
            </a:r>
            <a:r>
              <a:rPr lang="ko-KR" altLang="en-US" sz="1600" dirty="0">
                <a:latin typeface="+mj-ea"/>
                <a:ea typeface="+mj-ea"/>
              </a:rPr>
              <a:t>계산</a:t>
            </a:r>
            <a:endParaRPr lang="en-US" altLang="ko-KR" sz="16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endParaRPr lang="en-US" altLang="ko-KR" sz="1600" dirty="0">
              <a:latin typeface="+mj-ea"/>
              <a:ea typeface="+mj-ea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arenBoth"/>
            </a:pPr>
            <a:r>
              <a:rPr lang="ko-KR" altLang="en-US" sz="1600" dirty="0">
                <a:latin typeface="+mj-ea"/>
                <a:ea typeface="+mj-ea"/>
              </a:rPr>
              <a:t>맞는 이미지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텍스트 쌍의 유사도 최대화</a:t>
            </a:r>
            <a:endParaRPr lang="en-US" altLang="ko-KR" sz="1600" dirty="0">
              <a:latin typeface="+mj-ea"/>
              <a:ea typeface="+mj-e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latin typeface="+mj-ea"/>
                <a:ea typeface="+mj-ea"/>
              </a:rPr>
              <a:t>+ </a:t>
            </a:r>
            <a:r>
              <a:rPr lang="ko-KR" altLang="en-US" sz="1600" dirty="0">
                <a:latin typeface="+mj-ea"/>
                <a:ea typeface="+mj-ea"/>
              </a:rPr>
              <a:t>틀린 쌍의 유사도 최소화</a:t>
            </a:r>
            <a:r>
              <a:rPr lang="en-US" altLang="ko-KR" sz="1600" dirty="0">
                <a:latin typeface="+mj-ea"/>
                <a:ea typeface="+mj-ea"/>
              </a:rPr>
              <a:t> (</a:t>
            </a:r>
            <a:r>
              <a:rPr lang="ko-KR" altLang="en-US" sz="1600" dirty="0">
                <a:latin typeface="+mj-ea"/>
                <a:ea typeface="+mj-ea"/>
              </a:rPr>
              <a:t>최적화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</p:txBody>
      </p: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2B7C7423-BE6F-C592-228E-EF6E863D596E}"/>
              </a:ext>
            </a:extLst>
          </p:cNvPr>
          <p:cNvSpPr txBox="1"/>
          <p:nvPr/>
        </p:nvSpPr>
        <p:spPr>
          <a:xfrm>
            <a:off x="5323280" y="3385216"/>
            <a:ext cx="360223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latin typeface="+mj-ea"/>
                <a:ea typeface="+mj-ea"/>
              </a:rPr>
              <a:t>**</a:t>
            </a:r>
            <a:r>
              <a:rPr lang="ko-KR" altLang="en-US" sz="1200" dirty="0">
                <a:latin typeface="+mj-ea"/>
                <a:ea typeface="+mj-ea"/>
              </a:rPr>
              <a:t>이미지 인코더로</a:t>
            </a:r>
            <a:r>
              <a:rPr lang="en-US" altLang="ko-KR" sz="1200" dirty="0">
                <a:latin typeface="+mj-ea"/>
                <a:ea typeface="+mj-ea"/>
              </a:rPr>
              <a:t> ResNet-50, Visual Transformer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latin typeface="+mj-ea"/>
                <a:ea typeface="+mj-ea"/>
              </a:rPr>
              <a:t>   텍스트 인코더로 </a:t>
            </a:r>
            <a:r>
              <a:rPr lang="en-US" altLang="ko-KR" sz="1200" dirty="0">
                <a:latin typeface="+mj-ea"/>
                <a:ea typeface="+mj-ea"/>
              </a:rPr>
              <a:t>Transformer(63M) </a:t>
            </a:r>
            <a:r>
              <a:rPr lang="ko-KR" altLang="en-US" sz="1200" dirty="0">
                <a:latin typeface="+mj-ea"/>
                <a:ea typeface="+mj-ea"/>
              </a:rPr>
              <a:t>사용됨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29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21BA58-B021-C10F-01A8-D6D7D64A3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855" y="852389"/>
            <a:ext cx="6725392" cy="35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385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234</Words>
  <Application>Microsoft Office PowerPoint</Application>
  <PresentationFormat>화면 슬라이드 쇼(16:9)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Juil Moon</cp:lastModifiedBy>
  <cp:revision>67</cp:revision>
  <dcterms:modified xsi:type="dcterms:W3CDTF">2024-09-30T16:18:59Z</dcterms:modified>
</cp:coreProperties>
</file>