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8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6" autoAdjust="0"/>
    <p:restoredTop sz="93265" autoAdjust="0"/>
  </p:normalViewPr>
  <p:slideViewPr>
    <p:cSldViewPr snapToGrid="0">
      <p:cViewPr varScale="1">
        <p:scale>
          <a:sx n="54" d="100"/>
          <a:sy n="54" d="100"/>
        </p:scale>
        <p:origin x="52" y="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6A0A8CE-9620-41A1-F133-3954080D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1B63F41-1F0A-5487-BE07-981FD7CC3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056A6F-1511-7CDA-26CD-FBD10DC6D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1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F711891-D3E1-C747-CEB4-2FA48A5C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478DD43-9B86-86CB-53B3-DD5C7A061F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D0CF74C-AC31-7BC5-B57E-2F7043061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59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D37D3E0-3EA1-A6CA-F2B9-DB8FCCFD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BD3FF2C-B4B9-96D9-6292-0BDCC89EE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B680355-D61F-ECF9-694E-0449DFF63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800058-1FDD-C59B-DE86-FB37F3E4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2CB82DA-127C-8179-E67A-EFB9E9CAE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219C927-03E6-9968-A640-093C4C441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00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F7D398F-EB5A-09E5-02AE-5ADBB6D1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265EEBD-81FB-9C2B-55F3-360F8A66A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73ACB96-32E7-6D4B-C9E8-FCCFE7CFF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8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F80BDF8-BF56-127E-2F26-446A7325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0AED9AD-95C4-D656-C8F8-030C813C9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00EE1F6-501F-91B3-D57C-02D790DBE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64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799274A-E562-14EC-C907-8CFD4883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EA0B881-9C89-20BD-1BE1-F13FF6F0FA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B2932B6-4871-7EC5-4CC4-0C0D00DD1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0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7A0D862-7EC4-A339-FD63-7A17FCB28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43087AA-3B94-381A-7ACD-25768F093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7900E6F-BACF-C9A0-F449-F85C6C4BF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94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410820-E28C-A8C4-294F-A4DC1E694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8CDF75F-60B1-9574-FD9D-F3EDFDC52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5B8D41D-FF28-E04A-5FF0-D0EE04CB0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75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CCFBD17-5CC8-B598-1AFF-3385A101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70D52DD-BF7B-9446-CD42-FC4FA22B98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3A4FD9D-87AA-A9CD-0DE6-BF4FFAA6E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0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C3E8D2A-D691-3079-3E41-AC94ACA6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26F31EA-4DD6-7177-53C1-2EA2292A5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20319DE-EAEA-5BAC-B38A-5DF4E5E3BC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303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24538F9-1556-8DE3-5008-3153C462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14CE6B3-1227-47D4-1C3C-C1473FF849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331F3B7-E7D7-B859-8981-0413AD68C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8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0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2298422-5551-2114-86BA-E8AADDFBE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1588EBD-E821-3B4F-3E5A-661ABEE12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BC846AB-324D-FF7F-A5F3-0EFB904D1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09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C724454-8DA5-2C7E-EE23-8CF47B50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898A587-CE33-E695-135A-ED6567CFF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E03BB24-4742-E6ED-0A84-BA7DF880E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55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6FDA265-DC33-FCAE-B9ED-EA3A3F72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A297F0D-C0D4-0071-FE72-442AB5979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D9CCB26-3EE0-3278-E7B5-F65529BAF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94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03BF100-30FA-E4FC-F919-0D5FB853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6782B46-0B71-D3EC-2E75-F77B03CBB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A4554B1-23DD-7C16-AF4F-CA9B989660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56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7C719EB-6B7D-C7B7-27D2-9744433F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AB201A1-5CB4-5491-D4F9-A60549D06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44FF166-43E9-905C-11B6-4C5314339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7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추천시스템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624318F-2D41-806D-E21D-B3CDDF46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0130D07-1495-B4DC-3A36-A307617012E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FC35A0A-F6F9-E6B3-1F07-118DC22D899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A686FBA-65C6-F74C-E040-F76D780E2B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31447CEA-8A29-8C65-5DF7-75F7317235A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EEC39CB2-F71A-F159-B64D-E43BCF0B915B}"/>
              </a:ext>
            </a:extLst>
          </p:cNvPr>
          <p:cNvSpPr txBox="1"/>
          <p:nvPr/>
        </p:nvSpPr>
        <p:spPr>
          <a:xfrm>
            <a:off x="1282525" y="106865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유사도 함수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F2952-3738-D30A-050A-DD9F7C3CBD09}"/>
              </a:ext>
            </a:extLst>
          </p:cNvPr>
          <p:cNvSpPr/>
          <p:nvPr/>
        </p:nvSpPr>
        <p:spPr>
          <a:xfrm>
            <a:off x="1921422" y="1754322"/>
            <a:ext cx="2790825" cy="2617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E72513CC-FC40-96A2-2818-B36D0DBFDB86}"/>
              </a:ext>
            </a:extLst>
          </p:cNvPr>
          <p:cNvSpPr txBox="1"/>
          <p:nvPr/>
        </p:nvSpPr>
        <p:spPr>
          <a:xfrm>
            <a:off x="2294802" y="1858380"/>
            <a:ext cx="18874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err="1">
                <a:latin typeface="+mj-ea"/>
                <a:ea typeface="+mj-ea"/>
              </a:rPr>
              <a:t>피어슨</a:t>
            </a:r>
            <a:r>
              <a:rPr lang="ko-KR" altLang="en-US" sz="1600" b="1" dirty="0">
                <a:latin typeface="+mj-ea"/>
                <a:ea typeface="+mj-ea"/>
              </a:rPr>
              <a:t> 유사도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A9D1C-8D6D-6DDC-CE7F-DFEB541F7855}"/>
              </a:ext>
            </a:extLst>
          </p:cNvPr>
          <p:cNvSpPr txBox="1"/>
          <p:nvPr/>
        </p:nvSpPr>
        <p:spPr>
          <a:xfrm>
            <a:off x="2076745" y="2442557"/>
            <a:ext cx="294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상관관계를 분석할 때 사용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CA774-4D3C-07F7-2921-01DA1208C5A2}"/>
              </a:ext>
            </a:extLst>
          </p:cNvPr>
          <p:cNvSpPr/>
          <p:nvPr/>
        </p:nvSpPr>
        <p:spPr>
          <a:xfrm>
            <a:off x="5224462" y="1780061"/>
            <a:ext cx="2790825" cy="2617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7A32773E-E259-B0F8-3A23-4E106A2D383E}"/>
              </a:ext>
            </a:extLst>
          </p:cNvPr>
          <p:cNvSpPr txBox="1"/>
          <p:nvPr/>
        </p:nvSpPr>
        <p:spPr>
          <a:xfrm>
            <a:off x="5676155" y="1888275"/>
            <a:ext cx="18874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err="1">
                <a:latin typeface="+mj-ea"/>
                <a:ea typeface="+mj-ea"/>
              </a:rPr>
              <a:t>자카드</a:t>
            </a:r>
            <a:r>
              <a:rPr lang="ko-KR" altLang="en-US" sz="1600" b="1" dirty="0">
                <a:latin typeface="+mj-ea"/>
                <a:ea typeface="+mj-ea"/>
              </a:rPr>
              <a:t> 유사도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ED6AF-ADE6-97FE-2BA0-9B6D00C8CF8B}"/>
              </a:ext>
            </a:extLst>
          </p:cNvPr>
          <p:cNvSpPr txBox="1"/>
          <p:nvPr/>
        </p:nvSpPr>
        <p:spPr>
          <a:xfrm>
            <a:off x="5379785" y="2468296"/>
            <a:ext cx="294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두 집합 간 유사성 측정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범주형 데이터를 다룰 때 유용</a:t>
            </a:r>
            <a:endParaRPr lang="en-US" altLang="ko-KR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E595C4-DDA5-D38A-4263-D3D88A00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45" y="3232286"/>
            <a:ext cx="2433194" cy="630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950121-3F91-BBBE-F28D-AF6116EB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178" y="3369917"/>
            <a:ext cx="2497390" cy="496557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A400B6E6-443D-80CE-7C8D-AC9DCB36A967}"/>
              </a:ext>
            </a:extLst>
          </p:cNvPr>
          <p:cNvSpPr txBox="1"/>
          <p:nvPr/>
        </p:nvSpPr>
        <p:spPr>
          <a:xfrm>
            <a:off x="5019971" y="4577637"/>
            <a:ext cx="394193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j-ea"/>
                <a:ea typeface="+mj-ea"/>
              </a:rPr>
              <a:t>+Divergence </a:t>
            </a:r>
            <a:r>
              <a:rPr lang="ko-KR" altLang="en-US" sz="1200" dirty="0">
                <a:latin typeface="+mj-ea"/>
                <a:ea typeface="+mj-ea"/>
              </a:rPr>
              <a:t>유사도</a:t>
            </a:r>
            <a:r>
              <a:rPr lang="en-US" altLang="ko-KR" sz="1200" dirty="0">
                <a:latin typeface="+mj-ea"/>
                <a:ea typeface="+mj-ea"/>
              </a:rPr>
              <a:t>, Dice </a:t>
            </a:r>
            <a:r>
              <a:rPr lang="ko-KR" altLang="en-US" sz="1200" dirty="0">
                <a:latin typeface="+mj-ea"/>
                <a:ea typeface="+mj-ea"/>
              </a:rPr>
              <a:t>유사도</a:t>
            </a:r>
            <a:r>
              <a:rPr lang="en-US" altLang="ko-KR" sz="1200" dirty="0">
                <a:latin typeface="+mj-ea"/>
                <a:ea typeface="+mj-ea"/>
              </a:rPr>
              <a:t>, Sorensen </a:t>
            </a:r>
            <a:r>
              <a:rPr lang="ko-KR" altLang="en-US" sz="1200" dirty="0">
                <a:latin typeface="+mj-ea"/>
                <a:ea typeface="+mj-ea"/>
              </a:rPr>
              <a:t>유사도 등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60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DBBC36A-9874-F8B9-FCC1-12598100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8B091EC-0E3E-5293-EC6B-E5D7D5FA503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AFBB4CF-F8C4-E688-208B-2F65B02835F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B345112-6F8C-EC75-8884-1ED3FCBD96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15D6D2F-085C-B638-9136-1F135837810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0BEDD433-E9C9-BE4D-4E1D-CC36EF86FA08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아이템 벡터화 </a:t>
            </a:r>
            <a:r>
              <a:rPr lang="en-US" altLang="ko-KR" sz="1600" b="1" dirty="0">
                <a:latin typeface="+mj-ea"/>
                <a:ea typeface="+mj-ea"/>
              </a:rPr>
              <a:t>&gt; TF-IDF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A14EC739-F235-AB7C-C9C3-5F66201915A1}"/>
              </a:ext>
            </a:extLst>
          </p:cNvPr>
          <p:cNvSpPr txBox="1"/>
          <p:nvPr/>
        </p:nvSpPr>
        <p:spPr>
          <a:xfrm>
            <a:off x="1353962" y="1384033"/>
            <a:ext cx="756215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특정 문서 내 </a:t>
            </a:r>
            <a:r>
              <a:rPr lang="ko-KR" altLang="en-US" dirty="0"/>
              <a:t>특정 단어가 얼마나 자주 등장하는지를 의미하는 </a:t>
            </a:r>
            <a:r>
              <a:rPr lang="ko-KR" altLang="en-US" b="1" dirty="0">
                <a:effectLst/>
              </a:rPr>
              <a:t>단어 빈도</a:t>
            </a:r>
            <a:r>
              <a:rPr lang="en-US" altLang="ko-KR" b="1" dirty="0">
                <a:effectLst/>
              </a:rPr>
              <a:t>(TF)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전체 문서에서 특정 단어가 얼마나 자주 등장하는지를 의미하는 </a:t>
            </a:r>
            <a:r>
              <a:rPr lang="ko-KR" altLang="en-US" b="1" dirty="0">
                <a:effectLst/>
              </a:rPr>
              <a:t>역문서 빈도</a:t>
            </a:r>
            <a:r>
              <a:rPr lang="en-US" altLang="ko-KR" b="1" dirty="0">
                <a:effectLst/>
              </a:rPr>
              <a:t>(DF)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dirty="0">
                <a:effectLst/>
              </a:rPr>
              <a:t>다른 문서에서는 등장하지 않지만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특정 문서에서만 자주 등장하는 단어</a:t>
            </a:r>
            <a:r>
              <a:rPr lang="ko-KR" altLang="en-US" dirty="0"/>
              <a:t>를 찾아내어 </a:t>
            </a:r>
            <a:endParaRPr lang="en-US" altLang="ko-KR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   </a:t>
            </a:r>
            <a:r>
              <a:rPr lang="ko-KR" altLang="en-US" dirty="0"/>
              <a:t>문서 내 단어의 가중치 계산</a:t>
            </a:r>
            <a:endParaRPr lang="en-US" altLang="ko-KR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146" name="Picture 2" descr="자연어처리 - 문서에서 핵심 단어를 찾는 TF-IDF 알고리즘">
            <a:extLst>
              <a:ext uri="{FF2B5EF4-FFF2-40B4-BE49-F238E27FC236}">
                <a16:creationId xmlns:a16="http://schemas.microsoft.com/office/drawing/2014/main" id="{EC6CABE0-186F-80EA-D26D-6A683BC6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806458"/>
            <a:ext cx="5124440" cy="17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C394F0A5-68FD-1124-B769-92AE3F486AC5}"/>
              </a:ext>
            </a:extLst>
          </p:cNvPr>
          <p:cNvSpPr txBox="1"/>
          <p:nvPr/>
        </p:nvSpPr>
        <p:spPr>
          <a:xfrm>
            <a:off x="5154629" y="4615732"/>
            <a:ext cx="396079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sparse</a:t>
            </a:r>
            <a:r>
              <a:rPr lang="ko-KR" altLang="en-US" dirty="0">
                <a:latin typeface="+mj-ea"/>
                <a:ea typeface="+mj-ea"/>
              </a:rPr>
              <a:t> 데이터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메모리 문제 </a:t>
            </a:r>
            <a:r>
              <a:rPr lang="en-US" altLang="ko-KR" dirty="0">
                <a:latin typeface="+mj-ea"/>
                <a:ea typeface="+mj-ea"/>
              </a:rPr>
              <a:t>-&gt; Word2Vec</a:t>
            </a:r>
          </a:p>
        </p:txBody>
      </p:sp>
    </p:spTree>
    <p:extLst>
      <p:ext uri="{BB962C8B-B14F-4D97-AF65-F5344CB8AC3E}">
        <p14:creationId xmlns:p14="http://schemas.microsoft.com/office/powerpoint/2010/main" val="114543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1DD5A24-E08D-0318-D940-FDAF339EF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F65F80C-6A06-918D-E1AC-6A2063E9E0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D33CF05-F5BD-A760-D1C8-4F5782E3F19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0F986A8-FE61-2041-06F5-F3D6C31D95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6950E5A6-7DAA-D91A-1877-D700B5B785C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– Word2Vec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5F6C2C9F-6C24-050D-8902-2B11C3E519C3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아이템 벡터화 </a:t>
            </a:r>
            <a:r>
              <a:rPr lang="en-US" altLang="ko-KR" sz="1600" b="1" dirty="0">
                <a:latin typeface="+mj-ea"/>
                <a:ea typeface="+mj-ea"/>
              </a:rPr>
              <a:t>&gt; Word2Vec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AF032702-E116-76D2-2478-E9F5F2DC72F0}"/>
              </a:ext>
            </a:extLst>
          </p:cNvPr>
          <p:cNvSpPr txBox="1"/>
          <p:nvPr/>
        </p:nvSpPr>
        <p:spPr>
          <a:xfrm>
            <a:off x="1353962" y="1384033"/>
            <a:ext cx="756215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비슷한 문맥에서 등장하는 단어들은 비슷한 의미를 가진다</a:t>
            </a:r>
            <a:r>
              <a:rPr lang="en-US" altLang="ko-KR" dirty="0">
                <a:latin typeface="+mj-ea"/>
                <a:ea typeface="+mj-ea"/>
              </a:rPr>
              <a:t>.’</a:t>
            </a:r>
          </a:p>
          <a:p>
            <a:r>
              <a:rPr lang="ko-KR" altLang="en-US" dirty="0">
                <a:latin typeface="+mj-ea"/>
                <a:ea typeface="+mj-ea"/>
              </a:rPr>
              <a:t>단어의 문맥을 학습하여 의미적으로 유사한 단어가 벡터 공간에서 가깝게 배치되도록 함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9218" name="Picture 2" descr="Word2Vec (CBOW, Skip-gram) In Depth | by Fraidoon Omarzai | Medium">
            <a:extLst>
              <a:ext uri="{FF2B5EF4-FFF2-40B4-BE49-F238E27FC236}">
                <a16:creationId xmlns:a16="http://schemas.microsoft.com/office/drawing/2014/main" id="{E04F8D30-A02B-D5D3-9A6A-7ABFDD323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246436"/>
            <a:ext cx="5154616" cy="26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2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38DF760-4222-E108-1370-F6639B59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58ADFC4-7028-634A-9E32-8D764245AFA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B617D15-ACBB-2EE9-4FA7-C4575DD5655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0DFF408-4801-D202-778F-C2C8F6E999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3E54122D-4D1F-F718-0BC0-96D1974A568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– Word2Vec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37EA907A-EFD4-E965-A1FA-E85BA56A17CA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CBOW(Continuous Bag of Words)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629E378A-F129-76EC-E87F-D40E5ECB8183}"/>
              </a:ext>
            </a:extLst>
          </p:cNvPr>
          <p:cNvSpPr txBox="1"/>
          <p:nvPr/>
        </p:nvSpPr>
        <p:spPr>
          <a:xfrm>
            <a:off x="1408975" y="1276311"/>
            <a:ext cx="75621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주변 단어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문맥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입력으로 받고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중심 단어를 예측하는 방식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39E538-8CCD-5E4F-1236-C89547386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851" y="2107247"/>
            <a:ext cx="3848824" cy="2563006"/>
          </a:xfrm>
          <a:prstGeom prst="rect">
            <a:avLst/>
          </a:prstGeom>
        </p:spPr>
      </p:pic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A5CFDF74-22ED-C7A7-9F24-2F3DC6FC0D82}"/>
              </a:ext>
            </a:extLst>
          </p:cNvPr>
          <p:cNvSpPr txBox="1"/>
          <p:nvPr/>
        </p:nvSpPr>
        <p:spPr>
          <a:xfrm>
            <a:off x="5649030" y="2176125"/>
            <a:ext cx="3322095" cy="252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작동 과정</a:t>
            </a:r>
            <a:r>
              <a:rPr lang="en-US" altLang="ko-KR" b="1" dirty="0"/>
              <a:t>]</a:t>
            </a:r>
          </a:p>
          <a:p>
            <a:pPr>
              <a:lnSpc>
                <a:spcPct val="130000"/>
              </a:lnSpc>
            </a:pPr>
            <a:endParaRPr lang="en-US" altLang="ko-KR" sz="300" b="1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One-Hot Vector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가중치 </a:t>
            </a:r>
            <a:r>
              <a:rPr lang="en-US" altLang="ko-KR" dirty="0" err="1"/>
              <a:t>W_in</a:t>
            </a:r>
            <a:r>
              <a:rPr lang="ko-KR" altLang="en-US" dirty="0"/>
              <a:t>과 곱하기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 err="1"/>
              <a:t>은닉층</a:t>
            </a:r>
            <a:r>
              <a:rPr lang="ko-KR" altLang="en-US" dirty="0"/>
              <a:t> 값과 </a:t>
            </a:r>
            <a:r>
              <a:rPr lang="en-US" altLang="ko-KR" dirty="0" err="1"/>
              <a:t>W_out</a:t>
            </a:r>
            <a:r>
              <a:rPr lang="en-US" altLang="ko-KR" dirty="0"/>
              <a:t> </a:t>
            </a:r>
            <a:r>
              <a:rPr lang="ko-KR" altLang="en-US" dirty="0"/>
              <a:t>곱해 </a:t>
            </a:r>
            <a:r>
              <a:rPr lang="en-US" altLang="ko-KR" dirty="0"/>
              <a:t>Score </a:t>
            </a:r>
            <a:r>
              <a:rPr lang="ko-KR" altLang="en-US" dirty="0"/>
              <a:t>계산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Loss </a:t>
            </a:r>
            <a:r>
              <a:rPr lang="ko-KR" altLang="en-US" dirty="0"/>
              <a:t>계산 </a:t>
            </a:r>
            <a:r>
              <a:rPr lang="en-US" altLang="ko-KR" dirty="0"/>
              <a:t>(Cross Entropy)</a:t>
            </a:r>
            <a:endParaRPr lang="ko-KR" altLang="en-US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Backpropagation</a:t>
            </a:r>
            <a:endParaRPr lang="ko-KR" altLang="en-US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반복 학습</a:t>
            </a:r>
          </a:p>
        </p:txBody>
      </p:sp>
    </p:spTree>
    <p:extLst>
      <p:ext uri="{BB962C8B-B14F-4D97-AF65-F5344CB8AC3E}">
        <p14:creationId xmlns:p14="http://schemas.microsoft.com/office/powerpoint/2010/main" val="168739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401AF7A-6FE2-8CE4-4BFE-AB5F1F16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3B1CFF5-078F-4E1C-106A-A554BCF6618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51E9BDF-B2D4-3805-D083-9D65F5C9BD4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0B476E1-1702-C0CD-D2B7-CAC557ABC4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F82A9E3-BC4F-4691-1282-04A0AF76861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– Word2Vec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20A976E3-7E27-0ADB-3413-E5BF12ED0DB6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Skip-Gram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512CF9A1-6209-4DE7-4156-E0BE34B3474B}"/>
              </a:ext>
            </a:extLst>
          </p:cNvPr>
          <p:cNvSpPr txBox="1"/>
          <p:nvPr/>
        </p:nvSpPr>
        <p:spPr>
          <a:xfrm>
            <a:off x="1408975" y="1276311"/>
            <a:ext cx="75621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중간 단어를 입력으로 받고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주변 단어를 예측하는 방식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0BCF9105-4323-3113-BA84-58336071C2C3}"/>
              </a:ext>
            </a:extLst>
          </p:cNvPr>
          <p:cNvSpPr txBox="1"/>
          <p:nvPr/>
        </p:nvSpPr>
        <p:spPr>
          <a:xfrm>
            <a:off x="5525205" y="2244960"/>
            <a:ext cx="3322095" cy="2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작동 과정</a:t>
            </a:r>
            <a:r>
              <a:rPr lang="en-US" altLang="ko-KR" b="1" dirty="0"/>
              <a:t>]</a:t>
            </a:r>
          </a:p>
          <a:p>
            <a:pPr>
              <a:lnSpc>
                <a:spcPct val="130000"/>
              </a:lnSpc>
            </a:pPr>
            <a:endParaRPr lang="en-US" altLang="ko-KR" sz="300" b="1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One-Hot Vector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가중치 </a:t>
            </a:r>
            <a:r>
              <a:rPr lang="en-US" altLang="ko-KR" dirty="0" err="1"/>
              <a:t>W_in</a:t>
            </a:r>
            <a:r>
              <a:rPr lang="ko-KR" altLang="en-US" dirty="0"/>
              <a:t>과 곱하기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 err="1"/>
              <a:t>은닉층</a:t>
            </a:r>
            <a:r>
              <a:rPr lang="ko-KR" altLang="en-US" dirty="0"/>
              <a:t> 값과 </a:t>
            </a:r>
            <a:r>
              <a:rPr lang="en-US" altLang="ko-KR" dirty="0" err="1"/>
              <a:t>W_out</a:t>
            </a:r>
            <a:r>
              <a:rPr lang="en-US" altLang="ko-KR" dirty="0"/>
              <a:t> </a:t>
            </a:r>
            <a:r>
              <a:rPr lang="ko-KR" altLang="en-US" dirty="0"/>
              <a:t>곱해 </a:t>
            </a:r>
            <a:r>
              <a:rPr lang="en-US" altLang="ko-KR" dirty="0"/>
              <a:t>Score </a:t>
            </a:r>
            <a:r>
              <a:rPr lang="ko-KR" altLang="en-US" dirty="0"/>
              <a:t>계산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Loss </a:t>
            </a:r>
            <a:r>
              <a:rPr lang="ko-KR" altLang="en-US" dirty="0"/>
              <a:t>계산 </a:t>
            </a:r>
            <a:r>
              <a:rPr lang="en-US" altLang="ko-KR" dirty="0"/>
              <a:t>(Cross Entropy)</a:t>
            </a:r>
            <a:endParaRPr lang="ko-KR" altLang="en-US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Backpropagation</a:t>
            </a:r>
            <a:endParaRPr lang="ko-KR" altLang="en-US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반복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D5570-AE83-94AE-67B9-54FBC987E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96" y="1917812"/>
            <a:ext cx="3395779" cy="27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864DD29-0617-AD93-E079-381B159B1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47D8F2-922B-3852-3F22-3C74BDE2192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776FA5-1B1D-D047-C303-DD9FE98EE85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87D73A3-7337-7545-561B-BD2068F0BE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99E4657-709D-7798-B8B4-8DA0225BCC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4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협업 필터링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86893123-FB6E-0BFE-8E7F-29055717BF9C}"/>
              </a:ext>
            </a:extLst>
          </p:cNvPr>
          <p:cNvSpPr txBox="1"/>
          <p:nvPr/>
        </p:nvSpPr>
        <p:spPr>
          <a:xfrm>
            <a:off x="1408975" y="1529817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KNN</a:t>
            </a:r>
            <a:r>
              <a:rPr lang="ko-KR" altLang="en-US" sz="1600" b="1" dirty="0">
                <a:latin typeface="+mj-ea"/>
                <a:ea typeface="+mj-ea"/>
              </a:rPr>
              <a:t> 협업 필터링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3BC433A8-F9DB-7131-2BE3-626E3C16F5B2}"/>
              </a:ext>
            </a:extLst>
          </p:cNvPr>
          <p:cNvSpPr txBox="1"/>
          <p:nvPr/>
        </p:nvSpPr>
        <p:spPr>
          <a:xfrm>
            <a:off x="1353975" y="855510"/>
            <a:ext cx="75621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사용자의 구매 패턴이나 평점 데이터를 바탕으로 다른 사용자의 유사한 패턴을 활용해 추천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B4345BB8-4088-A725-AA4B-EC91BF9C29A0}"/>
              </a:ext>
            </a:extLst>
          </p:cNvPr>
          <p:cNvSpPr txBox="1"/>
          <p:nvPr/>
        </p:nvSpPr>
        <p:spPr>
          <a:xfrm>
            <a:off x="1408975" y="2018724"/>
            <a:ext cx="6770850" cy="130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User-based collaborative filtering </a:t>
            </a:r>
            <a:br>
              <a:rPr lang="en-US" altLang="ko-KR" dirty="0"/>
            </a:br>
            <a:r>
              <a:rPr lang="ko-KR" altLang="en-US" dirty="0"/>
              <a:t>사용자의 구매 패턴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)</a:t>
            </a:r>
            <a:r>
              <a:rPr lang="ko-KR" altLang="en-US" dirty="0"/>
              <a:t>과 유사한 사용자를 찾아서 추천 리스트 생성 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Item-based collaborative filtering 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특정 사용자가 준 </a:t>
            </a:r>
            <a:r>
              <a:rPr lang="ko-KR" altLang="en-US" dirty="0" err="1"/>
              <a:t>점수간의</a:t>
            </a:r>
            <a:r>
              <a:rPr lang="ko-KR" altLang="en-US" dirty="0"/>
              <a:t> 유사한 상품을 찾아서 추천 리스트 생성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63E9D-219A-38A3-B698-FACF9FF3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6" y="3630574"/>
            <a:ext cx="5619749" cy="599102"/>
          </a:xfrm>
          <a:prstGeom prst="rect">
            <a:avLst/>
          </a:prstGeom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30C2804E-5B65-31BC-D6EC-899ED8442C86}"/>
              </a:ext>
            </a:extLst>
          </p:cNvPr>
          <p:cNvSpPr txBox="1"/>
          <p:nvPr/>
        </p:nvSpPr>
        <p:spPr>
          <a:xfrm>
            <a:off x="3171825" y="4375320"/>
            <a:ext cx="358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각 사용자의 평점 편향을 보정하여 예측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25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8BED13E-9C05-496D-F24F-FFCC89D3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F850E23-D671-BF3E-8DFD-0C857037499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4A08D99-1096-8884-3A62-BEB8AA0BAE6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8FA9D5E-CA5F-472E-34EE-2129A74C93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C7ABEBC-6F17-1020-1CDD-BC82E5DF6F6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4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협업 필터링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8AFCBEED-D1CE-1FBC-7DE4-6A419B8FD2C5}"/>
              </a:ext>
            </a:extLst>
          </p:cNvPr>
          <p:cNvSpPr txBox="1"/>
          <p:nvPr/>
        </p:nvSpPr>
        <p:spPr>
          <a:xfrm>
            <a:off x="1353963" y="917898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잠재요인 기반 협업 필터링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A39BF6FC-0C72-7521-2B8A-0A0DA9133705}"/>
              </a:ext>
            </a:extLst>
          </p:cNvPr>
          <p:cNvSpPr txBox="1"/>
          <p:nvPr/>
        </p:nvSpPr>
        <p:spPr>
          <a:xfrm>
            <a:off x="1353963" y="1315173"/>
            <a:ext cx="6770850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/>
              <a:t>사용자와 아이템 간의 내재된 관계를 학습하여 추천을 수행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차원 축소 방법을 활용하여 사용자가 평가하지 않은 아이템을 채움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78045586-2174-FAF2-1A75-643947684DFB}"/>
              </a:ext>
            </a:extLst>
          </p:cNvPr>
          <p:cNvSpPr txBox="1"/>
          <p:nvPr/>
        </p:nvSpPr>
        <p:spPr>
          <a:xfrm>
            <a:off x="1353963" y="2215780"/>
            <a:ext cx="6770850" cy="10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작동 과정</a:t>
            </a:r>
            <a:r>
              <a:rPr lang="en-US" altLang="ko-KR" b="1" dirty="0"/>
              <a:t>]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1. </a:t>
            </a:r>
            <a:r>
              <a:rPr lang="en-US" altLang="ko-KR" b="1" dirty="0"/>
              <a:t>Matrix Factorization </a:t>
            </a:r>
            <a:r>
              <a:rPr lang="en-US" altLang="ko-KR" dirty="0"/>
              <a:t>: </a:t>
            </a:r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평점 행렬을 두 개의 잠재 행렬로 분해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41F98-68DE-ECE8-E2E7-68B597B8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38" y="2840804"/>
            <a:ext cx="4760825" cy="1908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CBAEE5-D3B9-08A1-00E7-5F0E200F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860" y="3068636"/>
            <a:ext cx="1238423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7E39CC-400D-775B-A541-E83626420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780" y="3071210"/>
            <a:ext cx="1199779" cy="550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61048C-CFF6-3C03-0D5E-B7E15B071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673" y="3597120"/>
            <a:ext cx="218152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6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3D0B1F1-0569-2869-E210-B6C4D5D0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5C8B39A-807A-4DB7-62DB-072FC49AD28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FE0699B-C703-599C-60B8-F77CF0AE2A2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1633336-A5A4-9F33-3751-E295646A49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2E30036C-26F3-BCB9-3BE1-4B98F10924E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4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협업 필터링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99DADFC-55FB-8128-1456-794963B8BBC4}"/>
              </a:ext>
            </a:extLst>
          </p:cNvPr>
          <p:cNvSpPr txBox="1"/>
          <p:nvPr/>
        </p:nvSpPr>
        <p:spPr>
          <a:xfrm>
            <a:off x="1353963" y="92586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잠재요인 기반 협업 필터링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675A560C-39A1-942A-91B4-4ACBC99EB20E}"/>
              </a:ext>
            </a:extLst>
          </p:cNvPr>
          <p:cNvSpPr txBox="1"/>
          <p:nvPr/>
        </p:nvSpPr>
        <p:spPr>
          <a:xfrm>
            <a:off x="1353963" y="1417091"/>
            <a:ext cx="7377082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2. </a:t>
            </a:r>
            <a:r>
              <a:rPr lang="ko-KR" altLang="en-US" b="1" dirty="0"/>
              <a:t>목적함수 정의 </a:t>
            </a:r>
            <a:r>
              <a:rPr lang="en-US" altLang="ko-KR" dirty="0"/>
              <a:t>: </a:t>
            </a:r>
            <a:r>
              <a:rPr lang="ko-KR" altLang="en-US" dirty="0" err="1"/>
              <a:t>관측값과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차이를 줄여 </a:t>
            </a:r>
            <a:r>
              <a:rPr lang="ko-KR" altLang="en-US" dirty="0" err="1"/>
              <a:t>예측값이</a:t>
            </a:r>
            <a:r>
              <a:rPr lang="ko-KR" altLang="en-US" dirty="0"/>
              <a:t> 최대한 </a:t>
            </a:r>
            <a:r>
              <a:rPr lang="ko-KR" altLang="en-US" dirty="0" err="1"/>
              <a:t>관측값과</a:t>
            </a:r>
            <a:r>
              <a:rPr lang="ko-KR" altLang="en-US" dirty="0"/>
              <a:t> 가까워지도록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752F6D-92C1-439D-0051-B479444B1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143" y="1749284"/>
            <a:ext cx="5221304" cy="821485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A3DB47B-C2FF-0E1F-36E6-12A0AEC7F110}"/>
              </a:ext>
            </a:extLst>
          </p:cNvPr>
          <p:cNvSpPr txBox="1"/>
          <p:nvPr/>
        </p:nvSpPr>
        <p:spPr>
          <a:xfrm>
            <a:off x="4102222" y="2516902"/>
            <a:ext cx="1273093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오차제곱합</a:t>
            </a:r>
            <a:endParaRPr lang="en-US" altLang="ko-KR" dirty="0"/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DE35E9D0-1D22-FD81-64F7-9C4B3AB68EE2}"/>
              </a:ext>
            </a:extLst>
          </p:cNvPr>
          <p:cNvSpPr txBox="1"/>
          <p:nvPr/>
        </p:nvSpPr>
        <p:spPr>
          <a:xfrm>
            <a:off x="6294473" y="2429389"/>
            <a:ext cx="1018974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0E875DAD-C06A-6F88-645A-25F4FC16D083}"/>
              </a:ext>
            </a:extLst>
          </p:cNvPr>
          <p:cNvSpPr txBox="1"/>
          <p:nvPr/>
        </p:nvSpPr>
        <p:spPr>
          <a:xfrm>
            <a:off x="1353963" y="2939952"/>
            <a:ext cx="6770850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3. </a:t>
            </a:r>
            <a:r>
              <a:rPr lang="en-US" altLang="ko-KR" b="1" dirty="0"/>
              <a:t>SGD</a:t>
            </a:r>
            <a:r>
              <a:rPr lang="en-US" altLang="ko-KR" dirty="0"/>
              <a:t> : </a:t>
            </a:r>
            <a:r>
              <a:rPr lang="ko-KR" altLang="en-US" dirty="0"/>
              <a:t>확률적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이용하여 목적함수 최적화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B4FB7C-74F7-5930-D5CB-6C411BFD6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833" y="3569268"/>
            <a:ext cx="4815214" cy="11268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136266-2094-E590-5DA5-3BDA35FC2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471" y="3569268"/>
            <a:ext cx="2477499" cy="952206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925BB01-EA59-678A-8BD6-FC1F415E8677}"/>
              </a:ext>
            </a:extLst>
          </p:cNvPr>
          <p:cNvSpPr txBox="1"/>
          <p:nvPr/>
        </p:nvSpPr>
        <p:spPr>
          <a:xfrm>
            <a:off x="6428471" y="4579696"/>
            <a:ext cx="3992277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* ALS: </a:t>
            </a:r>
            <a:r>
              <a:rPr lang="ko-KR" altLang="en-US" dirty="0"/>
              <a:t>교대 </a:t>
            </a:r>
            <a:r>
              <a:rPr lang="ko-KR" altLang="en-US" dirty="0" err="1"/>
              <a:t>최소제곱법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2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22003E-190E-1FFF-958B-AD7C618E5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C036D61F-3937-3872-6467-8CB17D257218}"/>
              </a:ext>
            </a:extLst>
          </p:cNvPr>
          <p:cNvSpPr txBox="1"/>
          <p:nvPr/>
        </p:nvSpPr>
        <p:spPr>
          <a:xfrm>
            <a:off x="1353963" y="92586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잠재요인 기반 협업 필터링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66429BB-C342-CCC7-7D74-9CD551CE1EB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301168A-E726-38C3-7448-5CF74088285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4465DF1-78D7-3935-67C3-ECC5244803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153A0CCF-6D4D-7746-7C9F-797BAF1491B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4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협업 필터링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BE2F15E-EB80-EFBB-0629-2E0E333B41E6}"/>
              </a:ext>
            </a:extLst>
          </p:cNvPr>
          <p:cNvSpPr txBox="1"/>
          <p:nvPr/>
        </p:nvSpPr>
        <p:spPr>
          <a:xfrm>
            <a:off x="1353963" y="1468243"/>
            <a:ext cx="7377082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평점 예측</a:t>
            </a:r>
            <a:endParaRPr lang="en-US" altLang="ko-KR" b="1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3468CC11-C08B-B3D3-0BCC-A8A66400DB1B}"/>
              </a:ext>
            </a:extLst>
          </p:cNvPr>
          <p:cNvSpPr txBox="1"/>
          <p:nvPr/>
        </p:nvSpPr>
        <p:spPr>
          <a:xfrm>
            <a:off x="4825267" y="2101706"/>
            <a:ext cx="2964770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#</a:t>
            </a:r>
            <a:r>
              <a:rPr lang="ko-KR" altLang="en-US" dirty="0"/>
              <a:t>사용자 </a:t>
            </a:r>
            <a:r>
              <a:rPr lang="en-US" altLang="ko-KR" dirty="0"/>
              <a:t>or </a:t>
            </a:r>
            <a:r>
              <a:rPr lang="ko-KR" altLang="en-US" dirty="0"/>
              <a:t>아이템 별 편향 고려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10030-CB33-8F21-4B6C-1FDAC487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228" y="1967682"/>
            <a:ext cx="3210540" cy="758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00A448-C164-7CE9-7CC3-AC3083469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399170"/>
            <a:ext cx="4805012" cy="656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98A729-B41D-FFED-1587-231CB0963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375" y="3310843"/>
            <a:ext cx="2059407" cy="1445676"/>
          </a:xfrm>
          <a:prstGeom prst="rect">
            <a:avLst/>
          </a:prstGeom>
        </p:spPr>
      </p:pic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D0C71580-71DE-2514-BAEE-FD1029DB466C}"/>
              </a:ext>
            </a:extLst>
          </p:cNvPr>
          <p:cNvSpPr txBox="1"/>
          <p:nvPr/>
        </p:nvSpPr>
        <p:spPr>
          <a:xfrm>
            <a:off x="1353963" y="2786011"/>
            <a:ext cx="7377082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수정된 목적함수 </a:t>
            </a:r>
            <a:r>
              <a:rPr lang="en-US" altLang="ko-KR" dirty="0"/>
              <a:t>&amp; </a:t>
            </a:r>
            <a:r>
              <a:rPr lang="ko-KR" altLang="en-US" dirty="0"/>
              <a:t>파라미터 업데이트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44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6F8541D-6183-1209-1345-6D51A413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7FAF8914-3856-B6FC-6904-A7AFDDF79ADC}"/>
              </a:ext>
            </a:extLst>
          </p:cNvPr>
          <p:cNvSpPr txBox="1"/>
          <p:nvPr/>
        </p:nvSpPr>
        <p:spPr>
          <a:xfrm>
            <a:off x="1353963" y="92586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Accuracy</a:t>
            </a: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AA13BAB-131B-7A1D-A5DB-1F8387F0080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910F4F-D512-0F4A-651E-C742BC83E31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67BED05-3DDC-E0ED-B338-314392CC0A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BD1ED69C-0846-7BBB-176B-BF19C85EAF5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5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평가함수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C44451C5-CE20-E3F3-0155-099AF00DCC7A}"/>
              </a:ext>
            </a:extLst>
          </p:cNvPr>
          <p:cNvSpPr txBox="1"/>
          <p:nvPr/>
        </p:nvSpPr>
        <p:spPr>
          <a:xfrm>
            <a:off x="5532365" y="1524246"/>
            <a:ext cx="3253692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모두 추천 시 정확도 </a:t>
            </a:r>
            <a:r>
              <a:rPr lang="en-US" altLang="ko-KR" dirty="0"/>
              <a:t>1,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추천의 순서를 반영하지 못하는 문제</a:t>
            </a:r>
            <a:endParaRPr lang="en-US" altLang="ko-KR" dirty="0"/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716CDA4E-9EF2-ED2A-5465-7A3A460773A1}"/>
              </a:ext>
            </a:extLst>
          </p:cNvPr>
          <p:cNvSpPr txBox="1"/>
          <p:nvPr/>
        </p:nvSpPr>
        <p:spPr>
          <a:xfrm>
            <a:off x="1408975" y="2667750"/>
            <a:ext cx="7377082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먼저 추천한 것이 선택될 수록 더 높이 평가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12F0C-FA78-CF45-80AD-50F81C23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351205"/>
            <a:ext cx="4178402" cy="756014"/>
          </a:xfrm>
          <a:prstGeom prst="rect">
            <a:avLst/>
          </a:prstGeom>
        </p:spPr>
      </p:pic>
      <p:pic>
        <p:nvPicPr>
          <p:cNvPr id="18436" name="Picture 4" descr="Recommender System] Metrics">
            <a:extLst>
              <a:ext uri="{FF2B5EF4-FFF2-40B4-BE49-F238E27FC236}">
                <a16:creationId xmlns:a16="http://schemas.microsoft.com/office/drawing/2014/main" id="{FE56919B-A4BB-2F49-076C-B0E418B4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05" y="3146706"/>
            <a:ext cx="4883670" cy="16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B4EBDF12-1648-8487-C583-15C83407F51B}"/>
              </a:ext>
            </a:extLst>
          </p:cNvPr>
          <p:cNvSpPr txBox="1"/>
          <p:nvPr/>
        </p:nvSpPr>
        <p:spPr>
          <a:xfrm>
            <a:off x="1408975" y="231713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MAP</a:t>
            </a: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9552A252-87A7-1968-2FC8-91AD546E207D}"/>
              </a:ext>
            </a:extLst>
          </p:cNvPr>
          <p:cNvSpPr txBox="1"/>
          <p:nvPr/>
        </p:nvSpPr>
        <p:spPr>
          <a:xfrm>
            <a:off x="6491010" y="3464810"/>
            <a:ext cx="2466177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사용자별 </a:t>
            </a:r>
            <a:r>
              <a:rPr lang="en-US" altLang="ko-KR" dirty="0"/>
              <a:t>Precision </a:t>
            </a:r>
            <a:r>
              <a:rPr lang="ko-KR" altLang="en-US" dirty="0"/>
              <a:t>평균</a:t>
            </a:r>
            <a:r>
              <a:rPr lang="en-US" altLang="ko-KR" dirty="0"/>
              <a:t>: AP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사용자의 </a:t>
            </a:r>
            <a:r>
              <a:rPr lang="en-US" altLang="ko-KR" dirty="0"/>
              <a:t>AP </a:t>
            </a:r>
            <a:r>
              <a:rPr lang="ko-KR" altLang="en-US" dirty="0"/>
              <a:t>평균</a:t>
            </a:r>
            <a:r>
              <a:rPr lang="en-US" altLang="ko-KR" dirty="0"/>
              <a:t>: MAP</a:t>
            </a:r>
          </a:p>
        </p:txBody>
      </p:sp>
    </p:spTree>
    <p:extLst>
      <p:ext uri="{BB962C8B-B14F-4D97-AF65-F5344CB8AC3E}">
        <p14:creationId xmlns:p14="http://schemas.microsoft.com/office/powerpoint/2010/main" val="19033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3447879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23647" y="1584420"/>
            <a:ext cx="338247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산업보안학과 남궁규민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응용통계학과 </a:t>
            </a:r>
            <a:r>
              <a:rPr lang="ko-KR" altLang="en-US" dirty="0" err="1">
                <a:latin typeface="+mj-ea"/>
                <a:ea typeface="+mj-ea"/>
              </a:rPr>
              <a:t>송채린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E443A-C2F2-730A-6966-970CB774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94" y="1857836"/>
            <a:ext cx="3321390" cy="24213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612838B-4AC5-C181-3002-CC9F5840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49E4DB2F-1B19-6F0E-FE04-D797A5F35FA6}"/>
              </a:ext>
            </a:extLst>
          </p:cNvPr>
          <p:cNvSpPr txBox="1"/>
          <p:nvPr/>
        </p:nvSpPr>
        <p:spPr>
          <a:xfrm>
            <a:off x="1353963" y="92586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NDCG</a:t>
            </a: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E44DA2D-79B8-9436-58F7-F2D6212DF24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FB148F5-D7BC-7554-63FD-21CA2B5B32B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8FFC49A-FE09-D031-0218-1221A4A9E5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1C1F1E47-C9A7-4C26-B2AD-ED55B4FF168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5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평가함수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7BE9A9C-7795-9FC4-AD43-2C1966CA0F65}"/>
              </a:ext>
            </a:extLst>
          </p:cNvPr>
          <p:cNvSpPr txBox="1"/>
          <p:nvPr/>
        </p:nvSpPr>
        <p:spPr>
          <a:xfrm>
            <a:off x="1353962" y="1300618"/>
            <a:ext cx="4889521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MAP</a:t>
            </a:r>
            <a:r>
              <a:rPr lang="ko-KR" altLang="en-US" dirty="0"/>
              <a:t>을 보완</a:t>
            </a:r>
            <a:r>
              <a:rPr lang="en-US" altLang="ko-KR" dirty="0"/>
              <a:t>; </a:t>
            </a:r>
            <a:r>
              <a:rPr lang="ko-KR" altLang="en-US" dirty="0"/>
              <a:t>사용자별 추천 개수에 대한 정규화 포함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18E0F-EB38-2FC5-9702-137355F3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2" y="1811882"/>
            <a:ext cx="1797306" cy="902445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12CE224-9990-C97A-B0D3-CAA0AA0D4C64}"/>
              </a:ext>
            </a:extLst>
          </p:cNvPr>
          <p:cNvSpPr txBox="1"/>
          <p:nvPr/>
        </p:nvSpPr>
        <p:spPr>
          <a:xfrm>
            <a:off x="3324130" y="1848099"/>
            <a:ext cx="4889521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컨텐츠 유사성이나 사용자 행동 데이터 기반으로 부여한 관련성 점수의 합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5AD61F-94E7-A1E8-DF42-38374FCC9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797096"/>
            <a:ext cx="2359150" cy="902446"/>
          </a:xfrm>
          <a:prstGeom prst="rect">
            <a:avLst/>
          </a:prstGeom>
        </p:spPr>
      </p:pic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586CD52C-6E48-0255-F1A5-889268F3923E}"/>
              </a:ext>
            </a:extLst>
          </p:cNvPr>
          <p:cNvSpPr txBox="1"/>
          <p:nvPr/>
        </p:nvSpPr>
        <p:spPr>
          <a:xfrm>
            <a:off x="3798722" y="2875924"/>
            <a:ext cx="4889521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추천 순서 반영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관련성이 높은 값이 앞에 올 수록 더 높은 점수를 받음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AF4CB5-F27A-8719-4CCE-63C2AC021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82" y="4042335"/>
            <a:ext cx="1928633" cy="588659"/>
          </a:xfrm>
          <a:prstGeom prst="rect">
            <a:avLst/>
          </a:prstGeom>
        </p:spPr>
      </p:pic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79848E24-895A-B47C-15BD-5BCCFA0ED108}"/>
              </a:ext>
            </a:extLst>
          </p:cNvPr>
          <p:cNvSpPr txBox="1"/>
          <p:nvPr/>
        </p:nvSpPr>
        <p:spPr>
          <a:xfrm>
            <a:off x="3673697" y="3903749"/>
            <a:ext cx="4889521" cy="7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err="1"/>
              <a:t>iDCG</a:t>
            </a:r>
            <a:r>
              <a:rPr lang="en-US" altLang="ko-KR" dirty="0"/>
              <a:t>: </a:t>
            </a:r>
            <a:r>
              <a:rPr lang="ko-KR" altLang="en-US" dirty="0"/>
              <a:t>관련성 점수가 내림차순으로 정렬된 추천 리스트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DCG</a:t>
            </a:r>
            <a:r>
              <a:rPr lang="ko-KR" altLang="en-US" dirty="0"/>
              <a:t>를 </a:t>
            </a:r>
            <a:r>
              <a:rPr lang="en-US" altLang="ko-KR" dirty="0" err="1"/>
              <a:t>iDCG</a:t>
            </a:r>
            <a:r>
              <a:rPr lang="ko-KR" altLang="en-US" dirty="0"/>
              <a:t>로 나눔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193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2C62247-930C-7F7F-AC16-376FA1AE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4B10127-781A-D9EC-5A79-C5D2EEB5737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D2531DB-ABB5-3BB4-82E5-F89F13B4EC8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85A5B2E-32D8-E9F5-3933-F5CEDCDDBF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8716174-F72E-632F-A8AF-F0E22F8D7A01}"/>
              </a:ext>
            </a:extLst>
          </p:cNvPr>
          <p:cNvSpPr txBox="1"/>
          <p:nvPr/>
        </p:nvSpPr>
        <p:spPr>
          <a:xfrm>
            <a:off x="2480692" y="2302460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r>
              <a:rPr lang="en-US" altLang="ko-KR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3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0B44713-98A9-E9A1-1185-1CCA9DB3C1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방식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8B17632-AF65-9F21-010D-89ADEAA2A7C0}"/>
              </a:ext>
            </a:extLst>
          </p:cNvPr>
          <p:cNvSpPr txBox="1"/>
          <p:nvPr/>
        </p:nvSpPr>
        <p:spPr>
          <a:xfrm>
            <a:off x="1408975" y="1055550"/>
            <a:ext cx="338247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매주 목요일 오후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시 대면 스터디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중간 이전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추천시스템 강의 수강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중간 이후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캐글</a:t>
            </a:r>
            <a:r>
              <a:rPr lang="ko-KR" altLang="en-US" dirty="0">
                <a:latin typeface="+mj-ea"/>
                <a:ea typeface="+mj-ea"/>
              </a:rPr>
              <a:t> 필사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프로젝트 계획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0B44713-98A9-E9A1-1185-1CCA9DB3C1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선정 강의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8B17632-AF65-9F21-010D-89ADEAA2A7C0}"/>
              </a:ext>
            </a:extLst>
          </p:cNvPr>
          <p:cNvSpPr txBox="1"/>
          <p:nvPr/>
        </p:nvSpPr>
        <p:spPr>
          <a:xfrm>
            <a:off x="1408963" y="848899"/>
            <a:ext cx="756215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Tacademy</a:t>
            </a:r>
            <a:r>
              <a:rPr lang="ko-KR" altLang="en-US" dirty="0">
                <a:latin typeface="+mj-ea"/>
                <a:ea typeface="+mj-ea"/>
              </a:rPr>
              <a:t>에서 제공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추천시스템의 이해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연관분석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Apriori</a:t>
            </a:r>
            <a:r>
              <a:rPr lang="en-US" altLang="ko-KR" dirty="0">
                <a:latin typeface="+mj-ea"/>
                <a:ea typeface="+mj-ea"/>
              </a:rPr>
              <a:t>, FP-Growth)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컨텐츠 기반 모델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유사도 함수</a:t>
            </a:r>
            <a:r>
              <a:rPr lang="en-US" altLang="ko-KR" dirty="0">
                <a:latin typeface="+mj-ea"/>
                <a:ea typeface="+mj-ea"/>
              </a:rPr>
              <a:t>, TF-IDF)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컨텐츠 기반 모델</a:t>
            </a:r>
            <a:r>
              <a:rPr lang="en-US" altLang="ko-KR" dirty="0">
                <a:latin typeface="+mj-ea"/>
                <a:ea typeface="+mj-ea"/>
              </a:rPr>
              <a:t>-Word2Vec(CBOW, Skip-gram)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협업 필터링</a:t>
            </a:r>
            <a:r>
              <a:rPr lang="en-US" altLang="ko-KR" dirty="0">
                <a:latin typeface="+mj-ea"/>
                <a:ea typeface="+mj-ea"/>
              </a:rPr>
              <a:t>(KNN, SGD,ALS)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평가함수</a:t>
            </a:r>
            <a:r>
              <a:rPr lang="en-US" altLang="ko-KR" dirty="0">
                <a:latin typeface="+mj-ea"/>
                <a:ea typeface="+mj-ea"/>
              </a:rPr>
              <a:t>(Accuracy, MAP, NDCG)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EDA11E-6668-7254-E323-A0410F72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2748291"/>
            <a:ext cx="2912653" cy="2136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57844-F5A2-D8DC-2271-6859900E2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03" y="2891264"/>
            <a:ext cx="4442910" cy="18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FB526B4-3964-F90F-8C85-B0C85A6B1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6A85A8C-6D4E-C3AC-0334-A2D6A361E80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E859F9F-4D02-FBFE-3763-ADB2F2A8FF5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5B36683-2AC9-DF2C-964A-492892BBB6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6F8282F3-C02D-5429-87E9-E55429FD981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추천시스템의 이해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6EBAC05E-6CFB-DB6B-3958-C29025F855C0}"/>
              </a:ext>
            </a:extLst>
          </p:cNvPr>
          <p:cNvSpPr txBox="1"/>
          <p:nvPr/>
        </p:nvSpPr>
        <p:spPr>
          <a:xfrm>
            <a:off x="1408963" y="848899"/>
            <a:ext cx="75621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추천시스템은 </a:t>
            </a:r>
            <a:r>
              <a:rPr lang="ko-KR" altLang="en-US" b="1" dirty="0">
                <a:latin typeface="+mj-ea"/>
                <a:ea typeface="+mj-ea"/>
              </a:rPr>
              <a:t>사용자</a:t>
            </a:r>
            <a:r>
              <a:rPr lang="en-US" altLang="ko-KR" b="1" dirty="0">
                <a:latin typeface="+mj-ea"/>
                <a:ea typeface="+mj-ea"/>
              </a:rPr>
              <a:t>(user)</a:t>
            </a:r>
            <a:r>
              <a:rPr lang="ko-KR" altLang="en-US" dirty="0">
                <a:latin typeface="+mj-ea"/>
                <a:ea typeface="+mj-ea"/>
              </a:rPr>
              <a:t>에게 </a:t>
            </a:r>
            <a:r>
              <a:rPr lang="ko-KR" altLang="en-US" b="1" dirty="0">
                <a:latin typeface="+mj-ea"/>
                <a:ea typeface="+mj-ea"/>
              </a:rPr>
              <a:t>상품</a:t>
            </a:r>
            <a:r>
              <a:rPr lang="en-US" altLang="ko-KR" b="1" dirty="0">
                <a:latin typeface="+mj-ea"/>
                <a:ea typeface="+mj-ea"/>
              </a:rPr>
              <a:t>(item)</a:t>
            </a:r>
            <a:r>
              <a:rPr lang="ko-KR" altLang="en-US" dirty="0">
                <a:latin typeface="+mj-ea"/>
                <a:ea typeface="+mj-ea"/>
              </a:rPr>
              <a:t>을 제안하는 소프트웨어 도구이자 기술로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어떤 사용자에게 어떤 상품을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어떻게 추천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할지에 </a:t>
            </a:r>
            <a:r>
              <a:rPr lang="ko-KR" altLang="en-US" dirty="0">
                <a:latin typeface="+mj-ea"/>
                <a:ea typeface="+mj-ea"/>
              </a:rPr>
              <a:t>대해 이해하는 것이 목표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3A214D0C-889A-15D0-2982-AF690977E513}"/>
              </a:ext>
            </a:extLst>
          </p:cNvPr>
          <p:cNvSpPr txBox="1"/>
          <p:nvPr/>
        </p:nvSpPr>
        <p:spPr>
          <a:xfrm>
            <a:off x="1353962" y="1712105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연관분석 </a:t>
            </a:r>
            <a:r>
              <a:rPr lang="en-US" altLang="ko-KR" sz="1600" b="1" dirty="0">
                <a:latin typeface="+mj-ea"/>
                <a:ea typeface="+mj-ea"/>
              </a:rPr>
              <a:t>(Association Analysis)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DB6E41FA-24EC-72B3-B07F-95CCDE3F9787}"/>
              </a:ext>
            </a:extLst>
          </p:cNvPr>
          <p:cNvSpPr txBox="1"/>
          <p:nvPr/>
        </p:nvSpPr>
        <p:spPr>
          <a:xfrm>
            <a:off x="1353962" y="2078550"/>
            <a:ext cx="75621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특정 상품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를 구매한 고객이 또 다른 상품 </a:t>
            </a:r>
            <a:r>
              <a:rPr lang="en-US" altLang="ko-KR" dirty="0">
                <a:latin typeface="+mj-ea"/>
                <a:ea typeface="+mj-ea"/>
              </a:rPr>
              <a:t>B</a:t>
            </a:r>
            <a:r>
              <a:rPr lang="ko-KR" altLang="en-US" dirty="0">
                <a:latin typeface="+mj-ea"/>
                <a:ea typeface="+mj-ea"/>
              </a:rPr>
              <a:t>를 얼마나 자주 함께 구매하는지 분석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C277DC-899B-5C60-0586-5C854D6E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635" y="2671496"/>
            <a:ext cx="3087601" cy="611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D8116D-043B-A6B2-CB0C-8E525C036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658" y="3435764"/>
            <a:ext cx="3008014" cy="5867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7E4D90-468B-915C-7268-B56747E32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862" y="4175466"/>
            <a:ext cx="4534555" cy="610906"/>
          </a:xfrm>
          <a:prstGeom prst="rect">
            <a:avLst/>
          </a:prstGeom>
        </p:spPr>
      </p:pic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AD7AF104-97F1-F63E-DA33-E706E1D94FD1}"/>
              </a:ext>
            </a:extLst>
          </p:cNvPr>
          <p:cNvSpPr txBox="1"/>
          <p:nvPr/>
        </p:nvSpPr>
        <p:spPr>
          <a:xfrm>
            <a:off x="1408963" y="4266719"/>
            <a:ext cx="176217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lift (</a:t>
            </a:r>
            <a:r>
              <a:rPr lang="ko-KR" altLang="en-US" dirty="0">
                <a:latin typeface="+mj-ea"/>
                <a:ea typeface="+mj-ea"/>
              </a:rPr>
              <a:t>향상도</a:t>
            </a:r>
            <a:r>
              <a:rPr lang="en-US" altLang="ko-KR" dirty="0">
                <a:latin typeface="+mj-ea"/>
                <a:ea typeface="+mj-ea"/>
              </a:rPr>
              <a:t>) =</a:t>
            </a: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34AC95C8-CDD0-3ABE-0FBD-523DFD22E745}"/>
              </a:ext>
            </a:extLst>
          </p:cNvPr>
          <p:cNvSpPr txBox="1"/>
          <p:nvPr/>
        </p:nvSpPr>
        <p:spPr>
          <a:xfrm>
            <a:off x="1408963" y="2790710"/>
            <a:ext cx="20568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support (</a:t>
            </a:r>
            <a:r>
              <a:rPr lang="ko-KR" altLang="en-US" dirty="0">
                <a:latin typeface="+mj-ea"/>
                <a:ea typeface="+mj-ea"/>
              </a:rPr>
              <a:t>지지도</a:t>
            </a:r>
            <a:r>
              <a:rPr lang="en-US" altLang="ko-KR" dirty="0">
                <a:latin typeface="+mj-ea"/>
                <a:ea typeface="+mj-ea"/>
              </a:rPr>
              <a:t>) = </a:t>
            </a:r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D519A7D5-2D73-6D18-B446-8A9D2F563139}"/>
              </a:ext>
            </a:extLst>
          </p:cNvPr>
          <p:cNvSpPr txBox="1"/>
          <p:nvPr/>
        </p:nvSpPr>
        <p:spPr>
          <a:xfrm>
            <a:off x="1408963" y="3544914"/>
            <a:ext cx="23169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confidence (</a:t>
            </a:r>
            <a:r>
              <a:rPr lang="ko-KR" altLang="en-US" dirty="0">
                <a:latin typeface="+mj-ea"/>
                <a:ea typeface="+mj-ea"/>
              </a:rPr>
              <a:t>신뢰도</a:t>
            </a:r>
            <a:r>
              <a:rPr lang="en-US" altLang="ko-KR" dirty="0">
                <a:latin typeface="+mj-ea"/>
                <a:ea typeface="+mj-ea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5266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13D8154-5D3B-ECC9-5959-DA58C1E9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6E6460B-641F-0916-CE32-3076C5F6D5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2F6CD82-84C7-9851-E0D4-7296509E0A3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D7A2D87-2584-436B-F30B-D8DFDEABB1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C8EBE60A-2FF0-4BAF-9A52-BD71C03DBE1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추천시스템의 이해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D4D0A6E3-EE45-097D-1135-42F9377142B6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연관분석 </a:t>
            </a:r>
            <a:r>
              <a:rPr lang="en-US" altLang="ko-KR" sz="1600" b="1" dirty="0">
                <a:latin typeface="+mj-ea"/>
                <a:ea typeface="+mj-ea"/>
              </a:rPr>
              <a:t>(Association Analysis)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9954FA-6903-90A1-D5E7-4CAFB2AE4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66" y="1766603"/>
            <a:ext cx="2748224" cy="2531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D1B832-858F-5938-6729-6AE801EB6C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3" t="-1" r="-148" b="1512"/>
          <a:stretch/>
        </p:blipFill>
        <p:spPr>
          <a:xfrm>
            <a:off x="4526256" y="1597980"/>
            <a:ext cx="4231222" cy="2868688"/>
          </a:xfrm>
          <a:prstGeom prst="rect">
            <a:avLst/>
          </a:prstGeom>
        </p:spPr>
      </p:pic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A7D2B985-4DB7-D4EE-706C-E5158CA882F3}"/>
              </a:ext>
            </a:extLst>
          </p:cNvPr>
          <p:cNvSpPr txBox="1"/>
          <p:nvPr/>
        </p:nvSpPr>
        <p:spPr>
          <a:xfrm>
            <a:off x="2393572" y="4556881"/>
            <a:ext cx="659642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아이템 증가에 따른 규칙이 기하급수적으로 증가하는 문제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en-US" altLang="ko-KR" dirty="0" err="1">
                <a:latin typeface="+mj-ea"/>
                <a:ea typeface="+mj-ea"/>
              </a:rPr>
              <a:t>Apriori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알고리즘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8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D2A79A5-733B-AE2C-00D2-975C2B37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38E79A1-322D-D465-7BE2-8F9062FDC5C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BFF5D5-C1FD-8DC7-1BFE-E5853AFD3BF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024AF1A-AC72-50FA-4AD5-C3FE8B4955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70D6FED-9C9F-19A6-F037-5ABC7E9AA8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추천시스템의 이해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19F0E780-1313-01BB-5CD6-5BFDC59FC8EF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latin typeface="+mj-ea"/>
                <a:ea typeface="+mj-ea"/>
              </a:rPr>
              <a:t>Apriori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알고리즘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2EF9B3AB-6286-2E45-3FAA-B9CD5AFED7AE}"/>
              </a:ext>
            </a:extLst>
          </p:cNvPr>
          <p:cNvSpPr txBox="1"/>
          <p:nvPr/>
        </p:nvSpPr>
        <p:spPr>
          <a:xfrm>
            <a:off x="1353962" y="1276311"/>
            <a:ext cx="756215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아이템셋 증가를 줄이는 방법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“</a:t>
            </a:r>
            <a:r>
              <a:rPr lang="ko-KR" altLang="en-US" dirty="0">
                <a:latin typeface="+mj-ea"/>
                <a:ea typeface="+mj-ea"/>
              </a:rPr>
              <a:t>빈번하지 않은 아이템셋은 하위 아이템셋 또한 빈번하지 않다</a:t>
            </a:r>
            <a:r>
              <a:rPr lang="en-US" altLang="ko-KR" dirty="0">
                <a:latin typeface="+mj-ea"/>
                <a:ea typeface="+mj-ea"/>
              </a:rPr>
              <a:t>.”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작동방식</a:t>
            </a:r>
            <a:r>
              <a:rPr lang="en-US" altLang="ko-KR" b="1" dirty="0">
                <a:latin typeface="+mj-ea"/>
                <a:ea typeface="+mj-ea"/>
              </a:rPr>
              <a:t>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자주 나타나지 않는 아이템을 제거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남은 아이템을 조합하여 지지도가 높은 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아이템셋을 찾고 높은 신뢰도의 연관규칙을 도출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속도 측면에서의 개선 </a:t>
            </a:r>
            <a:r>
              <a:rPr lang="en-US" altLang="ko-KR" dirty="0">
                <a:latin typeface="+mj-ea"/>
                <a:ea typeface="+mj-ea"/>
              </a:rPr>
              <a:t>-&gt; FP-Growth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9602E1-DF49-667D-6B3A-B741B638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55" y="1969387"/>
            <a:ext cx="2910030" cy="2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A57FDB3-C530-7551-AAC3-502D37A4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D25F7BC-177C-D51D-DD41-E9B050F9CB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19EE64F-F31B-EEBD-68C2-3588FD7110A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4DD450C-D379-91BA-148A-236CCEC68A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28DFB06-B230-749D-7405-FC4BB86ED39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추천시스템의 이해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1C9829C6-3563-AE96-8971-2075CD860315}"/>
              </a:ext>
            </a:extLst>
          </p:cNvPr>
          <p:cNvSpPr txBox="1"/>
          <p:nvPr/>
        </p:nvSpPr>
        <p:spPr>
          <a:xfrm>
            <a:off x="1353962" y="845454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FP-Growth </a:t>
            </a:r>
            <a:r>
              <a:rPr lang="ko-KR" altLang="en-US" sz="1600" b="1" dirty="0">
                <a:latin typeface="+mj-ea"/>
                <a:ea typeface="+mj-ea"/>
              </a:rPr>
              <a:t>알고리즘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283DA079-2EB2-3D62-07E6-40899B3B0A01}"/>
              </a:ext>
            </a:extLst>
          </p:cNvPr>
          <p:cNvSpPr txBox="1"/>
          <p:nvPr/>
        </p:nvSpPr>
        <p:spPr>
          <a:xfrm>
            <a:off x="1353962" y="1276311"/>
            <a:ext cx="756215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j-ea"/>
                <a:ea typeface="+mj-ea"/>
              </a:rPr>
              <a:t>빈발 패턴을 효율적으로 찾기 위해 </a:t>
            </a:r>
            <a:r>
              <a:rPr lang="en-US" altLang="ko-KR" dirty="0">
                <a:latin typeface="+mj-ea"/>
                <a:ea typeface="+mj-ea"/>
              </a:rPr>
              <a:t>FP-Tree </a:t>
            </a:r>
            <a:r>
              <a:rPr lang="ko-KR" altLang="en-US" dirty="0">
                <a:latin typeface="+mj-ea"/>
                <a:ea typeface="+mj-ea"/>
              </a:rPr>
              <a:t>구조를 활용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작동방식</a:t>
            </a:r>
            <a:r>
              <a:rPr lang="en-US" altLang="ko-KR" b="1" dirty="0">
                <a:latin typeface="+mj-ea"/>
                <a:ea typeface="+mj-ea"/>
              </a:rPr>
              <a:t>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데이터를 기반으로 </a:t>
            </a:r>
            <a:r>
              <a:rPr lang="en-US" altLang="ko-KR" dirty="0">
                <a:latin typeface="+mj-ea"/>
                <a:ea typeface="+mj-ea"/>
              </a:rPr>
              <a:t>FP-Tree </a:t>
            </a:r>
            <a:r>
              <a:rPr lang="ko-KR" altLang="en-US" dirty="0">
                <a:latin typeface="+mj-ea"/>
                <a:ea typeface="+mj-ea"/>
              </a:rPr>
              <a:t>구축하여 자주 등장하는 아이템의 구조 시각화 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트리 구조에서 빈발패턴을 찾아내어 높은 지지도를 가진 아이템 셋을 빠르게 도출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D2B17-A9A7-0470-AA44-F8AC95D6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12" y="2945331"/>
            <a:ext cx="3085466" cy="1952466"/>
          </a:xfrm>
          <a:prstGeom prst="rect">
            <a:avLst/>
          </a:prstGeom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FA900B09-D1B0-1CCF-3341-94441B26F193}"/>
              </a:ext>
            </a:extLst>
          </p:cNvPr>
          <p:cNvSpPr txBox="1"/>
          <p:nvPr/>
        </p:nvSpPr>
        <p:spPr>
          <a:xfrm>
            <a:off x="5110990" y="3573113"/>
            <a:ext cx="377533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latin typeface="+mj-ea"/>
                <a:ea typeface="+mj-ea"/>
              </a:rPr>
              <a:t>Apriori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FP-Growth</a:t>
            </a:r>
            <a:r>
              <a:rPr lang="ko-KR" altLang="en-US" dirty="0">
                <a:latin typeface="+mj-ea"/>
                <a:ea typeface="+mj-ea"/>
              </a:rPr>
              <a:t>와 같은 룰 기반 알고리즘의 메모리</a:t>
            </a:r>
            <a:r>
              <a:rPr lang="en-US" altLang="ko-KR" dirty="0">
                <a:latin typeface="+mj-ea"/>
                <a:ea typeface="+mj-ea"/>
              </a:rPr>
              <a:t>+a </a:t>
            </a:r>
            <a:r>
              <a:rPr lang="ko-KR" altLang="en-US" dirty="0">
                <a:latin typeface="+mj-ea"/>
                <a:ea typeface="+mj-ea"/>
              </a:rPr>
              <a:t>문제 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콘텐츠 기반 </a:t>
            </a:r>
            <a:r>
              <a:rPr lang="en-US" altLang="ko-KR" dirty="0">
                <a:latin typeface="+mj-ea"/>
                <a:ea typeface="+mj-ea"/>
              </a:rPr>
              <a:t>or </a:t>
            </a:r>
            <a:r>
              <a:rPr lang="ko-KR" altLang="en-US" dirty="0">
                <a:latin typeface="+mj-ea"/>
                <a:ea typeface="+mj-ea"/>
              </a:rPr>
              <a:t>협업 필터링 </a:t>
            </a:r>
            <a:r>
              <a:rPr lang="en-US" altLang="ko-KR" dirty="0">
                <a:latin typeface="+mj-ea"/>
                <a:ea typeface="+mj-ea"/>
              </a:rPr>
              <a:t>or</a:t>
            </a:r>
            <a:r>
              <a:rPr lang="ko-KR" altLang="en-US" dirty="0">
                <a:latin typeface="+mj-ea"/>
                <a:ea typeface="+mj-ea"/>
              </a:rPr>
              <a:t> 딥러닝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7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498B7D4-0502-7669-8E30-642F14A31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54FB9FC-8C4D-257F-6DEC-58E28F43374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C15212E-916E-89D3-B842-1E3D5B53109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6997897-8AB8-E9C9-E33F-E1E7B66021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59943D49-E135-590C-9800-B8FA81772EA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컨텐츠 기반 모델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2A29627-D61E-3BC5-44A9-31CC3D0CE0AD}"/>
              </a:ext>
            </a:extLst>
          </p:cNvPr>
          <p:cNvSpPr txBox="1"/>
          <p:nvPr/>
        </p:nvSpPr>
        <p:spPr>
          <a:xfrm>
            <a:off x="1282525" y="1354401"/>
            <a:ext cx="39419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유사도 함수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07E20CC0-D591-FCBB-63C7-090D89DFAC20}"/>
              </a:ext>
            </a:extLst>
          </p:cNvPr>
          <p:cNvSpPr txBox="1"/>
          <p:nvPr/>
        </p:nvSpPr>
        <p:spPr>
          <a:xfrm>
            <a:off x="1408963" y="848899"/>
            <a:ext cx="75621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사용자가 선호하는 특정 상품과 유사한 속성을 가진 다른 상품을 추천하는 방식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CED06-74B8-B26A-6AB5-593CCB376EF7}"/>
              </a:ext>
            </a:extLst>
          </p:cNvPr>
          <p:cNvSpPr/>
          <p:nvPr/>
        </p:nvSpPr>
        <p:spPr>
          <a:xfrm>
            <a:off x="1921422" y="2040072"/>
            <a:ext cx="2790825" cy="2617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A6D4270-4903-09BB-88C4-76434A025E78}"/>
              </a:ext>
            </a:extLst>
          </p:cNvPr>
          <p:cNvSpPr txBox="1"/>
          <p:nvPr/>
        </p:nvSpPr>
        <p:spPr>
          <a:xfrm>
            <a:off x="2373115" y="2142458"/>
            <a:ext cx="18874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err="1">
                <a:latin typeface="+mj-ea"/>
                <a:ea typeface="+mj-ea"/>
              </a:rPr>
              <a:t>유클리디안</a:t>
            </a:r>
            <a:r>
              <a:rPr lang="ko-KR" altLang="en-US" sz="1600" b="1" dirty="0">
                <a:latin typeface="+mj-ea"/>
                <a:ea typeface="+mj-ea"/>
              </a:rPr>
              <a:t> 유사도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9618-283C-43FA-1859-5E395826EFDA}"/>
              </a:ext>
            </a:extLst>
          </p:cNvPr>
          <p:cNvSpPr txBox="1"/>
          <p:nvPr/>
        </p:nvSpPr>
        <p:spPr>
          <a:xfrm>
            <a:off x="2076745" y="2728307"/>
            <a:ext cx="294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유클리디안</a:t>
            </a:r>
            <a:r>
              <a:rPr lang="ko-KR" altLang="en-US" sz="1200" dirty="0"/>
              <a:t> 거리의 역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벡터의 크기가 민감할 때 효과적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분포가 다른 경우 부적절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 err="1"/>
              <a:t>유클리디안</a:t>
            </a:r>
            <a:r>
              <a:rPr lang="ko-KR" altLang="en-US" sz="1200" dirty="0"/>
              <a:t> 거리</a:t>
            </a:r>
            <a:r>
              <a:rPr lang="en-US" altLang="ko-KR" sz="1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98722E-962E-5699-1FC4-62785CF0A6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46726" b="-43031"/>
          <a:stretch/>
        </p:blipFill>
        <p:spPr>
          <a:xfrm>
            <a:off x="2216491" y="3775857"/>
            <a:ext cx="2044061" cy="526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7112AE-C266-61B2-69F9-6C83B248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326"/>
          <a:stretch/>
        </p:blipFill>
        <p:spPr>
          <a:xfrm>
            <a:off x="2705100" y="4195437"/>
            <a:ext cx="1759943" cy="3617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6F629-59AC-040C-5A59-657BD2EAA8DD}"/>
              </a:ext>
            </a:extLst>
          </p:cNvPr>
          <p:cNvSpPr/>
          <p:nvPr/>
        </p:nvSpPr>
        <p:spPr>
          <a:xfrm>
            <a:off x="5224462" y="2065811"/>
            <a:ext cx="2790825" cy="2617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48715EC9-F596-B4BC-2FF5-3CA3CE31A1B3}"/>
              </a:ext>
            </a:extLst>
          </p:cNvPr>
          <p:cNvSpPr txBox="1"/>
          <p:nvPr/>
        </p:nvSpPr>
        <p:spPr>
          <a:xfrm>
            <a:off x="5676155" y="2174025"/>
            <a:ext cx="18874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>
                <a:latin typeface="+mj-ea"/>
                <a:ea typeface="+mj-ea"/>
              </a:rPr>
              <a:t>코사인 </a:t>
            </a:r>
            <a:r>
              <a:rPr lang="ko-KR" altLang="en-US" sz="1600" b="1" dirty="0">
                <a:latin typeface="+mj-ea"/>
                <a:ea typeface="+mj-ea"/>
              </a:rPr>
              <a:t>유사도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893D4-95A2-3FF3-6096-DDADAD5E22C4}"/>
              </a:ext>
            </a:extLst>
          </p:cNvPr>
          <p:cNvSpPr txBox="1"/>
          <p:nvPr/>
        </p:nvSpPr>
        <p:spPr>
          <a:xfrm>
            <a:off x="5379785" y="2754046"/>
            <a:ext cx="294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대부분 사용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벡터의 크기가 중요하지 않을 때 </a:t>
            </a:r>
            <a:endParaRPr lang="en-US" altLang="ko-KR" sz="1200" dirty="0"/>
          </a:p>
          <a:p>
            <a:pPr lvl="1"/>
            <a:r>
              <a:rPr lang="en-US" altLang="ko-KR" sz="1200" dirty="0"/>
              <a:t>    </a:t>
            </a:r>
            <a:r>
              <a:rPr lang="ko-KR" altLang="en-US" sz="1200" dirty="0"/>
              <a:t>분포에 관계없이 사용 가능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4B258A-9768-DF04-B9F6-A3E613F31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72" y="3727341"/>
            <a:ext cx="2521203" cy="6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3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854</Words>
  <Application>Microsoft Office PowerPoint</Application>
  <PresentationFormat>화면 슬라이드 쇼(16:9)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</vt:lpstr>
      <vt:lpstr>맑은 고딕</vt:lpstr>
      <vt:lpstr>Arial</vt:lpstr>
      <vt:lpstr>Symbol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규민 남궁</cp:lastModifiedBy>
  <cp:revision>33</cp:revision>
  <dcterms:modified xsi:type="dcterms:W3CDTF">2024-10-28T14:10:20Z</dcterms:modified>
</cp:coreProperties>
</file>