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279" r:id="rId6"/>
    <p:sldId id="280" r:id="rId7"/>
    <p:sldId id="265" r:id="rId8"/>
    <p:sldId id="281" r:id="rId9"/>
    <p:sldId id="282" r:id="rId10"/>
    <p:sldId id="283" r:id="rId11"/>
    <p:sldId id="284" r:id="rId12"/>
    <p:sldId id="285" r:id="rId13"/>
    <p:sldId id="266" r:id="rId14"/>
    <p:sldId id="268" r:id="rId15"/>
    <p:sldId id="269" r:id="rId16"/>
    <p:sldId id="270" r:id="rId17"/>
    <p:sldId id="272" r:id="rId18"/>
    <p:sldId id="273" r:id="rId19"/>
    <p:sldId id="267" r:id="rId20"/>
    <p:sldId id="271" r:id="rId21"/>
    <p:sldId id="274" r:id="rId22"/>
    <p:sldId id="276" r:id="rId23"/>
    <p:sldId id="277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388600"/>
    <a:srgbClr val="F2C0E5"/>
    <a:srgbClr val="F399D9"/>
    <a:srgbClr val="FF0000"/>
    <a:srgbClr val="FFFFFF"/>
    <a:srgbClr val="E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E3D8A-03B2-4768-BA56-F9A1D0B80985}" v="1" dt="2024-11-19T06:29:55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66667" autoAdjust="0"/>
  </p:normalViewPr>
  <p:slideViewPr>
    <p:cSldViewPr snapToGrid="0">
      <p:cViewPr varScale="1">
        <p:scale>
          <a:sx n="64" d="100"/>
          <a:sy n="64" d="100"/>
        </p:scale>
        <p:origin x="1757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원 조" userId="bc6a08bd60ab1b8f" providerId="LiveId" clId="{749E3D8A-03B2-4768-BA56-F9A1D0B80985}"/>
    <pc:docChg chg="addSld modSld">
      <pc:chgData name="효원 조" userId="bc6a08bd60ab1b8f" providerId="LiveId" clId="{749E3D8A-03B2-4768-BA56-F9A1D0B80985}" dt="2024-11-19T06:29:55.850" v="0"/>
      <pc:docMkLst>
        <pc:docMk/>
      </pc:docMkLst>
      <pc:sldChg chg="add">
        <pc:chgData name="효원 조" userId="bc6a08bd60ab1b8f" providerId="LiveId" clId="{749E3D8A-03B2-4768-BA56-F9A1D0B80985}" dt="2024-11-19T06:29:55.850" v="0"/>
        <pc:sldMkLst>
          <pc:docMk/>
          <pc:sldMk cId="1867858828" sldId="266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533071969" sldId="267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784636266" sldId="268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3858324903" sldId="269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756166091" sldId="270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2254294294" sldId="271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3349741297" sldId="272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1276728438" sldId="273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2589716179" sldId="274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3637029195" sldId="276"/>
        </pc:sldMkLst>
      </pc:sldChg>
      <pc:sldChg chg="add">
        <pc:chgData name="효원 조" userId="bc6a08bd60ab1b8f" providerId="LiveId" clId="{749E3D8A-03B2-4768-BA56-F9A1D0B80985}" dt="2024-11-19T06:29:55.850" v="0"/>
        <pc:sldMkLst>
          <pc:docMk/>
          <pc:sldMk cId="2473874334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6DE27F3-56D2-9E30-DB8D-61A193CE6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1CE5337-7562-1F2A-2A89-ABB9016EBC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70;g118d7eca593_0_21:notes">
                <a:extLst>
                  <a:ext uri="{FF2B5EF4-FFF2-40B4-BE49-F238E27FC236}">
                    <a16:creationId xmlns:a16="http://schemas.microsoft.com/office/drawing/2014/main" id="{8638301E-DDF1-795C-A4FD-F72B7468E45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다음은 </a:t>
                </a:r>
                <a:r>
                  <a:rPr lang="ko-KR" altLang="en-US" dirty="0" err="1"/>
                  <a:t>최빈추정법에</a:t>
                </a:r>
                <a:r>
                  <a:rPr lang="ko-KR" altLang="en-US" dirty="0"/>
                  <a:t> 따라 매개변수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추정하는 과정입니다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 데이터 </a:t>
                </a:r>
                <a:r>
                  <a:rPr lang="en-US" altLang="ko-KR" dirty="0"/>
                  <a:t>x(n)</a:t>
                </a:r>
                <a:r>
                  <a:rPr lang="ko-KR" altLang="en-US" dirty="0"/>
                  <a:t>이 서로 독립이므로 동시확률을 확률의 곱으로 표현할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계산을 간단하게 하기 위해 로그 빈도를 최대화합니다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en-US" dirty="0"/>
                  <a:t>_hat</a:t>
                </a:r>
                <a:r>
                  <a:rPr lang="en-US" baseline="0" dirty="0"/>
                  <a:t> </a:t>
                </a:r>
                <a:r>
                  <a:rPr lang="ko-KR" altLang="en-US" baseline="0" dirty="0"/>
                  <a:t>유도 과정의 마지막 수식을 보면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가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모두 </a:t>
                </a:r>
                <a:r>
                  <a:rPr lang="ko-KR" altLang="en-US" dirty="0" err="1"/>
                  <a:t>볼록함수</a:t>
                </a:r>
                <a:r>
                  <a:rPr lang="ko-KR" altLang="en-US" dirty="0"/>
                  <a:t> 성질을 지닙니다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구하려는 매개변수에 대해 편미분한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되도록 하는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와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를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 찾으면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_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h𝑎𝑡</m:t>
                    </m:r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과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_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h𝑎𝑡</m:t>
                        </m:r>
                        <m:r>
                          <a:rPr lang="ko-KR" altLang="en-US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을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구할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박스 친 결과를 보면 두 매개변수가 각각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평균값 벡터와 분산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공분산 행렬임을 알 수 있습니다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70" name="Google Shape;70;g118d7eca593_0_21:notes">
                <a:extLst>
                  <a:ext uri="{FF2B5EF4-FFF2-40B4-BE49-F238E27FC236}">
                    <a16:creationId xmlns:a16="http://schemas.microsoft.com/office/drawing/2014/main" id="{8638301E-DDF1-795C-A4FD-F72B7468E45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다음은 </a:t>
                </a:r>
                <a:r>
                  <a:rPr lang="ko-KR" altLang="en-US" dirty="0" err="1"/>
                  <a:t>최빈추정법에</a:t>
                </a:r>
                <a:r>
                  <a:rPr lang="ko-KR" altLang="en-US" dirty="0"/>
                  <a:t> 따라 매개변수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추정하는 과정입니다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각 데이터 </a:t>
                </a:r>
                <a:r>
                  <a:rPr lang="en-US" altLang="ko-KR" dirty="0"/>
                  <a:t>x(n)</a:t>
                </a:r>
                <a:r>
                  <a:rPr lang="ko-KR" altLang="en-US" dirty="0"/>
                  <a:t>이 서로 독립이므로 동시확률을 확률의 곱으로 표현할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계산을 간단하게 하기 위해 로그 빈도를 최대화합니다</a:t>
                </a:r>
                <a:r>
                  <a:rPr lang="en-US" altLang="ko-KR" dirty="0"/>
                  <a:t>.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en-US" dirty="0"/>
                  <a:t>_hat</a:t>
                </a:r>
                <a:r>
                  <a:rPr lang="en-US" baseline="0" dirty="0"/>
                  <a:t> </a:t>
                </a:r>
                <a:r>
                  <a:rPr lang="ko-KR" altLang="en-US" baseline="0" dirty="0"/>
                  <a:t>유도 과정의 마지막 수식을 보면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𝜇와</a:t>
                </a:r>
                <a:r>
                  <a:rPr lang="en-US" altLang="ko-KR" dirty="0"/>
                  <a:t> 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∑▒</a:t>
                </a:r>
                <a:r>
                  <a:rPr lang="ko-KR" altLang="en-US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가</a:t>
                </a:r>
                <a:r>
                  <a:rPr lang="en-US" dirty="0"/>
                  <a:t> </a:t>
                </a:r>
                <a:r>
                  <a:rPr lang="ko-KR" altLang="en-US" dirty="0"/>
                  <a:t>모두 </a:t>
                </a:r>
                <a:r>
                  <a:rPr lang="ko-KR" altLang="en-US" dirty="0" err="1"/>
                  <a:t>볼록함수</a:t>
                </a:r>
                <a:r>
                  <a:rPr lang="ko-KR" altLang="en-US" dirty="0"/>
                  <a:t> 성질을 지닙니다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구하려는 매개변수에 대해 편미분한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되도록 하는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𝜇와</a:t>
                </a:r>
                <a:r>
                  <a:rPr lang="en-US" altLang="ko-KR" dirty="0"/>
                  <a:t> 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∑▒〖</a:t>
                </a:r>
                <a:r>
                  <a:rPr lang="ko-KR" altLang="en-US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를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〗</a:t>
                </a:r>
                <a:r>
                  <a:rPr lang="ko-KR" altLang="en-US" dirty="0"/>
                  <a:t> 찾으면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𝜇</a:t>
                </a:r>
                <a:r>
                  <a:rPr lang="en-US" altLang="ko-KR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_ℎ𝑎𝑡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과</a:t>
                </a:r>
                <a:r>
                  <a:rPr lang="en-US" altLang="ko-KR" dirty="0"/>
                  <a:t> 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∑▒〖_ℎ𝑎𝑡</a:t>
                </a:r>
                <a:r>
                  <a:rPr lang="ko-KR" altLang="en-US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을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〗</a:t>
                </a:r>
                <a:r>
                  <a:rPr lang="ko-KR" altLang="en-US" dirty="0"/>
                  <a:t>구할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박스 친 결과를 보면 두 매개변수가 각각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평균값 벡터와 분산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공분산 행렬임을 알 수 있습니다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08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2BC87CD-1369-BCAC-2058-076A2554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BFAF353-FB1B-59A6-85FC-790BAE67A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70;g118d7eca593_0_21:notes">
                <a:extLst>
                  <a:ext uri="{FF2B5EF4-FFF2-40B4-BE49-F238E27FC236}">
                    <a16:creationId xmlns:a16="http://schemas.microsoft.com/office/drawing/2014/main" id="{A88DE4E0-7E41-3053-0A4C-248FCC5AA08C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음성 데이터의 </a:t>
                </a:r>
                <a:r>
                  <a:rPr lang="en-US" altLang="ko-KR" dirty="0"/>
                  <a:t>MFCC </a:t>
                </a:r>
                <a:r>
                  <a:rPr lang="ko-KR" altLang="en-US" dirty="0" err="1"/>
                  <a:t>특징값을</a:t>
                </a:r>
                <a:r>
                  <a:rPr lang="ko-KR" altLang="en-US" dirty="0"/>
                  <a:t> 이용할 경우 </a:t>
                </a:r>
                <a:r>
                  <a:rPr lang="en-US" altLang="ko-KR" dirty="0"/>
                  <a:t>MFCC</a:t>
                </a:r>
                <a:r>
                  <a:rPr lang="ko-KR" altLang="en-US" dirty="0"/>
                  <a:t>의 각 차원이 독립이라는 가정 하에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를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대각 행렬로 정의하는 경우가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</a:t>
                </a:r>
                <a:r>
                  <a:rPr lang="ko-KR" altLang="en-US" baseline="0" dirty="0"/>
                  <a:t> 방법을 사용하면 </a:t>
                </a:r>
                <a:r>
                  <a:rPr lang="ko-KR" altLang="en-US" baseline="0" dirty="0" err="1"/>
                  <a:t>계산량을</a:t>
                </a:r>
                <a:r>
                  <a:rPr lang="ko-KR" altLang="en-US" baseline="0" dirty="0"/>
                  <a:t> 줄일 수 있습니다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이때의 </a:t>
                </a:r>
                <a:r>
                  <a:rPr lang="ko-KR" altLang="en-US" baseline="0" dirty="0" err="1"/>
                  <a:t>다변량</a:t>
                </a:r>
                <a:r>
                  <a:rPr lang="ko-KR" altLang="en-US" baseline="0" dirty="0"/>
                  <a:t> 정규분포는 화면의 </a:t>
                </a:r>
                <a:r>
                  <a:rPr lang="en-US" altLang="ko-KR" baseline="0" dirty="0"/>
                  <a:t>f(x|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en-US" dirty="0"/>
                  <a:t>)</a:t>
                </a:r>
                <a:r>
                  <a:rPr lang="ko-KR" altLang="en-US" dirty="0"/>
                  <a:t>가 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앞서 </a:t>
                </a:r>
                <a:r>
                  <a:rPr lang="ko-KR" altLang="en-US" dirty="0" err="1"/>
                  <a:t>최빈추정법에서의</a:t>
                </a:r>
                <a:r>
                  <a:rPr lang="ko-KR" altLang="en-US" dirty="0"/>
                  <a:t> 매개변수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_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h𝑎𝑡</m:t>
                    </m:r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과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 err="1"/>
                  <a:t>편미분</a:t>
                </a:r>
                <a:r>
                  <a:rPr lang="ko-KR" altLang="en-US" dirty="0"/>
                  <a:t> 식</a:t>
                </a:r>
                <a:r>
                  <a:rPr lang="en-US" dirty="0"/>
                  <a:t> </a:t>
                </a:r>
                <a:r>
                  <a:rPr lang="ko-KR" altLang="en-US" dirty="0"/>
                  <a:t>또한 화면처럼 표기할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풀면 새로운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dirty="0"/>
                  <a:t>를 얻을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이처럼 정규분포를 이용하면 평균과 분산을 통해 데이터 다양성이 알맞게 표현되므로 모델 사이즈와 처리량이 줄어듭니다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하지만 근사 오차는 여전히 존재하므로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 줄이기 위한 더 정밀한 기법이 존재합니다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70" name="Google Shape;70;g118d7eca593_0_21:notes">
                <a:extLst>
                  <a:ext uri="{FF2B5EF4-FFF2-40B4-BE49-F238E27FC236}">
                    <a16:creationId xmlns:a16="http://schemas.microsoft.com/office/drawing/2014/main" id="{A88DE4E0-7E41-3053-0A4C-248FCC5AA08C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음성 데이터의 </a:t>
                </a:r>
                <a:r>
                  <a:rPr lang="en-US" altLang="ko-KR" dirty="0"/>
                  <a:t>MFCC </a:t>
                </a:r>
                <a:r>
                  <a:rPr lang="ko-KR" altLang="en-US" dirty="0" err="1"/>
                  <a:t>특징값을</a:t>
                </a:r>
                <a:r>
                  <a:rPr lang="ko-KR" altLang="en-US" dirty="0"/>
                  <a:t> 이용할 경우 </a:t>
                </a:r>
                <a:r>
                  <a:rPr lang="en-US" altLang="ko-KR" dirty="0"/>
                  <a:t>MFCC</a:t>
                </a:r>
                <a:r>
                  <a:rPr lang="ko-KR" altLang="en-US" dirty="0"/>
                  <a:t>의 각 차원이 독립이라는 가정 하에 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∑▒〖</a:t>
                </a:r>
                <a:r>
                  <a:rPr lang="ko-KR" altLang="en-US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를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〗</a:t>
                </a:r>
                <a:r>
                  <a:rPr lang="ko-KR" altLang="en-US" dirty="0"/>
                  <a:t>대각 행렬로 정의하는 경우가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</a:t>
                </a:r>
                <a:r>
                  <a:rPr lang="ko-KR" altLang="en-US" baseline="0" dirty="0"/>
                  <a:t> 방법을 사용하면 </a:t>
                </a:r>
                <a:r>
                  <a:rPr lang="ko-KR" altLang="en-US" baseline="0" dirty="0" err="1"/>
                  <a:t>계산량을</a:t>
                </a:r>
                <a:r>
                  <a:rPr lang="ko-KR" altLang="en-US" baseline="0" dirty="0"/>
                  <a:t> 줄일 수 있습니다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이때의 </a:t>
                </a:r>
                <a:r>
                  <a:rPr lang="ko-KR" altLang="en-US" baseline="0" dirty="0" err="1"/>
                  <a:t>다변량</a:t>
                </a:r>
                <a:r>
                  <a:rPr lang="ko-KR" altLang="en-US" baseline="0" dirty="0"/>
                  <a:t> 정규분포는 화면의 </a:t>
                </a:r>
                <a:r>
                  <a:rPr lang="en-US" altLang="ko-KR" baseline="0" dirty="0"/>
                  <a:t>f(x|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en-US" dirty="0"/>
                  <a:t>)</a:t>
                </a:r>
                <a:r>
                  <a:rPr lang="ko-KR" altLang="en-US" dirty="0"/>
                  <a:t>가 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앞서 </a:t>
                </a:r>
                <a:r>
                  <a:rPr lang="ko-KR" altLang="en-US" dirty="0" err="1"/>
                  <a:t>최빈추정법에서의</a:t>
                </a:r>
                <a:r>
                  <a:rPr lang="ko-KR" altLang="en-US" dirty="0"/>
                  <a:t> 매개변수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en-US" altLang="ko-KR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_ℎ𝑎𝑡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과</a:t>
                </a:r>
                <a:r>
                  <a:rPr lang="en-US" dirty="0"/>
                  <a:t> </a:t>
                </a:r>
                <a:r>
                  <a:rPr lang="ko-KR" altLang="en-US" dirty="0" err="1"/>
                  <a:t>편미분</a:t>
                </a:r>
                <a:r>
                  <a:rPr lang="ko-KR" altLang="en-US" dirty="0"/>
                  <a:t> 식</a:t>
                </a:r>
                <a:r>
                  <a:rPr lang="en-US" dirty="0"/>
                  <a:t> </a:t>
                </a:r>
                <a:r>
                  <a:rPr lang="ko-KR" altLang="en-US" dirty="0"/>
                  <a:t>또한 화면처럼 표기할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풀면 새로운 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𝜇</a:t>
                </a:r>
                <a:r>
                  <a:rPr lang="en-US" altLang="ko-KR" i="0">
                    <a:latin typeface="Cambria Math" panose="02040503050406030204" pitchFamily="18" charset="0"/>
                  </a:rPr>
                  <a:t> ̂_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</a:t>
                </a:r>
                <a:r>
                  <a:rPr lang="ko-KR" altLang="en-US" dirty="0"/>
                  <a:t>와 </a:t>
                </a:r>
                <a:r>
                  <a:rPr lang="ko-KR" altLang="en-US" i="0">
                    <a:latin typeface="Cambria Math" panose="02040503050406030204" pitchFamily="18" charset="0"/>
                  </a:rPr>
                  <a:t>𝜎</a:t>
                </a:r>
                <a:r>
                  <a:rPr lang="en-US" altLang="ko-KR" i="0">
                    <a:latin typeface="Cambria Math" panose="02040503050406030204" pitchFamily="18" charset="0"/>
                  </a:rPr>
                  <a:t> ̂_</a:t>
                </a:r>
                <a:r>
                  <a:rPr lang="en-US" altLang="ko-KR" b="0" i="0">
                    <a:latin typeface="Cambria Math" panose="02040503050406030204" pitchFamily="18" charset="0"/>
                  </a:rPr>
                  <a:t>𝑑^2</a:t>
                </a:r>
                <a:r>
                  <a:rPr lang="ko-KR" altLang="en-US" dirty="0"/>
                  <a:t>를 얻을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이처럼 정규분포를 이용하면 평균과 분산을 통해 데이터 다양성이 알맞게 표현되므로 모델 사이즈와 처리량이 줄어듭니다</a:t>
                </a:r>
                <a:r>
                  <a:rPr lang="en-US" altLang="ko-KR" dirty="0"/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하지만 근사 오차는 여전히 존재하므로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이를 줄이기 위한 더 정밀한 기법이 존재합니다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09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C7072CB-4802-C92D-60F7-C46301E1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D565D51-FA3E-DD5B-1363-29631D6CF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D24734A-4479-4DBA-6575-DB7C20222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동일한 </a:t>
            </a:r>
            <a:r>
              <a:rPr lang="en-US" altLang="ko-KR" dirty="0"/>
              <a:t>“a”</a:t>
            </a:r>
            <a:r>
              <a:rPr lang="ko-KR" altLang="en-US" dirty="0"/>
              <a:t>라는 발음을 할 때에도 목소리가 높은 사람의 분포와 낮은 사람의 분포는 다릅니다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54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3D7A53D-4387-1791-D77A-F9A225A2F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9AE50A8-22B6-562B-B9FE-1FE13A4742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4B0E3F9-039A-BD01-2D1F-C0088E434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하나의 </a:t>
            </a:r>
            <a:r>
              <a:rPr lang="ko-KR" altLang="en-US" dirty="0" err="1"/>
              <a:t>단봉</a:t>
            </a:r>
            <a:r>
              <a:rPr lang="ko-KR" altLang="en-US" dirty="0"/>
              <a:t> 분포로 표현할 수 없다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020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80AAA77-6B7B-AF3D-D807-BCD701BBC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CCCF87A-2899-E970-893C-9265BE6A98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FC057AA-4345-3AD4-E24E-6B839770E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라벨링된</a:t>
            </a:r>
            <a:r>
              <a:rPr lang="ko-KR" altLang="en-US" dirty="0"/>
              <a:t> 데이터의 분포를 나타냅니다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하지만 만약 라벨링이 되어 있지 않으면 어떻게 될까요</a:t>
            </a:r>
            <a:r>
              <a:rPr lang="en-US" altLang="ko-KR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1492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2E8EF7A-35E2-BB91-F8A2-AC232AF10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C40774E-ED7F-B662-0F9C-288A582275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1E19190-7970-D4AA-9495-35518D5F9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새로이 </a:t>
            </a:r>
            <a:r>
              <a:rPr lang="ko-KR" altLang="en-US" dirty="0" err="1"/>
              <a:t>최적화하여야할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늘 그랬듯이 랜덤하게 분포를 설정합니다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1980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5A26217-35D0-625E-45C9-693D0EB3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172933F-98FE-E3E2-B39D-2ED012F46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6504A18-96E3-3773-5373-F315462CC5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그렇게 되면 </a:t>
            </a:r>
            <a:r>
              <a:rPr lang="en-US" altLang="ko-KR" dirty="0"/>
              <a:t>1, 4, 5, 6</a:t>
            </a:r>
            <a:r>
              <a:rPr lang="ko-KR" altLang="en-US" dirty="0"/>
              <a:t>은 </a:t>
            </a:r>
            <a:r>
              <a:rPr lang="en-US" altLang="ko-KR" dirty="0"/>
              <a:t>cluster 1 </a:t>
            </a:r>
            <a:r>
              <a:rPr lang="ko-KR" altLang="en-US" dirty="0"/>
              <a:t>나머지는 </a:t>
            </a:r>
            <a:r>
              <a:rPr lang="en-US" altLang="ko-KR" dirty="0" err="1"/>
              <a:t>cluseter</a:t>
            </a:r>
            <a:r>
              <a:rPr lang="en-US" altLang="ko-KR" dirty="0"/>
              <a:t> 2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새로 구한 </a:t>
            </a:r>
            <a:r>
              <a:rPr lang="en-US" altLang="ko-KR" dirty="0"/>
              <a:t>cluster</a:t>
            </a:r>
            <a:r>
              <a:rPr lang="ko-KR" altLang="en-US" dirty="0"/>
              <a:t> 별 데이터 포인트로 부터 우리는 새로운 </a:t>
            </a:r>
            <a:r>
              <a:rPr lang="ko-KR" altLang="en-US" dirty="0" err="1"/>
              <a:t>모수를</a:t>
            </a:r>
            <a:r>
              <a:rPr lang="ko-KR" altLang="en-US" dirty="0"/>
              <a:t> 구할 수 있고 이러한 과정을 반복하면 최적화가 가능합니다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245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647D9A9-FA84-103E-3110-093285D81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B231EBA-3658-7A88-975B-C6D409766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9170678-778B-1D2F-7C60-0FC5065230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그렇게 되면 </a:t>
            </a:r>
            <a:r>
              <a:rPr lang="en-US" altLang="ko-KR" dirty="0"/>
              <a:t>1, 4, 5, 6</a:t>
            </a:r>
            <a:r>
              <a:rPr lang="ko-KR" altLang="en-US" dirty="0"/>
              <a:t>은 </a:t>
            </a:r>
            <a:r>
              <a:rPr lang="en-US" altLang="ko-KR" dirty="0"/>
              <a:t>cluster 1 </a:t>
            </a:r>
            <a:r>
              <a:rPr lang="ko-KR" altLang="en-US" dirty="0"/>
              <a:t>나머지는 </a:t>
            </a:r>
            <a:r>
              <a:rPr lang="en-US" altLang="ko-KR" dirty="0" err="1"/>
              <a:t>cluseter</a:t>
            </a:r>
            <a:r>
              <a:rPr lang="en-US" altLang="ko-KR" dirty="0"/>
              <a:t> 2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새로 구한 </a:t>
            </a:r>
            <a:r>
              <a:rPr lang="en-US" altLang="ko-KR" dirty="0"/>
              <a:t>cluster</a:t>
            </a:r>
            <a:r>
              <a:rPr lang="ko-KR" altLang="en-US" dirty="0"/>
              <a:t> 별 데이터 포인트로 부터 우리는 새로운 </a:t>
            </a:r>
            <a:r>
              <a:rPr lang="ko-KR" altLang="en-US" dirty="0" err="1"/>
              <a:t>모수를</a:t>
            </a:r>
            <a:r>
              <a:rPr lang="ko-KR" altLang="en-US" dirty="0"/>
              <a:t> 구할 수 있고 이러한 과정을 반복하면 최적화가 가능합니다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998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9936EB2-F016-7EF7-3727-1C4B29F9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4D0B084-AB8D-93C4-EF54-0DA695295D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4757F54-0AD6-A655-7E0C-D829430E0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그렇게 되면 </a:t>
            </a:r>
            <a:r>
              <a:rPr lang="en-US" altLang="ko-KR" dirty="0"/>
              <a:t>1, 4, 5, 6</a:t>
            </a:r>
            <a:r>
              <a:rPr lang="ko-KR" altLang="en-US" dirty="0"/>
              <a:t>은 </a:t>
            </a:r>
            <a:r>
              <a:rPr lang="en-US" altLang="ko-KR" dirty="0"/>
              <a:t>cluster 1 </a:t>
            </a:r>
            <a:r>
              <a:rPr lang="ko-KR" altLang="en-US" dirty="0"/>
              <a:t>나머지는 </a:t>
            </a:r>
            <a:r>
              <a:rPr lang="en-US" altLang="ko-KR" dirty="0" err="1"/>
              <a:t>cluseter</a:t>
            </a:r>
            <a:r>
              <a:rPr lang="en-US" altLang="ko-KR" dirty="0"/>
              <a:t> 2</a:t>
            </a:r>
            <a:r>
              <a:rPr lang="ko-KR" altLang="en-US" dirty="0"/>
              <a:t>가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이렇게 새로 구한 </a:t>
            </a:r>
            <a:r>
              <a:rPr lang="en-US" altLang="ko-KR" dirty="0"/>
              <a:t>cluster</a:t>
            </a:r>
            <a:r>
              <a:rPr lang="ko-KR" altLang="en-US" dirty="0"/>
              <a:t> 별 데이터 포인트로 부터 우리는 새로운 </a:t>
            </a:r>
            <a:r>
              <a:rPr lang="ko-KR" altLang="en-US" dirty="0" err="1"/>
              <a:t>모수를</a:t>
            </a:r>
            <a:r>
              <a:rPr lang="ko-KR" altLang="en-US" dirty="0"/>
              <a:t> 구할 수 있고 이러한 과정을 반복하면 최적화가 가능합니다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870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78FF95F-A578-5DF8-DD09-69DD78B2C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52AB38C-0D98-B3B6-316F-5D89BB090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913E4B4-9405-55F2-BD61-E0C8868A3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다변량</a:t>
            </a:r>
            <a:r>
              <a:rPr lang="ko-KR" altLang="en-US" dirty="0"/>
              <a:t> 데이터에 대한 최적화된 분포는 이와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66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E67FB5A-10DE-5FE5-A3A8-9286399E8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9CD468B-D712-E822-197C-D253D1F66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DAC452A-89DE-953C-C354-5F6151E76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다변량</a:t>
            </a:r>
            <a:r>
              <a:rPr lang="ko-KR" altLang="en-US" dirty="0"/>
              <a:t> 데이터에 대한 최적화된 분포는 이와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421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208DD8C-44A7-8200-3EE0-6DC6A320E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0EB2C88-CE18-BA6B-03CB-7BCC1CE7B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B41DC90-5316-ED73-7F13-8A534195E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다변량</a:t>
            </a:r>
            <a:r>
              <a:rPr lang="ko-KR" altLang="en-US" dirty="0"/>
              <a:t> 데이터에 대한 최적화된 분포는 이와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795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A24A09B-3ECF-5857-CAC7-D2748D544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F6D1546-055C-4C53-15BD-E29A60CCF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4E17B2B-B862-3521-2C2C-5DD33CC8F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다변량</a:t>
            </a:r>
            <a:r>
              <a:rPr lang="ko-KR" altLang="en-US" dirty="0"/>
              <a:t> 데이터에 대한 최적화된 분포는 이와 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4646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4FA0791-2B7A-4CF3-F8C0-31FDDFCB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EC55077-66E5-DAF5-C967-7EA67563B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3552C2-477A-2798-A379-95145811E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01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9BE8BF2-2B5E-C4AD-44E9-EB87F860A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76BDD14-1581-EA98-21AB-309291B94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8353E9C-0670-295C-5AA1-995FFE0F83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음성의 시간적 흔들림을 대처하기 위한 방법은 템플릿에 기반한 </a:t>
            </a:r>
            <a:r>
              <a:rPr lang="en-US" altLang="ko-KR" dirty="0"/>
              <a:t>DP</a:t>
            </a:r>
            <a:r>
              <a:rPr lang="ko-KR" altLang="en-US" dirty="0"/>
              <a:t>매칭이 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DP</a:t>
            </a:r>
            <a:r>
              <a:rPr lang="ko-KR" altLang="en-US" dirty="0"/>
              <a:t>매칭은 몇 가지 문제점을 갖고 있습니다</a:t>
            </a:r>
            <a:r>
              <a:rPr lang="en-US" altLang="ko-KR" dirty="0"/>
              <a:t>. </a:t>
            </a:r>
            <a:r>
              <a:rPr lang="ko-KR" altLang="en-US" dirty="0"/>
              <a:t>첫번째는 미리 준비된 템플릿과 일치하지 않는 발화 내용만을 인식할 수 있다는 점입니다</a:t>
            </a:r>
            <a:r>
              <a:rPr lang="en-US" altLang="ko-KR" dirty="0"/>
              <a:t>. </a:t>
            </a:r>
            <a:r>
              <a:rPr lang="ko-KR" altLang="en-US" dirty="0"/>
              <a:t>이 문제는 음소 템플릿을 이용하여 해결 가능합니다</a:t>
            </a:r>
            <a:r>
              <a:rPr lang="en-US" altLang="ko-KR" dirty="0"/>
              <a:t>. </a:t>
            </a:r>
            <a:r>
              <a:rPr lang="ko-KR" altLang="en-US" dirty="0"/>
              <a:t>두번째 문제는 음성의 불규칙성에 대응하지 어렵다는 점입니다</a:t>
            </a:r>
            <a:r>
              <a:rPr lang="en-US" altLang="ko-KR" dirty="0"/>
              <a:t>. </a:t>
            </a:r>
            <a:r>
              <a:rPr lang="ko-KR" altLang="en-US" dirty="0"/>
              <a:t>이 문제는 템플릿을 음소마다 여러 개 준비하여 해결할 수 있지만</a:t>
            </a:r>
            <a:r>
              <a:rPr lang="en-US" altLang="ko-KR" dirty="0"/>
              <a:t>, </a:t>
            </a:r>
            <a:r>
              <a:rPr lang="ko-KR" altLang="en-US" dirty="0"/>
              <a:t>그렇게 되면 </a:t>
            </a:r>
            <a:r>
              <a:rPr lang="ko-KR" altLang="en-US" dirty="0" err="1"/>
              <a:t>계산량이</a:t>
            </a:r>
            <a:r>
              <a:rPr lang="ko-KR" altLang="en-US" dirty="0"/>
              <a:t> 비현실적으로 증가합니다</a:t>
            </a:r>
            <a:r>
              <a:rPr lang="en-US" altLang="ko-KR" dirty="0"/>
              <a:t>. </a:t>
            </a:r>
            <a:r>
              <a:rPr lang="ko-KR" altLang="en-US" dirty="0"/>
              <a:t>따라서 분포와 빈도를 이용한 방법이 도입되었습니다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90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4060EB2-4A64-3EF9-A250-3684EE2A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CFB17DD-EB56-92EA-52BF-ABD6533A8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6ABD613-2B1B-3DEE-ED43-BCD4B9F3F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예를 들어 음성의 </a:t>
            </a:r>
            <a:r>
              <a:rPr lang="ko-KR" altLang="en-US" dirty="0" err="1"/>
              <a:t>특징값을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스칼라 값으로 표현한다고 할 때</a:t>
            </a:r>
            <a:r>
              <a:rPr lang="en-US" altLang="ko-KR" dirty="0"/>
              <a:t>, </a:t>
            </a:r>
            <a:r>
              <a:rPr lang="ko-KR" altLang="en-US" dirty="0"/>
              <a:t>학습 데이터에 포함된 </a:t>
            </a:r>
            <a:r>
              <a:rPr lang="en-US" altLang="ko-KR" dirty="0"/>
              <a:t>/a/ </a:t>
            </a:r>
            <a:r>
              <a:rPr lang="ko-KR" altLang="en-US" dirty="0"/>
              <a:t>음성 </a:t>
            </a:r>
            <a:r>
              <a:rPr lang="ko-KR" altLang="en-US" dirty="0" err="1"/>
              <a:t>특징값을</a:t>
            </a:r>
            <a:r>
              <a:rPr lang="ko-KR" altLang="en-US" dirty="0"/>
              <a:t> 모두 </a:t>
            </a:r>
            <a:r>
              <a:rPr lang="ko-KR" altLang="en-US" dirty="0" err="1"/>
              <a:t>시각화하면</a:t>
            </a:r>
            <a:r>
              <a:rPr lang="ko-KR" altLang="en-US" dirty="0"/>
              <a:t> 화면의 그림과 같을 것입니다</a:t>
            </a:r>
            <a:r>
              <a:rPr lang="en-US" altLang="ko-KR" dirty="0"/>
              <a:t>. </a:t>
            </a:r>
            <a:r>
              <a:rPr lang="ko-KR" altLang="en-US" dirty="0"/>
              <a:t>이때 동일한 음성 </a:t>
            </a:r>
            <a:r>
              <a:rPr lang="ko-KR" altLang="en-US" dirty="0" err="1"/>
              <a:t>특징값은</a:t>
            </a:r>
            <a:r>
              <a:rPr lang="ko-KR" altLang="en-US" dirty="0"/>
              <a:t> 일정 범위 안에 밀집되어 있을 것이고</a:t>
            </a:r>
            <a:r>
              <a:rPr lang="en-US" altLang="ko-KR" dirty="0"/>
              <a:t>, </a:t>
            </a:r>
            <a:r>
              <a:rPr lang="ko-KR" altLang="en-US" dirty="0"/>
              <a:t>범위 밖의 </a:t>
            </a:r>
            <a:r>
              <a:rPr lang="ko-KR" altLang="en-US" dirty="0" err="1"/>
              <a:t>특징값은</a:t>
            </a:r>
            <a:r>
              <a:rPr lang="ko-KR" altLang="en-US" dirty="0"/>
              <a:t> 다른 음성일 확률이 큽니다</a:t>
            </a:r>
            <a:r>
              <a:rPr lang="en-US" altLang="ko-KR" dirty="0"/>
              <a:t>. </a:t>
            </a:r>
            <a:r>
              <a:rPr lang="ko-KR" altLang="en-US" dirty="0"/>
              <a:t>이처럼 음성 </a:t>
            </a:r>
            <a:r>
              <a:rPr lang="ko-KR" altLang="en-US" dirty="0" err="1"/>
              <a:t>특징값들은</a:t>
            </a:r>
            <a:r>
              <a:rPr lang="ko-KR" altLang="en-US" dirty="0"/>
              <a:t> 분포의 특성을 띱니다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92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CD9BB5D-6192-6EBC-4973-1F0876188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21DB8AF-39C8-7A44-E37C-D76F0729D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FBEA607-9B09-77D1-4408-18F7B7F88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분포를 가진다면 빈도를 계산할 수도 있을 것입니다</a:t>
            </a:r>
            <a:r>
              <a:rPr lang="en-US" altLang="ko-KR" dirty="0"/>
              <a:t>. </a:t>
            </a:r>
            <a:r>
              <a:rPr lang="ko-KR" altLang="en-US" dirty="0"/>
              <a:t>음성인식 문제는 화면의 식과 같이 정의됩니다</a:t>
            </a:r>
            <a:r>
              <a:rPr lang="en-US" altLang="ko-KR" dirty="0"/>
              <a:t>. X</a:t>
            </a:r>
            <a:r>
              <a:rPr lang="ko-KR" altLang="en-US" dirty="0"/>
              <a:t>는 관측되는 음성 데이터 배열</a:t>
            </a:r>
            <a:r>
              <a:rPr lang="en-US" altLang="ko-KR" dirty="0"/>
              <a:t>, w</a:t>
            </a:r>
            <a:r>
              <a:rPr lang="ko-KR" altLang="en-US" dirty="0"/>
              <a:t>는 음성인식 결과 후보인 텍스트 열</a:t>
            </a:r>
            <a:r>
              <a:rPr lang="en-US" altLang="ko-KR" dirty="0"/>
              <a:t>, </a:t>
            </a:r>
            <a:r>
              <a:rPr lang="en-US" altLang="ko-KR" dirty="0" err="1"/>
              <a:t>w_hat</a:t>
            </a:r>
            <a:r>
              <a:rPr lang="ko-KR" altLang="en-US" dirty="0"/>
              <a:t>은 최종적으로 출력된 음성인식 결과입니다</a:t>
            </a:r>
            <a:r>
              <a:rPr lang="en-US" altLang="ko-KR" dirty="0"/>
              <a:t>. </a:t>
            </a:r>
            <a:r>
              <a:rPr lang="ko-KR" altLang="en-US" dirty="0"/>
              <a:t>음성인식에서는 </a:t>
            </a:r>
            <a:r>
              <a:rPr lang="en-US" altLang="ko-KR" dirty="0"/>
              <a:t>x</a:t>
            </a:r>
            <a:r>
              <a:rPr lang="ko-KR" altLang="en-US" dirty="0"/>
              <a:t>가 이미 관측되어 있으므로</a:t>
            </a:r>
            <a:r>
              <a:rPr lang="en-US" altLang="ko-KR" dirty="0"/>
              <a:t>, x</a:t>
            </a:r>
            <a:r>
              <a:rPr lang="ko-KR" altLang="en-US" dirty="0"/>
              <a:t>에 대한 함수인 확률 </a:t>
            </a:r>
            <a:r>
              <a:rPr lang="en-US" altLang="ko-KR" dirty="0"/>
              <a:t>P(</a:t>
            </a:r>
            <a:r>
              <a:rPr lang="en-US" altLang="ko-KR" dirty="0" err="1"/>
              <a:t>x|w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w</a:t>
            </a:r>
            <a:r>
              <a:rPr lang="ko-KR" altLang="en-US" dirty="0"/>
              <a:t>에 대한 함수인 빈도의 관점에서 표현하는 것이 좋습니다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659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2844CE0-192F-22D2-AF54-D649BC345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008A9D1-EEB2-D6A5-B78E-EC0FD854E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9EB8CBB-52EB-CB3D-C121-11F552F31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컴퓨터상에서 취급하는 음성 </a:t>
            </a:r>
            <a:r>
              <a:rPr lang="ko-KR" altLang="en-US" dirty="0" err="1"/>
              <a:t>특징값은</a:t>
            </a:r>
            <a:r>
              <a:rPr lang="ko-KR" altLang="en-US" dirty="0"/>
              <a:t> </a:t>
            </a:r>
            <a:r>
              <a:rPr lang="en-US" altLang="ko-KR" dirty="0"/>
              <a:t>float </a:t>
            </a:r>
            <a:r>
              <a:rPr lang="ko-KR" altLang="en-US" dirty="0"/>
              <a:t>또는 </a:t>
            </a:r>
            <a:r>
              <a:rPr lang="en-US" altLang="ko-KR" dirty="0"/>
              <a:t>double </a:t>
            </a:r>
            <a:r>
              <a:rPr lang="ko-KR" altLang="en-US" dirty="0"/>
              <a:t>형이므로 아주 세밀한 </a:t>
            </a:r>
            <a:r>
              <a:rPr lang="ko-KR" altLang="en-US" dirty="0" err="1"/>
              <a:t>소수값을</a:t>
            </a:r>
            <a:r>
              <a:rPr lang="ko-KR" altLang="en-US" dirty="0"/>
              <a:t> 가지고 있습니다</a:t>
            </a:r>
            <a:r>
              <a:rPr lang="en-US" altLang="ko-KR" dirty="0"/>
              <a:t>. </a:t>
            </a:r>
            <a:r>
              <a:rPr lang="ko-KR" altLang="en-US" dirty="0"/>
              <a:t>따라서 비슷한 값의 음성 데이터는 있을 수 있지만</a:t>
            </a:r>
            <a:r>
              <a:rPr lang="en-US" altLang="ko-KR" dirty="0"/>
              <a:t>, </a:t>
            </a:r>
            <a:r>
              <a:rPr lang="ko-KR" altLang="en-US" dirty="0" err="1"/>
              <a:t>특징값이</a:t>
            </a:r>
            <a:r>
              <a:rPr lang="ko-KR" altLang="en-US" dirty="0"/>
              <a:t> 완전히 동일한 경우는 거의 없습니다</a:t>
            </a:r>
            <a:r>
              <a:rPr lang="en-US" altLang="ko-KR" dirty="0"/>
              <a:t>. </a:t>
            </a:r>
            <a:r>
              <a:rPr lang="ko-KR" altLang="en-US" dirty="0"/>
              <a:t>따라서 단순 비율에 기반하여 </a:t>
            </a:r>
            <a:r>
              <a:rPr lang="ko-KR" altLang="en-US" dirty="0" err="1"/>
              <a:t>확률값을</a:t>
            </a:r>
            <a:r>
              <a:rPr lang="ko-KR" altLang="en-US" dirty="0"/>
              <a:t> 계산하면 음성인식에 활용할 수 없는 분초를 갖게 됩니다</a:t>
            </a:r>
            <a:r>
              <a:rPr lang="en-US" altLang="ko-KR" dirty="0"/>
              <a:t>. </a:t>
            </a:r>
            <a:r>
              <a:rPr lang="ko-KR" altLang="en-US" dirty="0"/>
              <a:t>이 문제를 해결하기 위해 확률이란 값이 </a:t>
            </a:r>
            <a:r>
              <a:rPr lang="en-US" altLang="ko-KR" dirty="0"/>
              <a:t>0</a:t>
            </a:r>
            <a:r>
              <a:rPr lang="ko-KR" altLang="en-US" dirty="0"/>
              <a:t>에 가까운 막대그래프의 연속이 아닌 값이 집중된 범위에서는 높은 </a:t>
            </a:r>
            <a:r>
              <a:rPr lang="ko-KR" altLang="en-US" dirty="0" err="1"/>
              <a:t>확률값을</a:t>
            </a:r>
            <a:r>
              <a:rPr lang="en-US" altLang="ko-KR" dirty="0"/>
              <a:t>, </a:t>
            </a:r>
            <a:r>
              <a:rPr lang="ko-KR" altLang="en-US" dirty="0"/>
              <a:t>멀어질수록 낮은 </a:t>
            </a:r>
            <a:r>
              <a:rPr lang="ko-KR" altLang="en-US" dirty="0" err="1"/>
              <a:t>확률값을</a:t>
            </a:r>
            <a:r>
              <a:rPr lang="ko-KR" altLang="en-US" dirty="0"/>
              <a:t> 갖는</a:t>
            </a:r>
            <a:r>
              <a:rPr lang="en-US" altLang="ko-KR" dirty="0"/>
              <a:t> / </a:t>
            </a:r>
            <a:r>
              <a:rPr lang="ko-KR" altLang="en-US" dirty="0"/>
              <a:t>오른쪽 그림의 점선과 같은 함수 형태를 얻어야 합니다</a:t>
            </a:r>
            <a:r>
              <a:rPr lang="en-US" altLang="ko-KR" dirty="0"/>
              <a:t>. </a:t>
            </a:r>
            <a:r>
              <a:rPr lang="ko-KR" altLang="en-US" dirty="0"/>
              <a:t>이를 위해 데이터가 따를 것이라 예상되는 어떤 함수를 준비해두고</a:t>
            </a:r>
            <a:r>
              <a:rPr lang="en-US" altLang="ko-KR" dirty="0"/>
              <a:t>, </a:t>
            </a:r>
            <a:r>
              <a:rPr lang="ko-KR" altLang="en-US" dirty="0"/>
              <a:t>그 함수와 유사한 형태로 확률 분포를 만드는 모델링 기법을 이용합니다</a:t>
            </a:r>
            <a:r>
              <a:rPr lang="en-US" altLang="ko-KR" dirty="0"/>
              <a:t>. </a:t>
            </a:r>
            <a:r>
              <a:rPr lang="ko-KR" altLang="en-US" dirty="0"/>
              <a:t>여기서 적용 대상 함수는 일반적으로 </a:t>
            </a:r>
            <a:r>
              <a:rPr lang="ko-KR" altLang="en-US" dirty="0" err="1"/>
              <a:t>확률밀도함수입니다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56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D49EB85-B7A0-F9C5-ACCF-06413F5F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57FEF6E-CF84-3F94-CE7F-1739DFE8E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D45BD36-3801-2E67-5617-2B600A53E9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 음성 데이터 </a:t>
            </a:r>
            <a:r>
              <a:rPr lang="ko-KR" altLang="en-US" dirty="0" err="1"/>
              <a:t>특징값은</a:t>
            </a:r>
            <a:r>
              <a:rPr lang="ko-KR" altLang="en-US" dirty="0"/>
              <a:t> 다차원 벡터이므로 다변정규분포를 이용합니다</a:t>
            </a:r>
            <a:r>
              <a:rPr lang="en-US" altLang="ko-KR" dirty="0"/>
              <a:t>. </a:t>
            </a:r>
            <a:r>
              <a:rPr lang="ko-KR" altLang="en-US" dirty="0"/>
              <a:t>이후엔 확률밀도함수를 </a:t>
            </a:r>
            <a:r>
              <a:rPr lang="ko-KR" altLang="en-US" dirty="0" err="1"/>
              <a:t>확률값</a:t>
            </a:r>
            <a:r>
              <a:rPr lang="ko-KR" altLang="en-US" dirty="0"/>
              <a:t> 대신 사용합니다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38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254280B-F6A9-25E7-59A5-FCC3484FB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9736B07-4915-F160-8EC8-2B84D79E3C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Google Shape;70;g118d7eca593_0_21:notes">
                <a:extLst>
                  <a:ext uri="{FF2B5EF4-FFF2-40B4-BE49-F238E27FC236}">
                    <a16:creationId xmlns:a16="http://schemas.microsoft.com/office/drawing/2014/main" id="{237BA382-BBF1-5694-D359-7D64575D9EF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정규분포를 음성 데이터 </a:t>
                </a:r>
                <a:r>
                  <a:rPr lang="en-US" altLang="ko-KR" dirty="0"/>
                  <a:t>MFCC </a:t>
                </a:r>
                <a:r>
                  <a:rPr lang="ko-KR" altLang="en-US" dirty="0" err="1"/>
                  <a:t>특징값에</a:t>
                </a:r>
                <a:r>
                  <a:rPr lang="ko-KR" altLang="en-US" dirty="0"/>
                  <a:t> 적용할 수 있는데요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주어진 데이터에 정규분포를 적용하려면 매개변수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를</m:t>
                        </m:r>
                        <m:r>
                          <a:rPr lang="en-US" altLang="ko-KR" sz="11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 </m:t>
                        </m:r>
                      </m:e>
                    </m:nary>
                  </m:oMath>
                </a14:m>
                <a:r>
                  <a:rPr lang="ko-KR" altLang="en-US" dirty="0"/>
                  <a:t>결정해야 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</a:t>
                </a:r>
                <a:r>
                  <a:rPr lang="ko-KR" altLang="en-US" dirty="0" err="1"/>
                  <a:t>최빈</a:t>
                </a:r>
                <a:r>
                  <a:rPr lang="ko-KR" altLang="en-US" dirty="0"/>
                  <a:t> 주정법을 이용할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알맞게 모델링 된 확률밀도함수는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집중된 부분에서 높은 </a:t>
                </a:r>
                <a:r>
                  <a:rPr lang="ko-KR" altLang="en-US" dirty="0" err="1"/>
                  <a:t>확률값을</a:t>
                </a:r>
                <a:r>
                  <a:rPr lang="ko-KR" altLang="en-US" dirty="0"/>
                  <a:t> 가집니다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x|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값이 최대가 되는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dirty="0"/>
                  <a:t>를 정하면 알맞게 </a:t>
                </a:r>
                <a:r>
                  <a:rPr lang="ko-KR" altLang="en-US" dirty="0" err="1"/>
                  <a:t>모델링된</a:t>
                </a:r>
                <a:r>
                  <a:rPr lang="ko-KR" altLang="en-US" dirty="0"/>
                  <a:t> 확률밀도함수를 얻을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관측치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는 이미 알고 있으므로 확률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대신</a:t>
                </a:r>
                <a:r>
                  <a:rPr lang="ko-KR" altLang="en-US" baseline="0" dirty="0"/>
                  <a:t> 빈도 </a:t>
                </a:r>
                <a:r>
                  <a:rPr lang="en-US" altLang="ko-KR" baseline="0" dirty="0"/>
                  <a:t>L(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en-US" dirty="0"/>
                  <a:t>|x)</a:t>
                </a:r>
                <a:r>
                  <a:rPr lang="ko-KR" altLang="en-US" dirty="0"/>
                  <a:t>를 최대화하는 문재로 바꿀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관측된 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매개변수 </a:t>
                </a: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dirty="0"/>
                  <a:t>의 정규분포에 따른다고 가정하는 것이 그럴듯함</a:t>
                </a:r>
                <a:r>
                  <a:rPr lang="en-US" altLang="ko-KR" dirty="0"/>
                  <a:t>＇</a:t>
                </a:r>
                <a:r>
                  <a:rPr lang="ko-KR" altLang="en-US" dirty="0"/>
                  <a:t>을 최대화한다는 뜻입니다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70" name="Google Shape;70;g118d7eca593_0_21:notes">
                <a:extLst>
                  <a:ext uri="{FF2B5EF4-FFF2-40B4-BE49-F238E27FC236}">
                    <a16:creationId xmlns:a16="http://schemas.microsoft.com/office/drawing/2014/main" id="{237BA382-BBF1-5694-D359-7D64575D9EF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dirty="0"/>
                  <a:t>정규분포를 음성 데이터 </a:t>
                </a:r>
                <a:r>
                  <a:rPr lang="en-US" altLang="ko-KR" dirty="0"/>
                  <a:t>MFCC </a:t>
                </a:r>
                <a:r>
                  <a:rPr lang="ko-KR" altLang="en-US" dirty="0" err="1"/>
                  <a:t>특징값에</a:t>
                </a:r>
                <a:r>
                  <a:rPr lang="ko-KR" altLang="en-US" dirty="0"/>
                  <a:t> 적용할 수 있는데요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주어진 데이터에 정규분포를 적용하려면 매개변수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𝜇와</a:t>
                </a:r>
                <a:r>
                  <a:rPr lang="en-US" dirty="0"/>
                  <a:t> 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∑</a:t>
                </a:r>
                <a:r>
                  <a:rPr lang="ko-KR" altLang="en-US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▒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〖</a:t>
                </a:r>
                <a:r>
                  <a:rPr lang="ko-KR" altLang="en-US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를</a:t>
                </a:r>
                <a:r>
                  <a:rPr lang="en-US" altLang="ko-KR" sz="1100" b="0" i="0" dirty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 〗</a:t>
                </a:r>
                <a:r>
                  <a:rPr lang="ko-KR" altLang="en-US" dirty="0"/>
                  <a:t>결정해야 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</a:t>
                </a:r>
                <a:r>
                  <a:rPr lang="ko-KR" altLang="en-US" dirty="0" err="1"/>
                  <a:t>최빈</a:t>
                </a:r>
                <a:r>
                  <a:rPr lang="ko-KR" altLang="en-US" dirty="0"/>
                  <a:t> 주정법을 이용할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알맞게 모델링 된 확률밀도함수는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집중된 부분에서 높은 </a:t>
                </a:r>
                <a:r>
                  <a:rPr lang="ko-KR" altLang="en-US" dirty="0" err="1"/>
                  <a:t>확률값을</a:t>
                </a:r>
                <a:r>
                  <a:rPr lang="ko-KR" altLang="en-US" dirty="0"/>
                  <a:t> 가집니다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x|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값이 최대가 되는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ko-KR" altLang="en-US" dirty="0"/>
                  <a:t>를 정하면 알맞게 </a:t>
                </a:r>
                <a:r>
                  <a:rPr lang="ko-KR" altLang="en-US" dirty="0" err="1"/>
                  <a:t>모델링된</a:t>
                </a:r>
                <a:r>
                  <a:rPr lang="ko-KR" altLang="en-US" dirty="0"/>
                  <a:t> 확률밀도함수를 얻을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관측치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는 이미 알고 있으므로 확률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대신</a:t>
                </a:r>
                <a:r>
                  <a:rPr lang="ko-KR" altLang="en-US" baseline="0" dirty="0"/>
                  <a:t> 빈도 </a:t>
                </a:r>
                <a:r>
                  <a:rPr lang="en-US" altLang="ko-KR" baseline="0" dirty="0"/>
                  <a:t>L(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en-US" dirty="0"/>
                  <a:t>|x)</a:t>
                </a:r>
                <a:r>
                  <a:rPr lang="ko-KR" altLang="en-US" dirty="0"/>
                  <a:t>를 최대화하는 문재로 바꿀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관측된 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매개변수 </a:t>
                </a:r>
                <a:r>
                  <a:rPr lang="ko-KR" altLang="en-US" sz="1100" b="0" i="0">
                    <a:latin typeface="Cambria Math" panose="02040503050406030204" pitchFamily="18" charset="0"/>
                    <a:ea typeface="나눔고딕" panose="020D0604000000000000" pitchFamily="50" charset="-127"/>
                  </a:rPr>
                  <a:t>𝜃</a:t>
                </a:r>
                <a:r>
                  <a:rPr lang="ko-KR" altLang="en-US" dirty="0"/>
                  <a:t>의 정규분포에 따른다고 가정하는 것이 그럴듯함</a:t>
                </a:r>
                <a:r>
                  <a:rPr lang="en-US" altLang="ko-KR" dirty="0"/>
                  <a:t>＇</a:t>
                </a:r>
                <a:r>
                  <a:rPr lang="ko-KR" altLang="en-US" dirty="0"/>
                  <a:t>을 최대화한다는 뜻입니다</a:t>
                </a:r>
                <a:r>
                  <a:rPr lang="en-US" altLang="ko-KR" dirty="0"/>
                  <a:t>.</a:t>
                </a:r>
                <a:endParaRPr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246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음성인식 스터디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19.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조효원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1F97309-0C0A-2745-FEDD-A96E199D3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D6C6921-ED51-4B93-259B-A007131B612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0231D52-3081-B3B5-08CF-2952DD8161D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3FA318B-093E-EE21-70CB-E3AE58697D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F0EC23C8-ED6D-F2B3-C8DF-24EBDCC8D1BF}"/>
              </a:ext>
            </a:extLst>
          </p:cNvPr>
          <p:cNvSpPr txBox="1"/>
          <p:nvPr/>
        </p:nvSpPr>
        <p:spPr>
          <a:xfrm>
            <a:off x="1482148" y="367335"/>
            <a:ext cx="664112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정규분포와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최빈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추정법을 활용한 매개변수 추정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004502-4D76-FA3C-6E94-39425160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134" t="47388" b="44392"/>
          <a:stretch/>
        </p:blipFill>
        <p:spPr>
          <a:xfrm>
            <a:off x="2615607" y="3908851"/>
            <a:ext cx="2802363" cy="790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1F10E7-4E49-7744-0F16-06AD5646DB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22" t="41664" r="45613" b="44392"/>
          <a:stretch/>
        </p:blipFill>
        <p:spPr>
          <a:xfrm>
            <a:off x="1731318" y="2730108"/>
            <a:ext cx="2802363" cy="1340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868FDA-5DF8-8410-3B4B-31C0BE44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112" r="22763" b="83138"/>
          <a:stretch/>
        </p:blipFill>
        <p:spPr>
          <a:xfrm>
            <a:off x="1482136" y="1192995"/>
            <a:ext cx="3030279" cy="1670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ACAC5A-FA35-00D0-78DC-FFEBDB6ECA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115" t="68955" r="9348" b="15911"/>
          <a:stretch/>
        </p:blipFill>
        <p:spPr>
          <a:xfrm>
            <a:off x="4962649" y="1458924"/>
            <a:ext cx="4008476" cy="131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41D623-323C-4C7A-AD36-28402D5A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717" t="91207" r="43634" b="452"/>
          <a:stretch/>
        </p:blipFill>
        <p:spPr>
          <a:xfrm>
            <a:off x="5969776" y="2933045"/>
            <a:ext cx="1648046" cy="782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6B91A2-3E8A-A7C5-0D29-DCD33674E1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591" r="24020" b="89529"/>
          <a:stretch/>
        </p:blipFill>
        <p:spPr>
          <a:xfrm>
            <a:off x="5969776" y="3668230"/>
            <a:ext cx="2533515" cy="90591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F8A8F0-C387-F4C4-30B9-C42AE1004FCA}"/>
              </a:ext>
            </a:extLst>
          </p:cNvPr>
          <p:cNvSpPr/>
          <p:nvPr/>
        </p:nvSpPr>
        <p:spPr>
          <a:xfrm>
            <a:off x="5879805" y="2954311"/>
            <a:ext cx="2711302" cy="164109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9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695C913-B846-F57D-1C10-47E88C1EA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47DBF82-3E2B-ED7A-C9C4-89F2C3AA6EA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69A032F-AA94-A0E4-8CAE-ED895A2C0E9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2114790-8647-D9ED-A0CC-CB732BACCF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6E1C24FB-45C6-3E55-721C-D51E4B9329FD}"/>
              </a:ext>
            </a:extLst>
          </p:cNvPr>
          <p:cNvSpPr txBox="1"/>
          <p:nvPr/>
        </p:nvSpPr>
        <p:spPr>
          <a:xfrm>
            <a:off x="1482148" y="367335"/>
            <a:ext cx="664112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정규분포와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최빈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추정법을 활용한 매개변수 추정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20A7D0-49C0-61CC-EC0C-C0893DD37C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942" t="59535" r="10102" b="32200"/>
          <a:stretch/>
        </p:blipFill>
        <p:spPr>
          <a:xfrm>
            <a:off x="1362426" y="1460529"/>
            <a:ext cx="4060181" cy="744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CE6F89-FB73-BF40-02B7-66A2FCD697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67" t="73159" r="36502" b="18576"/>
          <a:stretch/>
        </p:blipFill>
        <p:spPr>
          <a:xfrm>
            <a:off x="1362426" y="2368186"/>
            <a:ext cx="3179482" cy="7442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201B71E-2CC8-088B-4BB3-1169A238CD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768" t="91736" r="18931"/>
          <a:stretch/>
        </p:blipFill>
        <p:spPr>
          <a:xfrm>
            <a:off x="6170262" y="1194712"/>
            <a:ext cx="2020187" cy="7442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B9151AE-ADBA-0E00-BAAA-B6702DE7A2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240" r="11077" b="67959"/>
          <a:stretch/>
        </p:blipFill>
        <p:spPr>
          <a:xfrm>
            <a:off x="5518869" y="1762569"/>
            <a:ext cx="3094341" cy="10899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913BA29-ADC4-7E1C-19B8-CE38075D66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047" t="54574" r="24330"/>
          <a:stretch/>
        </p:blipFill>
        <p:spPr>
          <a:xfrm>
            <a:off x="6172308" y="2967947"/>
            <a:ext cx="2018141" cy="15452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880FBC-EC51-5A7B-779B-1322418572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206" t="73159" b="18576"/>
          <a:stretch/>
        </p:blipFill>
        <p:spPr>
          <a:xfrm>
            <a:off x="2781692" y="3275843"/>
            <a:ext cx="2103316" cy="74427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4FFB3B-8BA8-3452-0796-3D3946342E13}"/>
              </a:ext>
            </a:extLst>
          </p:cNvPr>
          <p:cNvSpPr/>
          <p:nvPr/>
        </p:nvSpPr>
        <p:spPr>
          <a:xfrm>
            <a:off x="5794741" y="2879880"/>
            <a:ext cx="2711302" cy="164109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1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1F35804-F252-E40E-723A-CCDCA6B7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E14F915-D6FC-C021-118B-B571733768E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7174EA3-8A96-F6AD-B9EC-76476585919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154E69A-2818-11F8-A1E9-A2118231BA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2FD5D617-1E6A-21CB-3886-D33CE30C7A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EB58B-E709-69EA-ADF3-F7E3C2E12861}"/>
              </a:ext>
            </a:extLst>
          </p:cNvPr>
          <p:cNvSpPr txBox="1"/>
          <p:nvPr/>
        </p:nvSpPr>
        <p:spPr>
          <a:xfrm>
            <a:off x="1860174" y="264644"/>
            <a:ext cx="31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혼합 정규 분포 </a:t>
            </a:r>
            <a:r>
              <a:rPr lang="en-US" altLang="ko-KR" sz="2000" b="1" dirty="0"/>
              <a:t>GMM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14048-C394-87C9-D083-601FC31360CE}"/>
              </a:ext>
            </a:extLst>
          </p:cNvPr>
          <p:cNvSpPr txBox="1"/>
          <p:nvPr/>
        </p:nvSpPr>
        <p:spPr>
          <a:xfrm>
            <a:off x="1491383" y="793630"/>
            <a:ext cx="508958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목소리 톤의 차이</a:t>
            </a:r>
            <a:endParaRPr lang="en-US" altLang="ko-KR" b="1" dirty="0"/>
          </a:p>
          <a:p>
            <a:endParaRPr lang="ko-KR" altLang="en-US" dirty="0"/>
          </a:p>
          <a:p>
            <a:r>
              <a:rPr lang="ko-KR" altLang="en-US" dirty="0"/>
              <a:t>사람마다 고유한 톤</a:t>
            </a:r>
            <a:r>
              <a:rPr lang="en-US" altLang="ko-KR" dirty="0"/>
              <a:t>(</a:t>
            </a:r>
            <a:r>
              <a:rPr lang="ko-KR" altLang="en-US" dirty="0"/>
              <a:t>고음</a:t>
            </a:r>
            <a:r>
              <a:rPr lang="en-US" altLang="ko-KR" dirty="0"/>
              <a:t>/</a:t>
            </a:r>
            <a:r>
              <a:rPr lang="ko-KR" altLang="en-US" dirty="0"/>
              <a:t>저음</a:t>
            </a:r>
            <a:r>
              <a:rPr lang="en-US" altLang="ko-KR" dirty="0"/>
              <a:t>)</a:t>
            </a:r>
            <a:r>
              <a:rPr lang="ko-KR" altLang="en-US" dirty="0"/>
              <a:t>이 있습니다</a:t>
            </a:r>
            <a:r>
              <a:rPr lang="en-US" altLang="ko-KR" dirty="0"/>
              <a:t>. </a:t>
            </a:r>
            <a:r>
              <a:rPr lang="ko-KR" altLang="en-US" dirty="0"/>
              <a:t>동일한 단어를 발음하더라도 각자의 목소리 톤에 따라 음성 신호가 달라집니다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억양과 말투의 변화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같은 사람이 발화하더라도 문맥과 감정에 따라 억양이나 말투가 바뀝니다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음소의 연속성과 발화의 변화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특정 음소가 앞뒤 음소와 연결되면서 발음이 미세하게 달라집니다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예시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학교</a:t>
            </a:r>
            <a:r>
              <a:rPr lang="en-US" altLang="ko-KR" dirty="0"/>
              <a:t>" → [</a:t>
            </a:r>
            <a:r>
              <a:rPr lang="ko-KR" altLang="en-US" dirty="0"/>
              <a:t>학교</a:t>
            </a:r>
            <a:r>
              <a:rPr lang="en-US" altLang="ko-KR" dirty="0"/>
              <a:t>] (</a:t>
            </a:r>
            <a:r>
              <a:rPr lang="ko-KR" altLang="en-US" dirty="0"/>
              <a:t>연음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학교에</a:t>
            </a:r>
            <a:r>
              <a:rPr lang="en-US" altLang="ko-KR" dirty="0"/>
              <a:t>" → [</a:t>
            </a:r>
            <a:r>
              <a:rPr lang="ko-KR" altLang="en-US" dirty="0" err="1"/>
              <a:t>학꾜에</a:t>
            </a:r>
            <a:r>
              <a:rPr lang="en-US" altLang="ko-KR" dirty="0"/>
              <a:t>] (</a:t>
            </a:r>
            <a:r>
              <a:rPr lang="ko-KR" altLang="en-US" dirty="0"/>
              <a:t>음소 동화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90E90-0F99-8AF7-D01C-ABCA07C69926}"/>
              </a:ext>
            </a:extLst>
          </p:cNvPr>
          <p:cNvSpPr txBox="1"/>
          <p:nvPr/>
        </p:nvSpPr>
        <p:spPr>
          <a:xfrm>
            <a:off x="6440095" y="2142962"/>
            <a:ext cx="2703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음소 </a:t>
            </a:r>
            <a:r>
              <a:rPr lang="en-US" altLang="ko-KR" b="1" dirty="0"/>
              <a:t>y</a:t>
            </a:r>
            <a:r>
              <a:rPr lang="ko-KR" altLang="en-US" b="1" dirty="0"/>
              <a:t>에 대하여</a:t>
            </a:r>
            <a:endParaRPr lang="en-US" altLang="ko-KR" b="1" dirty="0"/>
          </a:p>
          <a:p>
            <a:r>
              <a:rPr lang="ko-KR" altLang="en-US" b="1" dirty="0"/>
              <a:t>음성이 생성되는 확률을</a:t>
            </a:r>
            <a:endParaRPr lang="en-US" altLang="ko-KR" b="1" dirty="0"/>
          </a:p>
          <a:p>
            <a:r>
              <a:rPr lang="ko-KR" altLang="en-US" b="1" dirty="0"/>
              <a:t>나타내는</a:t>
            </a:r>
            <a:endParaRPr lang="en-US" altLang="ko-KR" b="1" dirty="0"/>
          </a:p>
          <a:p>
            <a:r>
              <a:rPr lang="ko-KR" altLang="en-US" b="1" dirty="0"/>
              <a:t>정규 분포가 변화한다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BE5F7-04D7-03DB-22B5-FA60935C187E}"/>
                  </a:ext>
                </a:extLst>
              </p:cNvPr>
              <p:cNvSpPr txBox="1"/>
              <p:nvPr/>
            </p:nvSpPr>
            <p:spPr>
              <a:xfrm>
                <a:off x="7199220" y="3446756"/>
                <a:ext cx="2817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5BE5F7-04D7-03DB-22B5-FA60935C1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220" y="3446756"/>
                <a:ext cx="281744" cy="215444"/>
              </a:xfrm>
              <a:prstGeom prst="rect">
                <a:avLst/>
              </a:prstGeom>
              <a:blipFill>
                <a:blip r:embed="rId4"/>
                <a:stretch>
                  <a:fillRect l="-13043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8FEB65C-70E8-07B8-800E-75C73271FA1A}"/>
              </a:ext>
            </a:extLst>
          </p:cNvPr>
          <p:cNvSpPr txBox="1"/>
          <p:nvPr/>
        </p:nvSpPr>
        <p:spPr>
          <a:xfrm>
            <a:off x="7453581" y="3400589"/>
            <a:ext cx="61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요인</a:t>
            </a:r>
          </a:p>
        </p:txBody>
      </p:sp>
    </p:spTree>
    <p:extLst>
      <p:ext uri="{BB962C8B-B14F-4D97-AF65-F5344CB8AC3E}">
        <p14:creationId xmlns:p14="http://schemas.microsoft.com/office/powerpoint/2010/main" val="247387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02ECCDC-1C43-F391-B5C3-C44B78221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42BB238-D5DA-5513-FCD5-85B0CDD6DE6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8D811EF-DDF8-1149-86F1-6B0DBAC944E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A3BBB6A-7436-78CE-BEB5-71FF7229CF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3C493-E619-661A-F0EC-D5CF70BB25CF}"/>
              </a:ext>
            </a:extLst>
          </p:cNvPr>
          <p:cNvSpPr txBox="1"/>
          <p:nvPr/>
        </p:nvSpPr>
        <p:spPr>
          <a:xfrm>
            <a:off x="1860174" y="264644"/>
            <a:ext cx="31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혼합 정규 분포 </a:t>
            </a:r>
            <a:r>
              <a:rPr lang="en-US" altLang="ko-KR" sz="2000" b="1" dirty="0"/>
              <a:t>GMM</a:t>
            </a:r>
            <a:endParaRPr lang="ko-KR" altLang="en-US" sz="2000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3268871-E923-2508-F8F7-589D00D7F8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1DB004-BD9C-5CBB-B1C6-BB4622721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15" y="791269"/>
            <a:ext cx="5123799" cy="356096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727E60-7D98-AAFC-98CF-A1EFA4A57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914" y="4352231"/>
            <a:ext cx="5926346" cy="78481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9D100-51A7-FFD9-8680-0665AC9EC4FE}"/>
              </a:ext>
            </a:extLst>
          </p:cNvPr>
          <p:cNvSpPr/>
          <p:nvPr/>
        </p:nvSpPr>
        <p:spPr>
          <a:xfrm>
            <a:off x="4201064" y="4477109"/>
            <a:ext cx="293298" cy="401747"/>
          </a:xfrm>
          <a:prstGeom prst="rect">
            <a:avLst/>
          </a:prstGeom>
          <a:solidFill>
            <a:srgbClr val="E2F34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4E239-B288-6EFD-2091-A84FCA0420BC}"/>
              </a:ext>
            </a:extLst>
          </p:cNvPr>
          <p:cNvSpPr/>
          <p:nvPr/>
        </p:nvSpPr>
        <p:spPr>
          <a:xfrm>
            <a:off x="4347713" y="895591"/>
            <a:ext cx="293298" cy="401747"/>
          </a:xfrm>
          <a:prstGeom prst="rect">
            <a:avLst/>
          </a:prstGeom>
          <a:solidFill>
            <a:srgbClr val="E2F343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78F6A9-2BF5-58A5-48E2-B3DCE6070E5F}"/>
              </a:ext>
            </a:extLst>
          </p:cNvPr>
          <p:cNvCxnSpPr/>
          <p:nvPr/>
        </p:nvCxnSpPr>
        <p:spPr>
          <a:xfrm>
            <a:off x="4572000" y="4878856"/>
            <a:ext cx="43681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85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BFFC891-28C2-7B56-2596-7324C949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7780B5E7-55F1-1BD0-6270-1B1DA30FD74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E7456A1-3A7F-BB24-E67E-FF8A9E24BBE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823A919-A400-3104-4517-83841EFD18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E1587-2352-0606-0D76-664BDC15D043}"/>
              </a:ext>
            </a:extLst>
          </p:cNvPr>
          <p:cNvSpPr txBox="1"/>
          <p:nvPr/>
        </p:nvSpPr>
        <p:spPr>
          <a:xfrm>
            <a:off x="1860174" y="264644"/>
            <a:ext cx="508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예시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분포의 </a:t>
            </a:r>
            <a:r>
              <a:rPr lang="ko-KR" altLang="en-US" sz="2000" b="1" dirty="0" err="1"/>
              <a:t>기댓값을</a:t>
            </a:r>
            <a:r>
              <a:rPr lang="ko-KR" altLang="en-US" sz="2000" b="1" dirty="0"/>
              <a:t> 최적화 하는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6A81EA-9434-0C90-509D-3C34557CD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954" y="761062"/>
            <a:ext cx="6331617" cy="22898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5E8633-4963-B66B-D8CF-2DF09F4E5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155" y="3050894"/>
            <a:ext cx="6186000" cy="14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79C87F2-2BFC-CD43-9FF6-DC93C8DEE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A920B3E-EB3F-E893-7D3A-E2B215BBF75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BE02A3F-55C0-E63E-8FED-543F58278BC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BD2B8E7-745C-8C1C-28F9-B69EA38CEC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15279-8513-EA1C-02D2-4A0A49BC2F22}"/>
              </a:ext>
            </a:extLst>
          </p:cNvPr>
          <p:cNvSpPr txBox="1"/>
          <p:nvPr/>
        </p:nvSpPr>
        <p:spPr>
          <a:xfrm>
            <a:off x="1860174" y="264644"/>
            <a:ext cx="31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B228F5-E3BE-E33B-0B9E-531C44268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735" y="667881"/>
            <a:ext cx="2867425" cy="1009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B9AAF0-7BA0-9D0E-551F-B3BA5FD840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8581"/>
          <a:stretch/>
        </p:blipFill>
        <p:spPr>
          <a:xfrm>
            <a:off x="2527537" y="1677672"/>
            <a:ext cx="5853211" cy="1874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2DCA06-CCDF-208A-E3A4-A48E0FF57079}"/>
              </a:ext>
            </a:extLst>
          </p:cNvPr>
          <p:cNvSpPr txBox="1"/>
          <p:nvPr/>
        </p:nvSpPr>
        <p:spPr>
          <a:xfrm>
            <a:off x="3873531" y="4167842"/>
            <a:ext cx="346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랜덤하게 분포를 설정한다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832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3894486-5513-67C0-0D1F-CCBACEB1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2B52A32-1BF7-6D79-2186-CAEB3C0EC13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17853C0-FAD9-E7C7-DC49-D2F5FA957C6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8B955B9-9C14-2800-7167-B33CD74B44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7A06E-E121-F6D4-1347-56EF4BD06C0D}"/>
              </a:ext>
            </a:extLst>
          </p:cNvPr>
          <p:cNvSpPr txBox="1"/>
          <p:nvPr/>
        </p:nvSpPr>
        <p:spPr>
          <a:xfrm>
            <a:off x="1860174" y="264644"/>
            <a:ext cx="31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1EAD02-037F-7687-C310-FC05668D91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581"/>
          <a:stretch/>
        </p:blipFill>
        <p:spPr>
          <a:xfrm>
            <a:off x="2493032" y="2636820"/>
            <a:ext cx="5853211" cy="1874795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36DAE01-52C6-065A-E886-3CB8F287270C}"/>
              </a:ext>
            </a:extLst>
          </p:cNvPr>
          <p:cNvCxnSpPr/>
          <p:nvPr/>
        </p:nvCxnSpPr>
        <p:spPr>
          <a:xfrm flipV="1">
            <a:off x="4572000" y="3329796"/>
            <a:ext cx="0" cy="8022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A55E83E-D116-CDC1-CF32-9CB94D72031A}"/>
              </a:ext>
            </a:extLst>
          </p:cNvPr>
          <p:cNvSpPr txBox="1"/>
          <p:nvPr/>
        </p:nvSpPr>
        <p:spPr>
          <a:xfrm>
            <a:off x="3580233" y="4671140"/>
            <a:ext cx="3469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새로운 </a:t>
            </a:r>
            <a:r>
              <a:rPr lang="ko-KR" altLang="en-US" b="1" dirty="0" err="1">
                <a:latin typeface="+mn-ea"/>
                <a:ea typeface="+mn-ea"/>
              </a:rPr>
              <a:t>모수를</a:t>
            </a:r>
            <a:r>
              <a:rPr lang="ko-KR" altLang="en-US" b="1" dirty="0">
                <a:latin typeface="+mn-ea"/>
                <a:ea typeface="+mn-ea"/>
              </a:rPr>
              <a:t> 구할 수 있다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3C084-A322-4FDC-B7D3-BC67C42E05BB}"/>
              </a:ext>
            </a:extLst>
          </p:cNvPr>
          <p:cNvSpPr txBox="1"/>
          <p:nvPr/>
        </p:nvSpPr>
        <p:spPr>
          <a:xfrm>
            <a:off x="3434494" y="824279"/>
            <a:ext cx="466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1, 4, 5, 6: cluster 1</a:t>
            </a:r>
          </a:p>
          <a:p>
            <a:r>
              <a:rPr lang="en-US" altLang="ko-KR" sz="2400" dirty="0"/>
              <a:t>9, 19, 21, 24, 26, 29: cluster 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16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4FA3DFC-D6DF-3232-3546-A17163E7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38AE750-26F3-BA70-4668-6C1D173E36D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6032E31-DCB5-2599-867F-B40789B4AB5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BBDF922-475E-0AEC-D30B-54F391195D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7170F3-DA2C-4471-4959-538451650066}"/>
              </a:ext>
            </a:extLst>
          </p:cNvPr>
          <p:cNvSpPr txBox="1"/>
          <p:nvPr/>
        </p:nvSpPr>
        <p:spPr>
          <a:xfrm>
            <a:off x="1860174" y="264644"/>
            <a:ext cx="31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구체적인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28868-CA8E-75FB-0862-E4ECC0AB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743" y="972197"/>
            <a:ext cx="3148641" cy="2178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6875C-06A1-BBED-DB09-A75AA0757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815" y="1064396"/>
            <a:ext cx="3962310" cy="2086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737754-AD80-1223-702F-5CC7E22F072C}"/>
              </a:ext>
            </a:extLst>
          </p:cNvPr>
          <p:cNvSpPr txBox="1"/>
          <p:nvPr/>
        </p:nvSpPr>
        <p:spPr>
          <a:xfrm>
            <a:off x="1492370" y="3243532"/>
            <a:ext cx="3614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조건에 해당하는 각각의 정규분포를 최대화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3E0D6-1B2A-A52E-F613-B7745775A58B}"/>
              </a:ext>
            </a:extLst>
          </p:cNvPr>
          <p:cNvSpPr txBox="1"/>
          <p:nvPr/>
        </p:nvSpPr>
        <p:spPr>
          <a:xfrm>
            <a:off x="5182736" y="3340440"/>
            <a:ext cx="3961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상세 조건 별로 데이터를 분리할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전체 빈도 로그 </a:t>
            </a:r>
            <a:r>
              <a:rPr lang="ko-KR" altLang="en-US" dirty="0" err="1"/>
              <a:t>기댓값을</a:t>
            </a:r>
            <a:r>
              <a:rPr lang="ko-KR" altLang="en-US" dirty="0"/>
              <a:t> 최대화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A31F347-7B7D-0251-D0AB-48E197493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704" y="4171303"/>
            <a:ext cx="1324160" cy="419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F38393-C3AE-4514-79E9-DF4A2406FC66}"/>
              </a:ext>
            </a:extLst>
          </p:cNvPr>
          <p:cNvSpPr txBox="1"/>
          <p:nvPr/>
        </p:nvSpPr>
        <p:spPr>
          <a:xfrm>
            <a:off x="2107212" y="4250149"/>
            <a:ext cx="152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Posterior </a:t>
            </a:r>
            <a:r>
              <a:rPr lang="ko-KR" altLang="en-US" dirty="0"/>
              <a:t>확률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2415ED-6A59-15CB-4D98-DC1FE6267E5D}"/>
              </a:ext>
            </a:extLst>
          </p:cNvPr>
          <p:cNvSpPr txBox="1"/>
          <p:nvPr/>
        </p:nvSpPr>
        <p:spPr>
          <a:xfrm>
            <a:off x="1929395" y="4630791"/>
            <a:ext cx="340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</a:t>
            </a:r>
            <a:r>
              <a:rPr lang="ko-KR" altLang="en-US" b="1" dirty="0"/>
              <a:t>번째 데이터 </a:t>
            </a:r>
            <a:r>
              <a:rPr lang="en-US" altLang="ko-KR" b="1" dirty="0"/>
              <a:t>x(n)</a:t>
            </a:r>
            <a:r>
              <a:rPr lang="ko-KR" altLang="en-US" b="1" dirty="0"/>
              <a:t>이 </a:t>
            </a:r>
            <a:r>
              <a:rPr lang="en-US" altLang="ko-KR" b="1" dirty="0" err="1"/>
              <a:t>zm</a:t>
            </a:r>
            <a:r>
              <a:rPr lang="ko-KR" altLang="en-US" b="1" dirty="0"/>
              <a:t>에 포함될 확률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1ED49-9DC5-0BC8-62BD-2E5F3A479295}"/>
              </a:ext>
            </a:extLst>
          </p:cNvPr>
          <p:cNvSpPr txBox="1"/>
          <p:nvPr/>
        </p:nvSpPr>
        <p:spPr>
          <a:xfrm>
            <a:off x="5598543" y="4629197"/>
            <a:ext cx="3001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=X(9)</a:t>
            </a:r>
            <a:r>
              <a:rPr lang="ko-KR" altLang="en-US" dirty="0"/>
              <a:t>이 </a:t>
            </a:r>
            <a:r>
              <a:rPr lang="en-US" altLang="ko-KR" dirty="0"/>
              <a:t>cluster 1</a:t>
            </a:r>
            <a:r>
              <a:rPr lang="ko-KR" altLang="en-US" dirty="0"/>
              <a:t>에 포함될 확률</a:t>
            </a:r>
          </a:p>
        </p:txBody>
      </p:sp>
    </p:spTree>
    <p:extLst>
      <p:ext uri="{BB962C8B-B14F-4D97-AF65-F5344CB8AC3E}">
        <p14:creationId xmlns:p14="http://schemas.microsoft.com/office/powerpoint/2010/main" val="334974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2DE4A48-BD2C-68A1-74DE-0B9278BF9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00EFE62-F01B-ADB3-FD1A-EBE90D0FBC7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30AD92B-D52C-D606-2E94-4394C161808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41B03B4-0ACC-BB02-2F9A-89867FB6F1D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9CD7E-62BE-49C2-1F23-1AFF899AE0ED}"/>
              </a:ext>
            </a:extLst>
          </p:cNvPr>
          <p:cNvSpPr txBox="1"/>
          <p:nvPr/>
        </p:nvSpPr>
        <p:spPr>
          <a:xfrm>
            <a:off x="1860174" y="264644"/>
            <a:ext cx="31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구체적인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1789A-01F3-516B-1A34-DE0816E11B95}"/>
              </a:ext>
            </a:extLst>
          </p:cNvPr>
          <p:cNvSpPr txBox="1"/>
          <p:nvPr/>
        </p:nvSpPr>
        <p:spPr>
          <a:xfrm>
            <a:off x="2441275" y="1466491"/>
            <a:ext cx="5900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 step : </a:t>
            </a:r>
            <a:r>
              <a:rPr lang="ko-KR" altLang="en-US" dirty="0"/>
              <a:t>현재 파라미터 기준으로 </a:t>
            </a:r>
            <a:r>
              <a:rPr lang="en-US" altLang="ko-KR" dirty="0"/>
              <a:t>posterior </a:t>
            </a:r>
            <a:r>
              <a:rPr lang="ko-KR" altLang="en-US" dirty="0"/>
              <a:t>확률을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 step : posterior </a:t>
            </a:r>
            <a:r>
              <a:rPr lang="ko-KR" altLang="en-US" dirty="0"/>
              <a:t>확률을 기반으로 업데이트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BCC05-5AB7-2BC1-D76D-094A78475629}"/>
              </a:ext>
            </a:extLst>
          </p:cNvPr>
          <p:cNvSpPr txBox="1"/>
          <p:nvPr/>
        </p:nvSpPr>
        <p:spPr>
          <a:xfrm>
            <a:off x="2605178" y="285300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데이터와 현재 모델 파라미터에 기반한 가중치 역할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29F5C6-87B4-EC5B-6AD1-61F32196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532" y="3278341"/>
            <a:ext cx="3114954" cy="17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2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BD2F9F2-2B98-8A67-7EC3-D43E51ABB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1048C45-A779-9989-9495-7ACDBC88634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4A06318-7D93-34EB-0AD8-16C0487861D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09AC61D-DC58-D773-0233-56CCEE0A20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74AC0-6051-B1E6-DA58-B36166BE8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899" y="430532"/>
            <a:ext cx="4346824" cy="11926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9267E8-092C-4E24-02C3-18A125421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021" y="2285122"/>
            <a:ext cx="29527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7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754016"/>
            <a:ext cx="305235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1 : </a:t>
            </a:r>
            <a:r>
              <a:rPr lang="en-US" altLang="ko" dirty="0">
                <a:latin typeface="+mj-ea"/>
                <a:ea typeface="+mj-ea"/>
              </a:rPr>
              <a:t>AI</a:t>
            </a:r>
            <a:r>
              <a:rPr lang="ko-KR" altLang="en-US" dirty="0">
                <a:latin typeface="+mj-ea"/>
                <a:ea typeface="+mj-ea"/>
              </a:rPr>
              <a:t>학과 조민지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j-ea"/>
                <a:ea typeface="+mj-ea"/>
              </a:rPr>
              <a:t>스터디원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전자전기공학부 </a:t>
            </a:r>
            <a:r>
              <a:rPr lang="en-US" altLang="ko-KR" dirty="0">
                <a:latin typeface="+mj-ea"/>
                <a:ea typeface="+mj-ea"/>
              </a:rPr>
              <a:t>	 	  </a:t>
            </a:r>
            <a:r>
              <a:rPr lang="ko-KR" altLang="en-US" dirty="0">
                <a:latin typeface="+mj-ea"/>
                <a:ea typeface="+mj-ea"/>
              </a:rPr>
              <a:t>조효원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44D28CD-3877-DFDD-41A3-7DEE913F57A4}"/>
              </a:ext>
            </a:extLst>
          </p:cNvPr>
          <p:cNvSpPr txBox="1"/>
          <p:nvPr/>
        </p:nvSpPr>
        <p:spPr>
          <a:xfrm>
            <a:off x="2625126" y="2682703"/>
            <a:ext cx="305235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+mj-ea"/>
                <a:ea typeface="+mj-ea"/>
              </a:rPr>
              <a:t>대면 및 </a:t>
            </a:r>
            <a:r>
              <a:rPr lang="en-US" altLang="ko-KR">
                <a:latin typeface="+mj-ea"/>
                <a:ea typeface="+mj-ea"/>
              </a:rPr>
              <a:t>zoom</a:t>
            </a:r>
            <a:r>
              <a:rPr lang="ko-KR" altLang="en-US">
                <a:latin typeface="+mj-ea"/>
                <a:ea typeface="+mj-ea"/>
              </a:rPr>
              <a:t>으로 </a:t>
            </a:r>
            <a:r>
              <a:rPr lang="ko-KR" altLang="en-US" dirty="0">
                <a:latin typeface="+mj-ea"/>
                <a:ea typeface="+mj-ea"/>
              </a:rPr>
              <a:t>진행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8B857FF-24F3-C2F2-68A4-7102BBF82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4499887-352C-1E65-426B-4386AB90249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A749778-DBDE-47F2-4107-E13B29CFC16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F24645B-1E72-26A8-2A84-79C5DAEC2D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539D8A-9092-07A9-579C-03B9526637B8}"/>
              </a:ext>
            </a:extLst>
          </p:cNvPr>
          <p:cNvSpPr txBox="1"/>
          <p:nvPr/>
        </p:nvSpPr>
        <p:spPr>
          <a:xfrm>
            <a:off x="1820174" y="319177"/>
            <a:ext cx="275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2060"/>
                </a:solidFill>
              </a:rPr>
              <a:t>Hidden Markov Model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3E08621-6C61-33C7-2E46-9CB1455DF62B}"/>
              </a:ext>
            </a:extLst>
          </p:cNvPr>
          <p:cNvSpPr/>
          <p:nvPr/>
        </p:nvSpPr>
        <p:spPr>
          <a:xfrm>
            <a:off x="1820174" y="3226276"/>
            <a:ext cx="819509" cy="7774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T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D3CFC94-35AD-B2DE-EF5A-8A11C205AEF2}"/>
              </a:ext>
            </a:extLst>
          </p:cNvPr>
          <p:cNvSpPr/>
          <p:nvPr/>
        </p:nvSpPr>
        <p:spPr>
          <a:xfrm>
            <a:off x="2944483" y="3226276"/>
            <a:ext cx="819509" cy="7774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O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5D08565-F300-D453-4BC6-729B40F6DF67}"/>
              </a:ext>
            </a:extLst>
          </p:cNvPr>
          <p:cNvSpPr/>
          <p:nvPr/>
        </p:nvSpPr>
        <p:spPr>
          <a:xfrm>
            <a:off x="4068792" y="3226276"/>
            <a:ext cx="819509" cy="7774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M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18C046-5F8C-93E6-4DB2-93D49450547C}"/>
              </a:ext>
            </a:extLst>
          </p:cNvPr>
          <p:cNvSpPr/>
          <p:nvPr/>
        </p:nvSpPr>
        <p:spPr>
          <a:xfrm>
            <a:off x="5193101" y="3226276"/>
            <a:ext cx="819509" cy="7774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A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E4BBEA-EE1A-E6EA-14B4-094E14E3478D}"/>
              </a:ext>
            </a:extLst>
          </p:cNvPr>
          <p:cNvSpPr/>
          <p:nvPr/>
        </p:nvSpPr>
        <p:spPr>
          <a:xfrm>
            <a:off x="7441719" y="3186216"/>
            <a:ext cx="819509" cy="7774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O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2842DE7-F1CC-D34D-67BB-91EF7780FBD8}"/>
              </a:ext>
            </a:extLst>
          </p:cNvPr>
          <p:cNvSpPr/>
          <p:nvPr/>
        </p:nvSpPr>
        <p:spPr>
          <a:xfrm>
            <a:off x="6317410" y="3186216"/>
            <a:ext cx="819509" cy="7774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T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E7F2BB-0BF1-5BBA-7534-2741423D14A8}"/>
              </a:ext>
            </a:extLst>
          </p:cNvPr>
          <p:cNvCxnSpPr>
            <a:cxnSpLocks/>
          </p:cNvCxnSpPr>
          <p:nvPr/>
        </p:nvCxnSpPr>
        <p:spPr>
          <a:xfrm>
            <a:off x="2656936" y="361500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EB51ED-318A-EB71-A913-AB186030877C}"/>
              </a:ext>
            </a:extLst>
          </p:cNvPr>
          <p:cNvCxnSpPr>
            <a:cxnSpLocks/>
          </p:cNvCxnSpPr>
          <p:nvPr/>
        </p:nvCxnSpPr>
        <p:spPr>
          <a:xfrm>
            <a:off x="3763992" y="3604434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2943483-519D-5E7A-AEB9-EFB41DBB8023}"/>
              </a:ext>
            </a:extLst>
          </p:cNvPr>
          <p:cNvCxnSpPr>
            <a:cxnSpLocks/>
          </p:cNvCxnSpPr>
          <p:nvPr/>
        </p:nvCxnSpPr>
        <p:spPr>
          <a:xfrm>
            <a:off x="4888301" y="361554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58B728-44AE-5939-8C07-42CB63FDA857}"/>
              </a:ext>
            </a:extLst>
          </p:cNvPr>
          <p:cNvCxnSpPr>
            <a:cxnSpLocks/>
          </p:cNvCxnSpPr>
          <p:nvPr/>
        </p:nvCxnSpPr>
        <p:spPr>
          <a:xfrm>
            <a:off x="6012610" y="359273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A8C2F4-9B1E-5596-F3C4-A907AC3B1D96}"/>
              </a:ext>
            </a:extLst>
          </p:cNvPr>
          <p:cNvCxnSpPr>
            <a:cxnSpLocks/>
          </p:cNvCxnSpPr>
          <p:nvPr/>
        </p:nvCxnSpPr>
        <p:spPr>
          <a:xfrm>
            <a:off x="7136919" y="3592736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CCEAF90-5551-AA25-3EAB-1FD990DD83AF}"/>
              </a:ext>
            </a:extLst>
          </p:cNvPr>
          <p:cNvGrpSpPr/>
          <p:nvPr/>
        </p:nvGrpSpPr>
        <p:grpSpPr>
          <a:xfrm flipH="1">
            <a:off x="2111494" y="2812409"/>
            <a:ext cx="5858413" cy="409392"/>
            <a:chOff x="2126769" y="1384902"/>
            <a:chExt cx="5858413" cy="409392"/>
          </a:xfrm>
        </p:grpSpPr>
        <p:sp>
          <p:nvSpPr>
            <p:cNvPr id="19" name="화살표: U자형 18">
              <a:extLst>
                <a:ext uri="{FF2B5EF4-FFF2-40B4-BE49-F238E27FC236}">
                  <a16:creationId xmlns:a16="http://schemas.microsoft.com/office/drawing/2014/main" id="{DE9E353C-0281-BDD8-D3FF-A73FBDCA1B44}"/>
                </a:ext>
              </a:extLst>
            </p:cNvPr>
            <p:cNvSpPr/>
            <p:nvPr/>
          </p:nvSpPr>
          <p:spPr>
            <a:xfrm>
              <a:off x="2126769" y="1424962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화살표: U자형 19">
              <a:extLst>
                <a:ext uri="{FF2B5EF4-FFF2-40B4-BE49-F238E27FC236}">
                  <a16:creationId xmlns:a16="http://schemas.microsoft.com/office/drawing/2014/main" id="{ADDC8438-F3D1-F375-F7A0-45D7D2FEFFFD}"/>
                </a:ext>
              </a:extLst>
            </p:cNvPr>
            <p:cNvSpPr/>
            <p:nvPr/>
          </p:nvSpPr>
          <p:spPr>
            <a:xfrm>
              <a:off x="3196087" y="1424962"/>
              <a:ext cx="267419" cy="369332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화살표: U자형 20">
              <a:extLst>
                <a:ext uri="{FF2B5EF4-FFF2-40B4-BE49-F238E27FC236}">
                  <a16:creationId xmlns:a16="http://schemas.microsoft.com/office/drawing/2014/main" id="{404BD3ED-DCFC-F690-CC8D-3EA1D28B328D}"/>
                </a:ext>
              </a:extLst>
            </p:cNvPr>
            <p:cNvSpPr/>
            <p:nvPr/>
          </p:nvSpPr>
          <p:spPr>
            <a:xfrm>
              <a:off x="4387251" y="1424962"/>
              <a:ext cx="267419" cy="369332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화살표: U자형 21">
              <a:extLst>
                <a:ext uri="{FF2B5EF4-FFF2-40B4-BE49-F238E27FC236}">
                  <a16:creationId xmlns:a16="http://schemas.microsoft.com/office/drawing/2014/main" id="{F75E5D08-5785-0FF9-A989-56134CD6FBD0}"/>
                </a:ext>
              </a:extLst>
            </p:cNvPr>
            <p:cNvSpPr/>
            <p:nvPr/>
          </p:nvSpPr>
          <p:spPr>
            <a:xfrm>
              <a:off x="5478493" y="1424962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0EBA80C5-878B-126A-5C3C-ECE6402221E1}"/>
                </a:ext>
              </a:extLst>
            </p:cNvPr>
            <p:cNvSpPr/>
            <p:nvPr/>
          </p:nvSpPr>
          <p:spPr>
            <a:xfrm>
              <a:off x="6534512" y="1384902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3FBD1576-438B-E0E7-FFB3-B917776E84BC}"/>
                </a:ext>
              </a:extLst>
            </p:cNvPr>
            <p:cNvSpPr/>
            <p:nvPr/>
          </p:nvSpPr>
          <p:spPr>
            <a:xfrm>
              <a:off x="7717763" y="1386945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실행 단추: 소리 25">
            <a:hlinkClick r:id="" action="ppaction://noaction" highlightClick="1">
              <a:snd r:embed="rId4" name="applause.wav"/>
            </a:hlinkClick>
            <a:extLst>
              <a:ext uri="{FF2B5EF4-FFF2-40B4-BE49-F238E27FC236}">
                <a16:creationId xmlns:a16="http://schemas.microsoft.com/office/drawing/2014/main" id="{720C0D0B-7D33-0C9F-8D07-D62FFD8B3F81}"/>
              </a:ext>
            </a:extLst>
          </p:cNvPr>
          <p:cNvSpPr/>
          <p:nvPr/>
        </p:nvSpPr>
        <p:spPr>
          <a:xfrm>
            <a:off x="1946422" y="956897"/>
            <a:ext cx="819509" cy="788615"/>
          </a:xfrm>
          <a:prstGeom prst="actionButtonSou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C5A491-69E7-7732-3ACB-061FF11BBC7A}"/>
              </a:ext>
            </a:extLst>
          </p:cNvPr>
          <p:cNvSpPr txBox="1"/>
          <p:nvPr/>
        </p:nvSpPr>
        <p:spPr>
          <a:xfrm>
            <a:off x="3043773" y="938948"/>
            <a:ext cx="1745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특징으로 추출된</a:t>
            </a:r>
            <a:endParaRPr lang="en-US" altLang="ko-KR" sz="1600" b="1" dirty="0"/>
          </a:p>
          <a:p>
            <a:r>
              <a:rPr lang="ko-KR" altLang="en-US" sz="1600" b="1" dirty="0"/>
              <a:t>음성신호</a:t>
            </a:r>
            <a:endParaRPr lang="en-US" altLang="ko-KR" sz="1600" b="1" dirty="0"/>
          </a:p>
          <a:p>
            <a:r>
              <a:rPr lang="en-US" altLang="ko-KR" sz="1600" b="1" dirty="0"/>
              <a:t>(MFCC)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9D5FF-2A8F-2AF3-13B8-A76F7536CD8E}"/>
              </a:ext>
            </a:extLst>
          </p:cNvPr>
          <p:cNvSpPr txBox="1"/>
          <p:nvPr/>
        </p:nvSpPr>
        <p:spPr>
          <a:xfrm>
            <a:off x="5677347" y="1053559"/>
            <a:ext cx="2099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최적의</a:t>
            </a:r>
            <a:endParaRPr lang="en-US" altLang="ko-KR" sz="1600" b="1" dirty="0"/>
          </a:p>
          <a:p>
            <a:r>
              <a:rPr lang="en-US" altLang="ko-KR" sz="1600" b="1" dirty="0"/>
              <a:t>Hidden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States</a:t>
            </a:r>
            <a:endParaRPr lang="ko-KR" altLang="en-US" sz="1600" b="1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559FD0-F9E2-58FB-3A9B-78BB55DE8516}"/>
              </a:ext>
            </a:extLst>
          </p:cNvPr>
          <p:cNvCxnSpPr>
            <a:cxnSpLocks/>
          </p:cNvCxnSpPr>
          <p:nvPr/>
        </p:nvCxnSpPr>
        <p:spPr>
          <a:xfrm>
            <a:off x="4735901" y="1289679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11A100-E7AA-C000-F1DB-D10B29B613FF}"/>
              </a:ext>
            </a:extLst>
          </p:cNvPr>
          <p:cNvSpPr txBox="1"/>
          <p:nvPr/>
        </p:nvSpPr>
        <p:spPr>
          <a:xfrm>
            <a:off x="3043773" y="4381890"/>
            <a:ext cx="4054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확률 </a:t>
            </a:r>
            <a:r>
              <a:rPr lang="ko-KR" altLang="en-US" b="1" dirty="0" err="1"/>
              <a:t>누적값이</a:t>
            </a:r>
            <a:r>
              <a:rPr lang="ko-KR" altLang="en-US" b="1" dirty="0"/>
              <a:t> 최대가 되는 경로를 탐색한다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4294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52B8EF0-A4F4-FDF3-8BBA-CF0A40269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4FA2A4A-ABC6-A40F-CBEC-206A30CC7B5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6ABD15C-AD83-3A67-9CE4-7061BAB7EFF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E2BED8C-F933-9597-0573-4E8501C605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75F4A3-8409-2C94-14BF-0EB1B2F7BFAC}"/>
              </a:ext>
            </a:extLst>
          </p:cNvPr>
          <p:cNvSpPr txBox="1"/>
          <p:nvPr/>
        </p:nvSpPr>
        <p:spPr>
          <a:xfrm>
            <a:off x="1820174" y="319177"/>
            <a:ext cx="275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2060"/>
                </a:solidFill>
              </a:rPr>
              <a:t>Hidden Markov Model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146035-00ED-3C3C-5B4B-06CC974C12F9}"/>
              </a:ext>
            </a:extLst>
          </p:cNvPr>
          <p:cNvSpPr/>
          <p:nvPr/>
        </p:nvSpPr>
        <p:spPr>
          <a:xfrm>
            <a:off x="1820174" y="1466490"/>
            <a:ext cx="819509" cy="7774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T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259A438-2AA8-8560-819B-0D3E04413BF3}"/>
              </a:ext>
            </a:extLst>
          </p:cNvPr>
          <p:cNvSpPr/>
          <p:nvPr/>
        </p:nvSpPr>
        <p:spPr>
          <a:xfrm>
            <a:off x="2944483" y="1466490"/>
            <a:ext cx="819509" cy="7774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O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DF47DAC-A74D-6DEA-9F0E-119B13F0686A}"/>
              </a:ext>
            </a:extLst>
          </p:cNvPr>
          <p:cNvSpPr/>
          <p:nvPr/>
        </p:nvSpPr>
        <p:spPr>
          <a:xfrm>
            <a:off x="4068792" y="1466490"/>
            <a:ext cx="819509" cy="7774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M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7410B09-60DB-6773-C918-6A12061E0F9C}"/>
              </a:ext>
            </a:extLst>
          </p:cNvPr>
          <p:cNvSpPr/>
          <p:nvPr/>
        </p:nvSpPr>
        <p:spPr>
          <a:xfrm>
            <a:off x="5193101" y="1466490"/>
            <a:ext cx="819509" cy="7774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A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89B0A0F-C275-0428-8DA1-38D39DAD9871}"/>
              </a:ext>
            </a:extLst>
          </p:cNvPr>
          <p:cNvSpPr/>
          <p:nvPr/>
        </p:nvSpPr>
        <p:spPr>
          <a:xfrm>
            <a:off x="7441719" y="1426430"/>
            <a:ext cx="819509" cy="7774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O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39C3DE0E-2C09-ED17-6695-21DE61B342C4}"/>
              </a:ext>
            </a:extLst>
          </p:cNvPr>
          <p:cNvSpPr/>
          <p:nvPr/>
        </p:nvSpPr>
        <p:spPr>
          <a:xfrm>
            <a:off x="6317410" y="1426430"/>
            <a:ext cx="819509" cy="7774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T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1DAF1B-BC9C-8AF3-ED79-E1C0D5BC2248}"/>
              </a:ext>
            </a:extLst>
          </p:cNvPr>
          <p:cNvCxnSpPr>
            <a:cxnSpLocks/>
          </p:cNvCxnSpPr>
          <p:nvPr/>
        </p:nvCxnSpPr>
        <p:spPr>
          <a:xfrm>
            <a:off x="2656936" y="185521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E6260E-A239-B47C-5482-FB13B578F3B8}"/>
              </a:ext>
            </a:extLst>
          </p:cNvPr>
          <p:cNvCxnSpPr>
            <a:cxnSpLocks/>
          </p:cNvCxnSpPr>
          <p:nvPr/>
        </p:nvCxnSpPr>
        <p:spPr>
          <a:xfrm>
            <a:off x="3763992" y="1844648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25A72E-2348-7E2B-A4C5-C010FD1C790F}"/>
              </a:ext>
            </a:extLst>
          </p:cNvPr>
          <p:cNvCxnSpPr>
            <a:cxnSpLocks/>
          </p:cNvCxnSpPr>
          <p:nvPr/>
        </p:nvCxnSpPr>
        <p:spPr>
          <a:xfrm>
            <a:off x="4888301" y="185575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25937B-3B5C-F821-2502-C353A68BA56F}"/>
              </a:ext>
            </a:extLst>
          </p:cNvPr>
          <p:cNvCxnSpPr>
            <a:cxnSpLocks/>
          </p:cNvCxnSpPr>
          <p:nvPr/>
        </p:nvCxnSpPr>
        <p:spPr>
          <a:xfrm>
            <a:off x="6012610" y="183295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45AD6C0-A70C-3010-AC6C-762C1ABB9F57}"/>
              </a:ext>
            </a:extLst>
          </p:cNvPr>
          <p:cNvCxnSpPr>
            <a:cxnSpLocks/>
          </p:cNvCxnSpPr>
          <p:nvPr/>
        </p:nvCxnSpPr>
        <p:spPr>
          <a:xfrm>
            <a:off x="7136919" y="183295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4DA6B98-9A6F-E7E5-05AE-D5F851EEDB7C}"/>
              </a:ext>
            </a:extLst>
          </p:cNvPr>
          <p:cNvGrpSpPr/>
          <p:nvPr/>
        </p:nvGrpSpPr>
        <p:grpSpPr>
          <a:xfrm flipH="1">
            <a:off x="2111494" y="1052623"/>
            <a:ext cx="5858413" cy="409392"/>
            <a:chOff x="2126769" y="1384902"/>
            <a:chExt cx="5858413" cy="409392"/>
          </a:xfrm>
        </p:grpSpPr>
        <p:sp>
          <p:nvSpPr>
            <p:cNvPr id="38" name="화살표: U자형 37">
              <a:extLst>
                <a:ext uri="{FF2B5EF4-FFF2-40B4-BE49-F238E27FC236}">
                  <a16:creationId xmlns:a16="http://schemas.microsoft.com/office/drawing/2014/main" id="{9C86CF7A-293B-E017-3284-B147F7780890}"/>
                </a:ext>
              </a:extLst>
            </p:cNvPr>
            <p:cNvSpPr/>
            <p:nvPr/>
          </p:nvSpPr>
          <p:spPr>
            <a:xfrm>
              <a:off x="2126769" y="1424962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U자형 38">
              <a:extLst>
                <a:ext uri="{FF2B5EF4-FFF2-40B4-BE49-F238E27FC236}">
                  <a16:creationId xmlns:a16="http://schemas.microsoft.com/office/drawing/2014/main" id="{4B72CBBF-4B95-81BF-09B3-9210873D7056}"/>
                </a:ext>
              </a:extLst>
            </p:cNvPr>
            <p:cNvSpPr/>
            <p:nvPr/>
          </p:nvSpPr>
          <p:spPr>
            <a:xfrm>
              <a:off x="3196087" y="1424962"/>
              <a:ext cx="267419" cy="369332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화살표: U자형 39">
              <a:extLst>
                <a:ext uri="{FF2B5EF4-FFF2-40B4-BE49-F238E27FC236}">
                  <a16:creationId xmlns:a16="http://schemas.microsoft.com/office/drawing/2014/main" id="{89E5FDE7-A98C-4E88-47CE-915C1AC70B67}"/>
                </a:ext>
              </a:extLst>
            </p:cNvPr>
            <p:cNvSpPr/>
            <p:nvPr/>
          </p:nvSpPr>
          <p:spPr>
            <a:xfrm>
              <a:off x="4387251" y="1424962"/>
              <a:ext cx="267419" cy="369332"/>
            </a:xfrm>
            <a:prstGeom prst="utur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화살표: U자형 40">
              <a:extLst>
                <a:ext uri="{FF2B5EF4-FFF2-40B4-BE49-F238E27FC236}">
                  <a16:creationId xmlns:a16="http://schemas.microsoft.com/office/drawing/2014/main" id="{32731060-913F-9168-99B7-26E208A72C86}"/>
                </a:ext>
              </a:extLst>
            </p:cNvPr>
            <p:cNvSpPr/>
            <p:nvPr/>
          </p:nvSpPr>
          <p:spPr>
            <a:xfrm>
              <a:off x="5478493" y="1424962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화살표: U자형 41">
              <a:extLst>
                <a:ext uri="{FF2B5EF4-FFF2-40B4-BE49-F238E27FC236}">
                  <a16:creationId xmlns:a16="http://schemas.microsoft.com/office/drawing/2014/main" id="{AD69C1B1-3ABB-D3FF-E0B5-F16C9DDD36AD}"/>
                </a:ext>
              </a:extLst>
            </p:cNvPr>
            <p:cNvSpPr/>
            <p:nvPr/>
          </p:nvSpPr>
          <p:spPr>
            <a:xfrm>
              <a:off x="6534512" y="1384902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화살표: U자형 42">
              <a:extLst>
                <a:ext uri="{FF2B5EF4-FFF2-40B4-BE49-F238E27FC236}">
                  <a16:creationId xmlns:a16="http://schemas.microsoft.com/office/drawing/2014/main" id="{C15EC41F-C08A-C5FE-8811-EEB77392E818}"/>
                </a:ext>
              </a:extLst>
            </p:cNvPr>
            <p:cNvSpPr/>
            <p:nvPr/>
          </p:nvSpPr>
          <p:spPr>
            <a:xfrm>
              <a:off x="7717763" y="1386945"/>
              <a:ext cx="267419" cy="369332"/>
            </a:xfrm>
            <a:prstGeom prst="uturn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DE5EE110-429F-AA31-C834-78838E62666F}"/>
              </a:ext>
            </a:extLst>
          </p:cNvPr>
          <p:cNvSpPr/>
          <p:nvPr/>
        </p:nvSpPr>
        <p:spPr>
          <a:xfrm>
            <a:off x="4162245" y="2571750"/>
            <a:ext cx="819509" cy="7774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s0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4DECDAE8-910F-0CD2-A660-6C47E95FC330}"/>
              </a:ext>
            </a:extLst>
          </p:cNvPr>
          <p:cNvSpPr/>
          <p:nvPr/>
        </p:nvSpPr>
        <p:spPr>
          <a:xfrm>
            <a:off x="5210353" y="2571750"/>
            <a:ext cx="819509" cy="77745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s1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36341ED-1884-196D-9186-DD8BFF4A52DA}"/>
              </a:ext>
            </a:extLst>
          </p:cNvPr>
          <p:cNvSpPr/>
          <p:nvPr/>
        </p:nvSpPr>
        <p:spPr>
          <a:xfrm>
            <a:off x="6258461" y="2570346"/>
            <a:ext cx="819509" cy="777456"/>
          </a:xfrm>
          <a:prstGeom prst="ellipse">
            <a:avLst/>
          </a:prstGeom>
          <a:solidFill>
            <a:srgbClr val="3D73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002060"/>
                </a:solidFill>
              </a:rPr>
              <a:t>s2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F77DD6-04C9-744B-63D6-03E36C51885F}"/>
              </a:ext>
            </a:extLst>
          </p:cNvPr>
          <p:cNvSpPr txBox="1"/>
          <p:nvPr/>
        </p:nvSpPr>
        <p:spPr>
          <a:xfrm>
            <a:off x="1606302" y="4050817"/>
            <a:ext cx="5639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출력확률이 </a:t>
            </a:r>
            <a:r>
              <a:rPr lang="en-US" altLang="ko-KR" b="1" dirty="0"/>
              <a:t>GMM</a:t>
            </a:r>
            <a:r>
              <a:rPr lang="ko-KR" altLang="en-US" b="1" dirty="0"/>
              <a:t>으로 </a:t>
            </a:r>
            <a:r>
              <a:rPr lang="ko-KR" altLang="en-US" b="1" dirty="0" err="1"/>
              <a:t>모델화</a:t>
            </a:r>
            <a:r>
              <a:rPr lang="ko-KR" altLang="en-US" b="1" dirty="0"/>
              <a:t> 된 것을 </a:t>
            </a:r>
            <a:r>
              <a:rPr lang="en-US" altLang="ko-KR" b="1" dirty="0"/>
              <a:t>GMM-HMM</a:t>
            </a:r>
            <a:r>
              <a:rPr lang="ko-KR" altLang="en-US" b="1" dirty="0"/>
              <a:t>이라고 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 err="1"/>
              <a:t>바움</a:t>
            </a:r>
            <a:r>
              <a:rPr lang="ko-KR" altLang="en-US" b="1" dirty="0"/>
              <a:t> </a:t>
            </a:r>
            <a:r>
              <a:rPr lang="ko-KR" altLang="en-US" b="1" dirty="0" err="1"/>
              <a:t>웰치</a:t>
            </a:r>
            <a:r>
              <a:rPr lang="ko-KR" altLang="en-US" b="1" dirty="0"/>
              <a:t> 알고리즘</a:t>
            </a:r>
            <a:r>
              <a:rPr lang="en-US" altLang="ko-KR" b="1" dirty="0"/>
              <a:t>: EM </a:t>
            </a:r>
            <a:r>
              <a:rPr lang="ko-KR" altLang="en-US" b="1" dirty="0"/>
              <a:t>알고리즘과 동일하지만 기준 확률로 </a:t>
            </a:r>
            <a:r>
              <a:rPr lang="en-US" altLang="ko-KR" b="1" dirty="0"/>
              <a:t>posterior </a:t>
            </a:r>
            <a:r>
              <a:rPr lang="ko-KR" altLang="en-US" b="1" dirty="0"/>
              <a:t>대신 전향 확률과 </a:t>
            </a:r>
            <a:r>
              <a:rPr lang="ko-KR" altLang="en-US" b="1" dirty="0" err="1"/>
              <a:t>후향</a:t>
            </a:r>
            <a:r>
              <a:rPr lang="ko-KR" altLang="en-US" b="1" dirty="0"/>
              <a:t> 확률을 이용한다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71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6E2EBC3-1ED6-C8F0-AB90-67158818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D479BA17-E4CB-FE09-8305-1235853D078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61E87E1-A83E-AC25-FC2F-CC7A3607906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F81FA82-B7DA-7462-62B3-61B1FDE504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CEC7F1-0DD9-12CA-67BC-0A7824FBA8BC}"/>
              </a:ext>
            </a:extLst>
          </p:cNvPr>
          <p:cNvSpPr txBox="1"/>
          <p:nvPr/>
        </p:nvSpPr>
        <p:spPr>
          <a:xfrm>
            <a:off x="1820174" y="319177"/>
            <a:ext cx="275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002060"/>
                </a:solidFill>
              </a:rPr>
              <a:t>Hidden Markov Model</a:t>
            </a:r>
            <a:endParaRPr lang="ko-KR" altLang="en-US" sz="1800" b="1" dirty="0">
              <a:solidFill>
                <a:srgbClr val="00206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61A09C-447E-E48D-735B-575FE86F6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285" y="0"/>
            <a:ext cx="262126" cy="5143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4FEDA3-1028-1CB4-1012-ED697E553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004" y="1116085"/>
            <a:ext cx="4009486" cy="372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29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8659A39-5AFE-F74B-CB85-B24CECC0C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49B06ED-261E-7F16-8FCF-366CA7126BF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E08B944-D57C-65B7-D3D7-A8E55EC9D3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65B44B8-F3AB-E112-B4AC-56558516B2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75;p15">
            <a:extLst>
              <a:ext uri="{FF2B5EF4-FFF2-40B4-BE49-F238E27FC236}">
                <a16:creationId xmlns:a16="http://schemas.microsoft.com/office/drawing/2014/main" id="{1ACE9273-D36C-D9F6-B48F-752E296E65CB}"/>
              </a:ext>
            </a:extLst>
          </p:cNvPr>
          <p:cNvSpPr txBox="1"/>
          <p:nvPr/>
        </p:nvSpPr>
        <p:spPr>
          <a:xfrm>
            <a:off x="4125800" y="2142962"/>
            <a:ext cx="582770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.</a:t>
            </a:r>
            <a:endParaRPr sz="20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41076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672995" y="2302460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GMM-HMM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기반 음성인식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77C2903-734E-1304-4D7D-9FB27D4E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2F6C850-F34F-D9AA-74F4-7C9708C73C1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E769465-1EA4-B916-3BC7-99583723911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15D6C685-AFCC-806F-789F-281DC6CA4A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66160-49FA-B877-BFE0-F17D3F6C1501}"/>
              </a:ext>
            </a:extLst>
          </p:cNvPr>
          <p:cNvSpPr txBox="1"/>
          <p:nvPr/>
        </p:nvSpPr>
        <p:spPr>
          <a:xfrm>
            <a:off x="1988288" y="1424594"/>
            <a:ext cx="5944256" cy="263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DP Matching 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방법론의 문제점</a:t>
            </a:r>
            <a:endParaRPr lang="en-US" altLang="ko-KR"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미리 준비된 템플릿과 일치하는 발화 내용만을 인식할 수 있다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음소보다 짧은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subword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템플릿을 작성한 후 템플릿을 연결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 불규칙성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다양성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대응이 어렵다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템플릿을 음소마다 여러 개 준비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But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비효율적인 계산 →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AE328859-FADE-0FD0-0DE4-BFD7733D9B1B}"/>
              </a:ext>
            </a:extLst>
          </p:cNvPr>
          <p:cNvSpPr txBox="1"/>
          <p:nvPr/>
        </p:nvSpPr>
        <p:spPr>
          <a:xfrm>
            <a:off x="1482148" y="36733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분포와 빈도 관점의 음성인식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53004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F4CD978-1B23-71D1-8575-C8BA1457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BCB4B78-47D4-DD43-5601-CC6031EFAE4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7390791-3E7A-30FC-30D6-969625ECA0F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3263BBA-F801-2331-0267-3CF1BB81FC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A8824B-3D0A-120B-1689-3DC02B32D1B0}"/>
              </a:ext>
            </a:extLst>
          </p:cNvPr>
          <p:cNvSpPr txBox="1"/>
          <p:nvPr/>
        </p:nvSpPr>
        <p:spPr>
          <a:xfrm>
            <a:off x="1990961" y="1431670"/>
            <a:ext cx="6437981" cy="263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특징값을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모두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차원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스칼라값으로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표현히면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특징을 가짐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동일한 음성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특징값은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일정 범위 안에 밀집되어 있을 것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범위 안에서 벗어날수록 동일한 음성일 확률이 떨어짐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F73A52-BE4A-2516-1480-38FCC387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055" y="2175400"/>
            <a:ext cx="4635795" cy="1046026"/>
          </a:xfrm>
          <a:prstGeom prst="rect">
            <a:avLst/>
          </a:prstGeom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6173D46A-EAD5-D2DC-FD7E-6A1FDB38E3E3}"/>
              </a:ext>
            </a:extLst>
          </p:cNvPr>
          <p:cNvSpPr txBox="1"/>
          <p:nvPr/>
        </p:nvSpPr>
        <p:spPr>
          <a:xfrm>
            <a:off x="1482148" y="36733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분포와 빈도 관점의 음성인식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5787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2D0C888-3642-DE05-0C00-49E8B2CA8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DCE7FC2-0813-7340-F21C-393911026C5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4A9B45A1-C15B-B2CB-D584-FAF27A7BCB2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674D2D9-5733-8952-15C4-BD8F56CF60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C6036D-E50A-879A-30B3-C6DA5EECA572}"/>
              </a:ext>
            </a:extLst>
          </p:cNvPr>
          <p:cNvSpPr txBox="1"/>
          <p:nvPr/>
        </p:nvSpPr>
        <p:spPr>
          <a:xfrm>
            <a:off x="2139817" y="1304080"/>
            <a:ext cx="5692584" cy="418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관측치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</a:t>
            </a:r>
            <a:r>
              <a:rPr lang="ko-KR" altLang="en-US" sz="16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빈도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L(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y|x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음성인식 문제에 도입하면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2FC7C6F-C75F-F537-A360-5DEEC53053ED}"/>
              </a:ext>
            </a:extLst>
          </p:cNvPr>
          <p:cNvSpPr txBox="1"/>
          <p:nvPr/>
        </p:nvSpPr>
        <p:spPr>
          <a:xfrm>
            <a:off x="1482148" y="36733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분포와 빈도 관점의 음성인식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FFDF7B-4E67-2212-367D-358B0D159E9F}"/>
              </a:ext>
            </a:extLst>
          </p:cNvPr>
          <p:cNvGrpSpPr/>
          <p:nvPr/>
        </p:nvGrpSpPr>
        <p:grpSpPr>
          <a:xfrm>
            <a:off x="3021634" y="2099556"/>
            <a:ext cx="3928949" cy="2400308"/>
            <a:chOff x="3149785" y="1998921"/>
            <a:chExt cx="3928949" cy="24003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3ADA3A1-3321-B577-A8C1-47286FBD1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912" b="58337"/>
            <a:stretch/>
          </p:blipFill>
          <p:spPr>
            <a:xfrm>
              <a:off x="3149785" y="1998921"/>
              <a:ext cx="3928949" cy="189027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B03C70-D1BD-FDBC-D885-5201D35D8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9455" t="84430" r="16245"/>
            <a:stretch/>
          </p:blipFill>
          <p:spPr>
            <a:xfrm>
              <a:off x="4167962" y="3598402"/>
              <a:ext cx="2526325" cy="800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085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3F69F6F-26D8-5DD8-425C-180830020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876175F-0292-3542-796E-3ECF60413A5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C0349A3-69CF-69AE-8BE2-8C560C3FC10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2CA7060-FDE9-5AF7-89ED-947C71E7F7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8627E8-BF96-B5E1-BA43-BC16718A9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42" y="2933999"/>
            <a:ext cx="6466031" cy="1895904"/>
          </a:xfrm>
          <a:prstGeom prst="rect">
            <a:avLst/>
          </a:prstGeom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E38B50FB-44BB-F8E7-D57A-4E00A400430E}"/>
              </a:ext>
            </a:extLst>
          </p:cNvPr>
          <p:cNvSpPr txBox="1"/>
          <p:nvPr/>
        </p:nvSpPr>
        <p:spPr>
          <a:xfrm>
            <a:off x="1482148" y="367335"/>
            <a:ext cx="664112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정규분포와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최빈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추정법을 활용한 매개변수 추정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579D1-A6AC-B0DB-F7B7-5FB4602B0E6B}"/>
              </a:ext>
            </a:extLst>
          </p:cNvPr>
          <p:cNvSpPr txBox="1"/>
          <p:nvPr/>
        </p:nvSpPr>
        <p:spPr>
          <a:xfrm>
            <a:off x="1482148" y="1229650"/>
            <a:ext cx="7422225" cy="1895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음성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특징값은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float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 또는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bouble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 → 매우 세밀한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소수값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i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특징값이</a:t>
            </a:r>
            <a:r>
              <a:rPr lang="ko-KR" altLang="en-US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완전히 동일한 경우는 거의 없음</a:t>
            </a:r>
            <a:endParaRPr lang="en-US" altLang="ko-KR" sz="1600" i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단순 비율에 기반해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확률값을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산출하면 </a:t>
            </a:r>
            <a:r>
              <a:rPr lang="ko-KR" altLang="en-US" sz="1600" i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간격이 텅 빈 막대그래프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값이 집중된 범위에서는 높은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확률값을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갖고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멀어질수록 낮은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확률값을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갖는 함수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확률 밀도 함수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2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A750B98-830B-E589-B7B8-ED6F477BB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259B52D-8955-1BF0-E79A-7B432AF1A06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7B8E24F-5751-8A8D-73FD-C4AFF217206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90FB6DC-D225-6D0C-D561-4CB4D2A7A7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1BE49A9C-D2B0-0BAF-E31B-737E106A66DC}"/>
              </a:ext>
            </a:extLst>
          </p:cNvPr>
          <p:cNvSpPr txBox="1"/>
          <p:nvPr/>
        </p:nvSpPr>
        <p:spPr>
          <a:xfrm>
            <a:off x="1482148" y="367335"/>
            <a:ext cx="664112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정규분포와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최빈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추정법을 활용한 매개변수 추정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049E1A-8031-BC5F-3B49-BD1E9CC7549E}"/>
                  </a:ext>
                </a:extLst>
              </p:cNvPr>
              <p:cNvSpPr txBox="1"/>
              <p:nvPr/>
            </p:nvSpPr>
            <p:spPr>
              <a:xfrm>
                <a:off x="1694803" y="1803800"/>
                <a:ext cx="5070619" cy="1895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실제 음성 데이터 </a:t>
                </a:r>
                <a:r>
                  <a:rPr lang="ko-KR" altLang="en-US" sz="16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특징값은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다차원 벡터 → 다변 정규분포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→ 이후 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PDF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</a:t>
                </a:r>
                <a:r>
                  <a:rPr lang="ko-KR" altLang="en-US" sz="16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확률값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대신 사용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𝑃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</m:e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𝑓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𝑥</m:t>
                        </m:r>
                      </m:e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6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8049E1A-8031-BC5F-3B49-BD1E9CC75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03" y="1803800"/>
                <a:ext cx="5070619" cy="1895904"/>
              </a:xfrm>
              <a:prstGeom prst="rect">
                <a:avLst/>
              </a:prstGeom>
              <a:blipFill>
                <a:blip r:embed="rId4"/>
                <a:stretch>
                  <a:fillRect l="-601" b="-3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5779085-212E-00CD-7EA8-EFC4504F3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203" y="2283245"/>
            <a:ext cx="4652297" cy="8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7A135EC-DBDB-58A9-ADB1-9C3C91F9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F74486E-C6B9-8B9C-8ADE-9DDC8F4D756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9145964-5174-4134-1D8F-1A214413DDD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01D7607-6D01-4F44-F0AC-937FED6148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F49DE68-C257-822F-63A8-5C93F802ECBD}"/>
              </a:ext>
            </a:extLst>
          </p:cNvPr>
          <p:cNvSpPr txBox="1"/>
          <p:nvPr/>
        </p:nvSpPr>
        <p:spPr>
          <a:xfrm>
            <a:off x="1482148" y="367335"/>
            <a:ext cx="664112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정규분포와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최빈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 추정법을 활용한 매개변수 추정</a:t>
            </a:r>
            <a:endParaRPr lang="en-US" altLang="ko"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C42961-8B4F-FCBC-CA10-2D484766F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453" y="2686493"/>
            <a:ext cx="4276171" cy="2355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3DE1EC-A6F7-A7A8-7A86-A522DC0152DB}"/>
                  </a:ext>
                </a:extLst>
              </p:cNvPr>
              <p:cNvSpPr txBox="1"/>
              <p:nvPr/>
            </p:nvSpPr>
            <p:spPr>
              <a:xfrm>
                <a:off x="1341484" y="863590"/>
                <a:ext cx="5631670" cy="4111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정규분포 → 음성 데이터 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MFCC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적용 가능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음성 데이터 </a:t>
                </a:r>
                <a:r>
                  <a:rPr lang="ko-KR" altLang="en-US" sz="16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관측값인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데이터셋 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x(0), x(1), …, x(n), …, x(N-1)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x(n) : n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번째 데이터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D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차원 벡터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데이터 수 </a:t>
                </a:r>
                <a:r>
                  <a:rPr lang="en-US" altLang="ko-KR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N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매개변수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𝜇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와</m:t>
                    </m:r>
                  </m:oMath>
                </a14:m>
                <a:r>
                  <a:rPr lang="en-US" altLang="ko-KR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ko-KR" altLang="en-US" sz="1600" i="1" dirty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는</m:t>
                        </m:r>
                      </m:e>
                    </m:nary>
                  </m:oMath>
                </a14:m>
                <a:r>
                  <a:rPr lang="en-US" altLang="ko-KR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빈도를 이용해 결정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en-US" altLang="ko-KR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600" b="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확률값이</a:t>
                </a:r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최대가 되는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</m:oMath>
                </a14:m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정하면</a:t>
                </a:r>
                <a:endParaRPr lang="en-US" altLang="ko-KR" sz="16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알맞게 </a:t>
                </a:r>
                <a:r>
                  <a:rPr lang="ko-KR" altLang="en-US" sz="1600" b="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모델링된</a:t>
                </a:r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PDF</a:t>
                </a:r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얻을 수 있음</a:t>
                </a:r>
                <a:endParaRPr lang="en-US" altLang="ko-KR" sz="16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→ 관측치 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x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이미 알고 있으므로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  </a:t>
                </a:r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빈도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L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|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𝑥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r>
                  <a:rPr lang="ko-KR" altLang="en-US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최대화 </a:t>
                </a:r>
                <a:r>
                  <a:rPr lang="en-US" altLang="ko-KR" sz="16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600" b="0" dirty="0" err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최빈</a:t>
                </a:r>
                <a:r>
                  <a:rPr lang="ko-KR" altLang="en-US" sz="1600" b="0" dirty="0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600" b="0" dirty="0" err="1">
                    <a:solidFill>
                      <a:srgbClr val="C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추정법</a:t>
                </a:r>
                <a:endParaRPr lang="en-US" altLang="ko-KR" sz="1600" b="0" dirty="0">
                  <a:solidFill>
                    <a:srgbClr val="C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3DE1EC-A6F7-A7A8-7A86-A522DC015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484" y="863590"/>
                <a:ext cx="5631670" cy="4111895"/>
              </a:xfrm>
              <a:prstGeom prst="rect">
                <a:avLst/>
              </a:prstGeom>
              <a:blipFill>
                <a:blip r:embed="rId5"/>
                <a:stretch>
                  <a:fillRect l="-541" b="-10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49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1425</Words>
  <Application>Microsoft Office PowerPoint</Application>
  <PresentationFormat>화면 슬라이드 쇼(16:9)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맑은 고딕</vt:lpstr>
      <vt:lpstr>Arial</vt:lpstr>
      <vt:lpstr>Cambria Math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효원 조</cp:lastModifiedBy>
  <cp:revision>76</cp:revision>
  <dcterms:modified xsi:type="dcterms:W3CDTF">2024-11-19T06:30:13Z</dcterms:modified>
</cp:coreProperties>
</file>