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70" r:id="rId6"/>
    <p:sldId id="269" r:id="rId7"/>
    <p:sldId id="268" r:id="rId8"/>
    <p:sldId id="267" r:id="rId9"/>
    <p:sldId id="271" r:id="rId10"/>
    <p:sldId id="272" r:id="rId11"/>
    <p:sldId id="274" r:id="rId12"/>
    <p:sldId id="275" r:id="rId13"/>
    <p:sldId id="260" r:id="rId14"/>
    <p:sldId id="259" r:id="rId15"/>
    <p:sldId id="261" r:id="rId16"/>
    <p:sldId id="262" r:id="rId17"/>
    <p:sldId id="263" r:id="rId18"/>
    <p:sldId id="264" r:id="rId19"/>
    <p:sldId id="276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00"/>
    <a:srgbClr val="F2C0E5"/>
    <a:srgbClr val="F399D9"/>
    <a:srgbClr val="FF0000"/>
    <a:srgbClr val="FFFFFF"/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94" d="100"/>
          <a:sy n="94" d="100"/>
        </p:scale>
        <p:origin x="70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D608F3C-7B0D-740D-CF1E-6CD74457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BA7262F-B2A7-6AF5-5489-9CEEA0B09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9784BF5-8AD9-1A37-4E97-5A0320F6F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세 번째 </a:t>
            </a:r>
            <a:r>
              <a:rPr lang="en-US" altLang="ko-KR"/>
              <a:t>MFCC </a:t>
            </a:r>
            <a:r>
              <a:rPr lang="ko-KR" altLang="en-US"/>
              <a:t>추출 단계로는 </a:t>
            </a:r>
            <a:r>
              <a:rPr lang="en-US" altLang="ko-KR"/>
              <a:t>Fast Fourier Transform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과정은</a:t>
            </a:r>
            <a:r>
              <a:rPr lang="en-US" altLang="ko-KR"/>
              <a:t>, </a:t>
            </a:r>
            <a:r>
              <a:rPr lang="ko-KR" altLang="en-US"/>
              <a:t>시간 도메인의 음성 신호를 주파수 도메인으로 변환하기 위함입니다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시간 도메인에서 주파수 도메인으로 변환해야하는 이유는</a:t>
            </a:r>
            <a:r>
              <a:rPr lang="en-US" altLang="ko-KR"/>
              <a:t>, </a:t>
            </a:r>
            <a:r>
              <a:rPr lang="ko-KR" altLang="en-US"/>
              <a:t>시간 도메인에서는 왼쪽 그래프에서 보시다시피 시간에 따른 음성의 진폭 변화만을 알 수 있어서</a:t>
            </a:r>
            <a:r>
              <a:rPr lang="en-US" altLang="ko-KR"/>
              <a:t>, </a:t>
            </a:r>
            <a:r>
              <a:rPr lang="ko-KR" altLang="en-US"/>
              <a:t>이것만으로 음소나 발음의 차이와 같은 음성 특징을 분석할 수 없습니다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시간 도메인을 주파수 도메인으로 변환하게 되면</a:t>
            </a:r>
            <a:r>
              <a:rPr lang="en-US" altLang="ko-KR"/>
              <a:t>, </a:t>
            </a:r>
            <a:r>
              <a:rPr lang="ko-KR" altLang="en-US"/>
              <a:t>주파수 도메인에서는 각 주파수 대역에서 음성이 어떻게 분포하는지와 음성의 변화를 파악할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주파수 도메인에서는 음성의 특징을 추출할 수 있게 되는 것입니다</a:t>
            </a:r>
            <a:r>
              <a:rPr lang="en-US" altLang="ko-KR"/>
              <a:t>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5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EAEB9A9-A5CC-E497-B1EE-42919BDA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25AC139-5100-7509-301A-D804543BC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E00DE8A-E2D9-34A8-3ABC-C455F7C5B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마지막으로</a:t>
            </a:r>
            <a:r>
              <a:rPr lang="en-US" altLang="ko-KR"/>
              <a:t>, MFCC </a:t>
            </a:r>
            <a:r>
              <a:rPr lang="ko-KR" altLang="en-US"/>
              <a:t>추출의 네 번째 단계인 </a:t>
            </a:r>
            <a:r>
              <a:rPr lang="en-US" altLang="ko-KR"/>
              <a:t>Mel Filter Bank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</a:t>
            </a:r>
            <a:r>
              <a:rPr lang="en-US" altLang="ko-KR"/>
              <a:t>Mel Filter Bank</a:t>
            </a:r>
            <a:r>
              <a:rPr lang="ko-KR" altLang="en-US"/>
              <a:t>라는 과정은 주파수 성분을 인간의 청각 특성에 맞게 </a:t>
            </a:r>
            <a:r>
              <a:rPr lang="en-US" altLang="ko-KR"/>
              <a:t>Mel </a:t>
            </a:r>
            <a:r>
              <a:rPr lang="ko-KR" altLang="en-US"/>
              <a:t>스케일로 변환하는 것입니다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여기서 말하는 인간의 청각 특성은</a:t>
            </a:r>
            <a:r>
              <a:rPr lang="en-US" altLang="ko-KR"/>
              <a:t>, </a:t>
            </a:r>
            <a:r>
              <a:rPr lang="ko-KR" altLang="en-US"/>
              <a:t>인간의 청각은 저주파 대역에서는 주파수 변화를 더 민감하게 감지하고</a:t>
            </a:r>
            <a:r>
              <a:rPr lang="en-US" altLang="ko-KR"/>
              <a:t>, </a:t>
            </a:r>
            <a:r>
              <a:rPr lang="ko-KR" altLang="en-US"/>
              <a:t>고주파 대역에서는 주파수 변화에 덜 민감하게 반응한다는 특징이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그래서 </a:t>
            </a:r>
            <a:r>
              <a:rPr lang="en-US" altLang="ko-KR"/>
              <a:t>Mel </a:t>
            </a:r>
            <a:r>
              <a:rPr lang="ko-KR" altLang="en-US"/>
              <a:t>스케일이라는 저 주파수에서 주파수 변화를 더 세밀하게 반영하고</a:t>
            </a:r>
            <a:r>
              <a:rPr lang="en-US" altLang="ko-KR"/>
              <a:t>, </a:t>
            </a:r>
            <a:r>
              <a:rPr lang="ko-KR" altLang="en-US"/>
              <a:t>고주파수에서는 더 넓은 주파수 대역을 사용하여 주파수 변화를 반영하는 비선형 스케일을 도입합니다</a:t>
            </a:r>
            <a:r>
              <a:rPr lang="en-US" altLang="ko-KR"/>
              <a:t>.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그래서 이렇게 저주파 대역에 더 많은 </a:t>
            </a:r>
            <a:r>
              <a:rPr lang="en-US" altLang="ko-KR"/>
              <a:t>Mel filter</a:t>
            </a:r>
            <a:r>
              <a:rPr lang="ko-KR" altLang="en-US"/>
              <a:t>를 배치하여</a:t>
            </a:r>
            <a:r>
              <a:rPr lang="en-US" altLang="ko-KR"/>
              <a:t>, </a:t>
            </a:r>
            <a:r>
              <a:rPr lang="ko-KR" altLang="en-US"/>
              <a:t>인간의 청각 특성을 더 잘 반영할 수 있게 됩니다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3FADCF7-05CC-6F15-95AC-8A9CB491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4B90385-C4CE-889E-9F1D-19C45147F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1BAE882-DA76-EA61-1285-FA49C8523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마지막으로</a:t>
            </a:r>
            <a:r>
              <a:rPr lang="en-US" altLang="ko-KR"/>
              <a:t>, MFCC </a:t>
            </a:r>
            <a:r>
              <a:rPr lang="ko-KR" altLang="en-US"/>
              <a:t>추출의 다섯 번째 단게인 </a:t>
            </a:r>
            <a:r>
              <a:rPr lang="en-US" altLang="ko-KR"/>
              <a:t>Discrete Cosine Transform (DCT)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Mel-scale</a:t>
            </a:r>
            <a:r>
              <a:rPr lang="ko-KR" altLang="en-US"/>
              <a:t>까지 변환한 데이터는 고차원이기 때문에</a:t>
            </a:r>
            <a:r>
              <a:rPr lang="en-US" altLang="ko-KR"/>
              <a:t>, </a:t>
            </a:r>
            <a:r>
              <a:rPr lang="ko-KR" altLang="en-US"/>
              <a:t>주파수 성분을 더 낮은 차원으로 압축하는 과정입니다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</a:t>
            </a:r>
            <a:r>
              <a:rPr lang="en-US" altLang="ko-KR"/>
              <a:t>DCT</a:t>
            </a:r>
            <a:r>
              <a:rPr lang="ko-KR" altLang="en-US"/>
              <a:t>를 통해서 데이터가 </a:t>
            </a:r>
            <a:r>
              <a:rPr lang="en-US" altLang="ko-KR"/>
              <a:t>DKQ</a:t>
            </a:r>
            <a:r>
              <a:rPr lang="ko-KR" altLang="en-US"/>
              <a:t>춖뙤꼬</a:t>
            </a:r>
            <a:r>
              <a:rPr lang="en-US" altLang="ko-KR"/>
              <a:t>, </a:t>
            </a:r>
            <a:r>
              <a:rPr lang="ko-KR" altLang="en-US"/>
              <a:t>주파수 성분들 간의 상관성이 제거될 수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3313EC0-0738-60BD-E5D2-106664A9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96CE6F4-7AEB-7CB0-1FF0-A3D39AFE4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C28DDAA-D8BB-2F9A-38D4-00460E7B1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05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C39D662-0C20-3D5D-EC78-89698A01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E69C936-989F-B0DF-B5C9-5868AB121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8F940CC-8C66-C82E-78AB-BFBAC0265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음성 인식 시에 청각 뿐 아니라 발성 메커니즘도 </a:t>
            </a:r>
            <a:r>
              <a:rPr lang="ko-KR" altLang="en-US" dirty="0" err="1"/>
              <a:t>고려해야합니다</a:t>
            </a:r>
            <a:r>
              <a:rPr lang="en-US" altLang="ko-KR" dirty="0"/>
              <a:t>. </a:t>
            </a:r>
            <a:r>
              <a:rPr lang="ko-KR" altLang="en-US" dirty="0"/>
              <a:t>목소리는 성대의 진동으로 성대음을 만들고 성도를 지나면서 공명과 조음이 이루어집니다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켑스트럼</a:t>
            </a:r>
            <a:r>
              <a:rPr lang="ko-KR" altLang="en-US" dirty="0"/>
              <a:t> 분석이란 이러한 공명과 조음을 하는 성도의 역할을 담당합니다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30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9036286-1DC6-3F13-CF59-FD65508F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20B1FBD-44C4-06DB-2342-FF533B897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95C439B-7E7B-AF2C-0A29-FED979CDAD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모음 </a:t>
            </a:r>
            <a:r>
              <a:rPr lang="en-US" altLang="ko-KR" dirty="0" err="1"/>
              <a:t>a,e,i,o,u</a:t>
            </a:r>
            <a:r>
              <a:rPr lang="ko-KR" altLang="en-US" dirty="0"/>
              <a:t>는 성대를 </a:t>
            </a:r>
            <a:r>
              <a:rPr lang="ko-KR" altLang="en-US" dirty="0" err="1"/>
              <a:t>진동시킵니다</a:t>
            </a:r>
            <a:r>
              <a:rPr lang="en-US" altLang="ko-KR" dirty="0"/>
              <a:t>. </a:t>
            </a:r>
            <a:r>
              <a:rPr lang="ko-KR" altLang="en-US" dirty="0"/>
              <a:t>유성음은 준주기성 즉 완전히 주기적이지는 않지만 주기적인 형태를 가집니다</a:t>
            </a:r>
            <a:r>
              <a:rPr lang="en-US" altLang="ko-KR" dirty="0"/>
              <a:t>. </a:t>
            </a:r>
            <a:r>
              <a:rPr lang="ko-KR" altLang="en-US" dirty="0"/>
              <a:t>더불어 기본 주파수와 기본 주파수의 </a:t>
            </a:r>
            <a:r>
              <a:rPr lang="en-US" altLang="ko-KR" dirty="0"/>
              <a:t>harmonics</a:t>
            </a:r>
            <a:r>
              <a:rPr lang="ko-KR" altLang="en-US" dirty="0"/>
              <a:t>로 </a:t>
            </a:r>
            <a:r>
              <a:rPr lang="en-US" altLang="ko-KR" dirty="0"/>
              <a:t>spectrum</a:t>
            </a:r>
            <a:r>
              <a:rPr lang="ko-KR" altLang="en-US" dirty="0"/>
              <a:t>이 구성됩니다</a:t>
            </a:r>
            <a:r>
              <a:rPr lang="en-US" altLang="ko-KR" dirty="0"/>
              <a:t>. </a:t>
            </a:r>
            <a:r>
              <a:rPr lang="ko-KR" altLang="en-US" dirty="0"/>
              <a:t>무성음의 경우 다양한 주파수 성분이 고르게 포함된 백색 소음과 같은 스펙트럼을 띱니다</a:t>
            </a:r>
            <a:r>
              <a:rPr lang="en-US" altLang="ko-KR" dirty="0"/>
              <a:t>. </a:t>
            </a:r>
            <a:r>
              <a:rPr lang="ko-KR" altLang="en-US" dirty="0"/>
              <a:t>그래프 참고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카를 발음하게 되면</a:t>
            </a:r>
            <a:r>
              <a:rPr lang="en-US" altLang="ko-KR" dirty="0"/>
              <a:t>, </a:t>
            </a:r>
            <a:r>
              <a:rPr lang="ko-KR" altLang="en-US" dirty="0"/>
              <a:t>백색 소음과 같은 형태 </a:t>
            </a:r>
            <a:r>
              <a:rPr lang="ko-KR" altLang="en-US" dirty="0" err="1"/>
              <a:t>ㅋ</a:t>
            </a:r>
            <a:r>
              <a:rPr lang="ko-KR" altLang="en-US" dirty="0"/>
              <a:t> 과 준주기성 형태 </a:t>
            </a:r>
            <a:r>
              <a:rPr lang="en-US" altLang="ko-KR" dirty="0"/>
              <a:t>k</a:t>
            </a:r>
            <a:r>
              <a:rPr lang="ko-KR" altLang="en-US" dirty="0"/>
              <a:t>로 파형이 나뉘는 모습을 볼 수 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23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4484305-E003-694A-5824-546840A7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14CA2E3-BEDF-AA51-679C-38F4FE30E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35975B7-DC51-A3F5-1760-3772DE877A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본 여기 신호는 성대를 지나면서 공명하고 조음한다고 하였습니다</a:t>
            </a:r>
            <a:r>
              <a:rPr lang="en-US" altLang="ko-KR" dirty="0"/>
              <a:t>. </a:t>
            </a:r>
            <a:r>
              <a:rPr lang="ko-KR" altLang="en-US" dirty="0"/>
              <a:t>사진에서 확인 가능하듯이 특정 주파수는 강조하고 특정주파수는 감쇄하며 주파수 파형을 변화시킵니다</a:t>
            </a:r>
            <a:r>
              <a:rPr lang="en-US" altLang="ko-KR" dirty="0"/>
              <a:t>. </a:t>
            </a:r>
            <a:r>
              <a:rPr lang="ko-KR" altLang="en-US" dirty="0"/>
              <a:t>이는 마치 필터와 같은 역할을 합니다</a:t>
            </a:r>
            <a:r>
              <a:rPr lang="en-US" altLang="ko-KR" dirty="0"/>
              <a:t>. </a:t>
            </a:r>
            <a:r>
              <a:rPr lang="ko-KR" altLang="en-US" dirty="0"/>
              <a:t>수식으로 어떻게 성도의 필터를 뽑아낼 수 있을지 확인해봅니다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S(k)</a:t>
            </a:r>
            <a:r>
              <a:rPr lang="ko-KR" altLang="en-US" dirty="0"/>
              <a:t>는 여기 신호의 크기 </a:t>
            </a:r>
            <a:r>
              <a:rPr lang="en-US" altLang="ko-KR" dirty="0"/>
              <a:t>absolute x(k)</a:t>
            </a:r>
            <a:r>
              <a:rPr lang="ko-KR" altLang="en-US" dirty="0"/>
              <a:t>는 출력된 음성 신호의 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423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F7D4D60-682C-05DF-C69B-25CD1FA22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5382B5D-6538-A719-5564-4E63D78FC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9C7A0F0-5313-93EC-C18B-6C896CC12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음성 파워는 필터와 성대 여기 신호의 </a:t>
            </a:r>
            <a:r>
              <a:rPr lang="ko-KR" altLang="en-US" dirty="0" err="1"/>
              <a:t>파워스펙트럼을</a:t>
            </a:r>
            <a:r>
              <a:rPr lang="ko-KR" altLang="en-US" dirty="0"/>
              <a:t> 곱한 것과 동일합니다</a:t>
            </a:r>
            <a:r>
              <a:rPr lang="en-US" altLang="ko-KR" dirty="0"/>
              <a:t>. </a:t>
            </a:r>
            <a:r>
              <a:rPr lang="ko-KR" altLang="en-US" dirty="0"/>
              <a:t>이를 로그를 씌우면 다음과 같이 대수적 합으로 나타낼 수 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34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BED785C-B0AF-E8D6-68C2-8E30A45BB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26CC137-8B38-B3A4-CA08-2988A0E0D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0C307E7-CD1B-032B-E984-851063F6F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실제 </a:t>
            </a:r>
            <a:r>
              <a:rPr lang="ko-KR" altLang="en-US" dirty="0" err="1"/>
              <a:t>켑스트럼</a:t>
            </a:r>
            <a:r>
              <a:rPr lang="ko-KR" altLang="en-US" dirty="0"/>
              <a:t> 분석을 한 결과입니다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h(k)</a:t>
            </a:r>
            <a:r>
              <a:rPr lang="ko-KR" altLang="en-US" dirty="0"/>
              <a:t>를 뽑아내는 방법</a:t>
            </a:r>
            <a:r>
              <a:rPr lang="en-US" altLang="ko-KR" dirty="0"/>
              <a:t>: h(k)</a:t>
            </a:r>
            <a:r>
              <a:rPr lang="ko-KR" altLang="en-US" dirty="0"/>
              <a:t>는 완만</a:t>
            </a:r>
            <a:r>
              <a:rPr lang="en-US" altLang="ko-KR" dirty="0"/>
              <a:t>~</a:t>
            </a:r>
            <a:r>
              <a:rPr lang="ko-KR" altLang="en-US" dirty="0"/>
              <a:t>하고 </a:t>
            </a:r>
            <a:r>
              <a:rPr lang="en-US" altLang="ko-KR" dirty="0"/>
              <a:t>s(k)</a:t>
            </a:r>
            <a:r>
              <a:rPr lang="ko-KR" altLang="en-US" dirty="0"/>
              <a:t>는 뾰족뾰족한 특징을 갖습니다</a:t>
            </a:r>
            <a:r>
              <a:rPr lang="en-US" altLang="ko-KR" dirty="0"/>
              <a:t>. </a:t>
            </a:r>
            <a:r>
              <a:rPr lang="ko-KR" altLang="en-US" dirty="0"/>
              <a:t>우리가 시간 축에서 완만할 수록 주파수가 작으며 뾰족뾰족 </a:t>
            </a:r>
            <a:r>
              <a:rPr lang="en-US" altLang="ko-KR" dirty="0"/>
              <a:t>edge</a:t>
            </a:r>
            <a:r>
              <a:rPr lang="ko-KR" altLang="en-US" dirty="0"/>
              <a:t>가 살아있을 수록 높은 주파수의 특징을 </a:t>
            </a:r>
            <a:r>
              <a:rPr lang="ko-KR" altLang="en-US" dirty="0" err="1"/>
              <a:t>갖는다고함</a:t>
            </a:r>
            <a:r>
              <a:rPr lang="en-US" altLang="ko-KR" dirty="0"/>
              <a:t>. </a:t>
            </a:r>
            <a:r>
              <a:rPr lang="ko-KR" altLang="en-US" dirty="0"/>
              <a:t>그렇기에 주파수 축에서도 동일한 과정을 진행할 수 있음</a:t>
            </a:r>
            <a:r>
              <a:rPr lang="en-US" altLang="ko-KR" dirty="0"/>
              <a:t>. </a:t>
            </a:r>
            <a:r>
              <a:rPr lang="ko-KR" altLang="en-US" dirty="0"/>
              <a:t>우측 파형을 </a:t>
            </a:r>
            <a:r>
              <a:rPr lang="ko-KR" altLang="en-US" dirty="0" err="1"/>
              <a:t>켑스트럼</a:t>
            </a:r>
            <a:r>
              <a:rPr lang="ko-KR" altLang="en-US" dirty="0"/>
              <a:t> </a:t>
            </a:r>
            <a:r>
              <a:rPr lang="ko-KR" altLang="en-US" dirty="0" err="1"/>
              <a:t>파형이라고하고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축을 </a:t>
            </a:r>
            <a:r>
              <a:rPr lang="ko-KR" altLang="en-US" dirty="0" err="1"/>
              <a:t>큐프렌시라고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/>
              <a:t>필터의 </a:t>
            </a:r>
            <a:r>
              <a:rPr lang="ko-KR" altLang="en-US" dirty="0" err="1"/>
              <a:t>켑스트럼은</a:t>
            </a:r>
            <a:r>
              <a:rPr lang="ko-KR" altLang="en-US" dirty="0"/>
              <a:t> 작은 </a:t>
            </a:r>
            <a:r>
              <a:rPr lang="ko-KR" altLang="en-US" dirty="0" err="1"/>
              <a:t>큐프렌시에</a:t>
            </a:r>
            <a:r>
              <a:rPr lang="ko-KR" altLang="en-US" dirty="0"/>
              <a:t> </a:t>
            </a:r>
            <a:r>
              <a:rPr lang="ko-KR" altLang="en-US" dirty="0" err="1"/>
              <a:t>모여있습니다</a:t>
            </a:r>
            <a:r>
              <a:rPr lang="en-US" altLang="ko-KR" dirty="0"/>
              <a:t>.  </a:t>
            </a:r>
            <a:r>
              <a:rPr lang="ko-KR" altLang="en-US" dirty="0"/>
              <a:t>높은 </a:t>
            </a:r>
            <a:r>
              <a:rPr lang="ko-KR" altLang="en-US" dirty="0" err="1"/>
              <a:t>큐프렌시</a:t>
            </a:r>
            <a:r>
              <a:rPr lang="ko-KR" altLang="en-US" dirty="0"/>
              <a:t> 성분을 제거하면 </a:t>
            </a:r>
            <a:r>
              <a:rPr lang="en-US" altLang="ko-KR" dirty="0"/>
              <a:t>h(k)</a:t>
            </a:r>
            <a:r>
              <a:rPr lang="ko-KR" altLang="en-US" dirty="0"/>
              <a:t>의 </a:t>
            </a:r>
            <a:r>
              <a:rPr lang="ko-KR" altLang="en-US" dirty="0" err="1"/>
              <a:t>켑스트럼을</a:t>
            </a:r>
            <a:r>
              <a:rPr lang="ko-KR" altLang="en-US" dirty="0"/>
              <a:t> 뽑아낼 수 있습니다</a:t>
            </a:r>
            <a:r>
              <a:rPr lang="en-US" altLang="ko-KR" dirty="0"/>
              <a:t>. </a:t>
            </a:r>
            <a:r>
              <a:rPr lang="ko-KR" altLang="en-US" dirty="0"/>
              <a:t>코드는 생략합니다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13BCD61-3D87-AED9-3A70-B30C5216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B6C8612-940A-29E2-6A87-AFF66BEB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68D087-158F-C1DA-8E14-9827BF791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그래서 이러한 여러 단계를 거쳐</a:t>
            </a:r>
            <a:r>
              <a:rPr lang="en-US" altLang="ko-KR"/>
              <a:t>, </a:t>
            </a:r>
            <a:r>
              <a:rPr lang="ko-KR" altLang="en-US"/>
              <a:t>음성데이터에서 중요한 특징들만을 포함하는 </a:t>
            </a:r>
            <a:r>
              <a:rPr lang="en-US" altLang="ko-KR"/>
              <a:t>MFCC </a:t>
            </a:r>
            <a:r>
              <a:rPr lang="ko-KR" altLang="en-US"/>
              <a:t>를 추출할 수 있게 되고</a:t>
            </a:r>
            <a:r>
              <a:rPr lang="en-US" altLang="ko-KR"/>
              <a:t>, </a:t>
            </a:r>
            <a:r>
              <a:rPr lang="ko-KR" altLang="en-US"/>
              <a:t>이 추출된 </a:t>
            </a:r>
            <a:r>
              <a:rPr lang="en-US" altLang="ko-KR"/>
              <a:t>MFCC</a:t>
            </a:r>
            <a:r>
              <a:rPr lang="ko-KR" altLang="en-US"/>
              <a:t>를 여러 음성 </a:t>
            </a:r>
            <a:r>
              <a:rPr lang="en-US" altLang="ko-KR"/>
              <a:t>task</a:t>
            </a:r>
            <a:r>
              <a:rPr lang="ko-KR" altLang="en-US"/>
              <a:t>에 활용할 수 있습니다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4FA0791-2B7A-4CF3-F8C0-31FDDFCB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EC55077-66E5-DAF5-C967-7EA67563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3552C2-477A-2798-A379-95145811E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01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오늘은 음성 데이터의 </a:t>
            </a:r>
            <a:r>
              <a:rPr lang="en-US" altLang="ko-KR"/>
              <a:t>Feature </a:t>
            </a:r>
            <a:r>
              <a:rPr lang="ko-KR" altLang="en-US"/>
              <a:t>추출 방법에 대해서 설명드리겠습니다</a:t>
            </a:r>
            <a:r>
              <a:rPr lang="en-US" altLang="ko-KR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2844CE0-192F-22D2-AF54-D649BC34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008A9D1-EEB2-D6A5-B78E-EC0FD854E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9EB8CBB-52EB-CB3D-C121-11F552F31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모델을 학습시킬 때</a:t>
            </a:r>
            <a:r>
              <a:rPr lang="en-US" altLang="ko-KR"/>
              <a:t>, </a:t>
            </a:r>
            <a:r>
              <a:rPr lang="ko-KR" altLang="en-US"/>
              <a:t>데이터에서 중요한 특징들만 뽑아 </a:t>
            </a:r>
            <a:r>
              <a:rPr lang="en-US" altLang="ko-KR"/>
              <a:t>feature vector</a:t>
            </a:r>
            <a:r>
              <a:rPr lang="ko-KR" altLang="en-US"/>
              <a:t>로 변환하는 과정은 굉장히 중요합니다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음성 데이터에서는 </a:t>
            </a:r>
            <a:r>
              <a:rPr lang="en-US" altLang="ko-KR"/>
              <a:t>feature</a:t>
            </a:r>
            <a:r>
              <a:rPr lang="ko-KR" altLang="en-US"/>
              <a:t>를 어떻게 추출할 수 있을까요</a:t>
            </a:r>
            <a:r>
              <a:rPr lang="en-US" altLang="ko-KR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/>
              <a:t>예시로</a:t>
            </a:r>
            <a:r>
              <a:rPr lang="en-US" altLang="ko-KR"/>
              <a:t>, “He tried to think how it could be”</a:t>
            </a:r>
            <a:r>
              <a:rPr lang="ko-KR" altLang="en-US"/>
              <a:t>라는 음성을 오른쪽과 같이 어떻게 </a:t>
            </a:r>
            <a:r>
              <a:rPr lang="en-US" altLang="ko-KR"/>
              <a:t>feature vector</a:t>
            </a:r>
            <a:r>
              <a:rPr lang="ko-KR" altLang="en-US"/>
              <a:t>로 만들 수 있을까요</a:t>
            </a:r>
            <a:r>
              <a:rPr lang="en-US" altLang="ko-KR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56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4B894A6-1DB5-0ABF-B7F1-46E76D8A0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48B8D5A-6580-FB32-C431-A7EBFC95C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DEC77B5-3857-A1D1-F664-F54D72331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바로 </a:t>
            </a:r>
            <a:r>
              <a:rPr lang="en-US" altLang="ko-KR"/>
              <a:t>MFCC</a:t>
            </a:r>
            <a:r>
              <a:rPr lang="ko-KR" altLang="en-US"/>
              <a:t>라는 음성 </a:t>
            </a:r>
            <a:r>
              <a:rPr lang="en-US" altLang="ko-KR"/>
              <a:t>feature</a:t>
            </a:r>
            <a:r>
              <a:rPr lang="ko-KR" altLang="en-US"/>
              <a:t>를 추출해서 </a:t>
            </a:r>
            <a:r>
              <a:rPr lang="en-US" altLang="ko-KR"/>
              <a:t>feature vector</a:t>
            </a:r>
            <a:r>
              <a:rPr lang="ko-KR" altLang="en-US"/>
              <a:t>로 만들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MFCC</a:t>
            </a:r>
            <a:r>
              <a:rPr lang="ko-KR" altLang="en-US"/>
              <a:t>는 오랫동안 음성 데이터의 주요 특징을 추출하는 방법으로 사용되어 왔으며</a:t>
            </a:r>
            <a:r>
              <a:rPr lang="en-US" altLang="ko-KR"/>
              <a:t>, </a:t>
            </a:r>
            <a:r>
              <a:rPr lang="ko-KR" altLang="en-US" b="0"/>
              <a:t>현재도 음성 분야에서 널리 쓰이고 있는 대표적인 </a:t>
            </a:r>
            <a:r>
              <a:rPr lang="en-US" altLang="ko-KR" b="0"/>
              <a:t>feature</a:t>
            </a:r>
            <a:r>
              <a:rPr lang="ko-KR" altLang="en-US" b="0"/>
              <a:t>입니다</a:t>
            </a:r>
            <a:r>
              <a:rPr lang="en-US" altLang="ko-KR" b="0"/>
              <a:t>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3422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BF26154-944C-AA6E-548C-2DAC1053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05CB320-9BEB-3E49-B614-5299ADADD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FDC179D-5ED1-6E70-573F-063DEB8E1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MFCC</a:t>
            </a:r>
            <a:r>
              <a:rPr lang="ko-KR" altLang="en-US"/>
              <a:t>는 </a:t>
            </a:r>
            <a:r>
              <a:rPr lang="en-US" altLang="ko-KR"/>
              <a:t>Mel-Fre</a:t>
            </a:r>
            <a:r>
              <a:rPr lang="ko-KR" altLang="en-US"/>
              <a:t>벼두쵸 </a:t>
            </a:r>
            <a:r>
              <a:rPr lang="en-US" altLang="ko-KR"/>
              <a:t>Cepstral Coefficient</a:t>
            </a:r>
            <a:r>
              <a:rPr lang="ko-KR" altLang="en-US"/>
              <a:t>라고 하며</a:t>
            </a:r>
            <a:r>
              <a:rPr lang="en-US" altLang="ko-KR"/>
              <a:t>, </a:t>
            </a:r>
            <a:r>
              <a:rPr lang="ko-KR" altLang="en-US"/>
              <a:t>오디오 데이터에서 추출된 </a:t>
            </a:r>
            <a:r>
              <a:rPr lang="en-US" altLang="ko-KR"/>
              <a:t>feature</a:t>
            </a:r>
            <a:r>
              <a:rPr lang="ko-KR" altLang="en-US"/>
              <a:t>를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“He tried to think how it could be”</a:t>
            </a:r>
            <a:r>
              <a:rPr lang="ko-KR" altLang="en-US"/>
              <a:t>라는 음성이 입력되었을 때</a:t>
            </a:r>
            <a:r>
              <a:rPr lang="en-US" altLang="ko-KR"/>
              <a:t>, </a:t>
            </a:r>
            <a:r>
              <a:rPr lang="ko-KR" altLang="en-US"/>
              <a:t>여러 단계를 거쳐</a:t>
            </a:r>
            <a:r>
              <a:rPr lang="en-US" altLang="ko-KR"/>
              <a:t> MFCC</a:t>
            </a:r>
            <a:r>
              <a:rPr lang="ko-KR" altLang="en-US"/>
              <a:t>를 추출하면 음성 데이터에서 중요한 특징들만을 포함하는 </a:t>
            </a:r>
            <a:r>
              <a:rPr lang="en-US" altLang="ko-KR"/>
              <a:t>feature vector</a:t>
            </a:r>
            <a:r>
              <a:rPr lang="ko-KR" altLang="en-US"/>
              <a:t>를 얻을 수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3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57367A0-530E-6389-E0F2-D03EA89F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D68043C-DD57-3D7A-48EB-40CE5AC95B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C5FEF73-AE0B-8D91-CF12-A4468C2523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그렇다면</a:t>
            </a:r>
            <a:r>
              <a:rPr lang="en-US" altLang="ko-KR"/>
              <a:t>, MFCC</a:t>
            </a:r>
            <a:r>
              <a:rPr lang="ko-KR" altLang="en-US"/>
              <a:t>는 어떻게 얻을 수 있을까요</a:t>
            </a:r>
            <a:r>
              <a:rPr lang="en-US" altLang="ko-KR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MFCC feature </a:t>
            </a:r>
            <a:r>
              <a:rPr lang="ko-KR" altLang="en-US"/>
              <a:t>추출 과정은 이 그림과 같습니다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숫자 순서대로</a:t>
            </a:r>
            <a:r>
              <a:rPr lang="en-US" altLang="ko-KR"/>
              <a:t>, Pre-emphasis </a:t>
            </a:r>
            <a:r>
              <a:rPr lang="ko-KR" altLang="en-US"/>
              <a:t>를 거치고</a:t>
            </a:r>
            <a:r>
              <a:rPr lang="en-US" altLang="ko-KR"/>
              <a:t>, sampling </a:t>
            </a:r>
            <a:r>
              <a:rPr lang="ko-KR" altLang="en-US"/>
              <a:t>과 </a:t>
            </a:r>
            <a:r>
              <a:rPr lang="en-US" altLang="ko-KR"/>
              <a:t>windowing </a:t>
            </a:r>
            <a:r>
              <a:rPr lang="ko-KR" altLang="en-US"/>
              <a:t>과정을 거쳐 </a:t>
            </a:r>
            <a:r>
              <a:rPr lang="en-US" altLang="ko-KR"/>
              <a:t>fast fourier transform</a:t>
            </a:r>
            <a:r>
              <a:rPr lang="ko-KR" altLang="en-US"/>
              <a:t>을 거친 후에</a:t>
            </a:r>
            <a:r>
              <a:rPr lang="en-US" altLang="ko-KR"/>
              <a:t>, Mel Filter Bank</a:t>
            </a:r>
            <a:r>
              <a:rPr lang="ko-KR" altLang="en-US"/>
              <a:t>를 통과하고</a:t>
            </a:r>
            <a:r>
              <a:rPr lang="en-US" altLang="ko-KR"/>
              <a:t>, Discrete Cosine Transform</a:t>
            </a:r>
            <a:r>
              <a:rPr lang="ko-KR" altLang="en-US"/>
              <a:t>을 거치면</a:t>
            </a:r>
            <a:r>
              <a:rPr lang="en-US" altLang="ko-KR"/>
              <a:t>, </a:t>
            </a:r>
            <a:r>
              <a:rPr lang="ko-KR" altLang="en-US"/>
              <a:t>우리가 원하는 </a:t>
            </a:r>
            <a:r>
              <a:rPr lang="en-US" altLang="ko-KR"/>
              <a:t>MFCC feature</a:t>
            </a:r>
            <a:r>
              <a:rPr lang="ko-KR" altLang="en-US"/>
              <a:t>를 얻을 수 있습니다</a:t>
            </a:r>
            <a:r>
              <a:rPr lang="en-US" altLang="ko-KR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 슬라이드부터 이 다섯가지 단계에 대해 하나씩 설명드리겠습니다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6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2D45A62-ECA9-327D-E73A-710969B5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96B0F39-F78B-E784-DD2C-1D94BFB920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BCA7E8E-0E3B-9C2D-185F-BDC1247E7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첫번째 </a:t>
            </a:r>
            <a:r>
              <a:rPr lang="en-US" altLang="ko-KR"/>
              <a:t>MFCC </a:t>
            </a:r>
            <a:r>
              <a:rPr lang="ko-KR" altLang="en-US"/>
              <a:t>추출과정인 </a:t>
            </a:r>
            <a:r>
              <a:rPr lang="en-US" altLang="ko-KR"/>
              <a:t>Pre-emphasis </a:t>
            </a:r>
            <a:r>
              <a:rPr lang="ko-KR" altLang="en-US"/>
              <a:t>고역강조입니다</a:t>
            </a:r>
            <a:r>
              <a:rPr lang="en-US" altLang="ko-KR"/>
              <a:t>. </a:t>
            </a:r>
            <a:r>
              <a:rPr lang="ko-KR" altLang="en-US"/>
              <a:t>사람의 발성 메커니즘 상 저주파 에너지보다 고주파 에너지가 훨씬 높습니다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주파수들이 고른 에너지 분포를 가질 수 있도록 고주파 영역을 증폭하는 것이 </a:t>
            </a:r>
            <a:r>
              <a:rPr lang="en-US" altLang="ko-KR"/>
              <a:t>Pre-Emphasis </a:t>
            </a:r>
            <a:r>
              <a:rPr lang="ko-KR" altLang="en-US"/>
              <a:t>고역 강조 전처리 과정입니다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오른쪽 그림을 보시면</a:t>
            </a:r>
            <a:r>
              <a:rPr lang="en-US" altLang="ko-KR"/>
              <a:t>, Pre-Emphasis</a:t>
            </a:r>
            <a:r>
              <a:rPr lang="ko-KR" altLang="en-US"/>
              <a:t>를 적용하기 전에는 고주파 영역에서 에너지가 거의 없는 것처럼 보이지만</a:t>
            </a:r>
            <a:r>
              <a:rPr lang="en-US" altLang="ko-KR"/>
              <a:t>, Pre-Emphasis</a:t>
            </a:r>
            <a:r>
              <a:rPr lang="ko-KR" altLang="en-US"/>
              <a:t>를 적용한 후에는 고주파 영역이 많이 증폭되어 적용 전보다 고른 에너지 분포를 가지게 된 것을 알 수 있습니다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47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1EA65F2-2E89-7E0B-5343-A5B322BF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6130D2E-E091-7708-CDCA-57385B55F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0A9D069-3A1C-2E5B-51EA-BC9D4257E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다음으로</a:t>
            </a:r>
            <a:r>
              <a:rPr lang="en-US" altLang="ko-KR"/>
              <a:t>, Sampling</a:t>
            </a:r>
            <a:r>
              <a:rPr lang="ko-KR" altLang="en-US"/>
              <a:t>과 </a:t>
            </a:r>
            <a:r>
              <a:rPr lang="en-US" altLang="ko-KR"/>
              <a:t>Windowing </a:t>
            </a:r>
            <a:r>
              <a:rPr lang="ko-KR" altLang="en-US"/>
              <a:t>과정입니다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첫번째로</a:t>
            </a:r>
            <a:r>
              <a:rPr lang="en-US" altLang="ko-KR"/>
              <a:t>, Sampling</a:t>
            </a:r>
            <a:r>
              <a:rPr lang="ko-KR" altLang="en-US"/>
              <a:t>은 음성 신호를 짧은 시간 간격</a:t>
            </a:r>
            <a:r>
              <a:rPr lang="en-US" altLang="ko-KR"/>
              <a:t>, </a:t>
            </a:r>
            <a:r>
              <a:rPr lang="ko-KR" altLang="en-US"/>
              <a:t>주로 </a:t>
            </a:r>
            <a:r>
              <a:rPr lang="en-US" altLang="ko-KR"/>
              <a:t>20~40ms</a:t>
            </a:r>
            <a:r>
              <a:rPr lang="ko-KR" altLang="en-US"/>
              <a:t>를 사용하는데요</a:t>
            </a:r>
            <a:r>
              <a:rPr lang="en-US" altLang="ko-KR"/>
              <a:t>, </a:t>
            </a:r>
            <a:r>
              <a:rPr lang="ko-KR" altLang="en-US"/>
              <a:t>이렇게 짧은 시간 간격으로 나누어 분석하기 위해 분할하는 과정입니다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이렇게 분할된 각 구간은 프레임이라고 불립니다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다음으로 </a:t>
            </a:r>
            <a:r>
              <a:rPr lang="en-US" altLang="ko-KR"/>
              <a:t>Windowing</a:t>
            </a:r>
            <a:r>
              <a:rPr lang="ko-KR" altLang="en-US"/>
              <a:t>입니다</a:t>
            </a:r>
            <a:r>
              <a:rPr lang="en-US" altLang="ko-KR"/>
              <a:t>. Windowing</a:t>
            </a:r>
            <a:r>
              <a:rPr lang="ko-KR" altLang="en-US"/>
              <a:t>은 </a:t>
            </a:r>
            <a:r>
              <a:rPr lang="en-US" altLang="ko-KR"/>
              <a:t>Sampling </a:t>
            </a:r>
            <a:r>
              <a:rPr lang="ko-KR" altLang="en-US"/>
              <a:t>적용 후에 각 프레임에 </a:t>
            </a:r>
            <a:r>
              <a:rPr lang="en-US" altLang="ko-KR"/>
              <a:t>window function</a:t>
            </a:r>
            <a:r>
              <a:rPr lang="ko-KR" altLang="en-US"/>
              <a:t>을 적용하여 프레임 경계 부분에서 급격한 변화를 줄이기 위해 도입되는 과정입니다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2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스터디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조민지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738F3B4-FF8A-F9D3-00BE-CF42ABB3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86BB864-5CCA-329C-6341-71E9CA349DD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480BA9-8F45-30A7-2171-DDF0396D937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4929345-BA46-1BC7-DED3-C0B4B89050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17C52-7754-E70E-649E-597F4C0DD672}"/>
              </a:ext>
            </a:extLst>
          </p:cNvPr>
          <p:cNvSpPr txBox="1"/>
          <p:nvPr/>
        </p:nvSpPr>
        <p:spPr>
          <a:xfrm>
            <a:off x="1353974" y="96949"/>
            <a:ext cx="246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추출과정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85A2AD-BC6F-B742-5B22-D1D9F6B84CCC}"/>
              </a:ext>
            </a:extLst>
          </p:cNvPr>
          <p:cNvSpPr/>
          <p:nvPr/>
        </p:nvSpPr>
        <p:spPr>
          <a:xfrm>
            <a:off x="1462563" y="618519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E13413-1431-D797-1320-3C78BD4D271C}"/>
              </a:ext>
            </a:extLst>
          </p:cNvPr>
          <p:cNvSpPr txBox="1"/>
          <p:nvPr/>
        </p:nvSpPr>
        <p:spPr>
          <a:xfrm>
            <a:off x="1746538" y="596260"/>
            <a:ext cx="2592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Fast Fourier Transform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9A589-E7C8-FE26-D2B0-235BA7B82C91}"/>
              </a:ext>
            </a:extLst>
          </p:cNvPr>
          <p:cNvSpPr txBox="1"/>
          <p:nvPr/>
        </p:nvSpPr>
        <p:spPr>
          <a:xfrm>
            <a:off x="4029698" y="612202"/>
            <a:ext cx="6971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시간 도메인의 음성 신호를 주파수 도메인으로 변환하기 위함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2E3749-C2E0-84F6-B9C1-25F5EB0A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15" y="1289955"/>
            <a:ext cx="3958491" cy="1769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2F5412-67EC-C8D3-8612-321AB0A3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727" y="3216268"/>
            <a:ext cx="4069721" cy="18548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7642B-F0AF-D1F1-F2D3-83AFA1247869}"/>
              </a:ext>
            </a:extLst>
          </p:cNvPr>
          <p:cNvSpPr/>
          <p:nvPr/>
        </p:nvSpPr>
        <p:spPr>
          <a:xfrm>
            <a:off x="1275415" y="1738023"/>
            <a:ext cx="374847" cy="755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진</a:t>
            </a:r>
            <a:endParaRPr lang="en-US" altLang="ko-KR"/>
          </a:p>
          <a:p>
            <a:pPr algn="ctr"/>
            <a:r>
              <a:rPr lang="ko-KR" altLang="en-US"/>
              <a:t>폭</a:t>
            </a:r>
            <a:endParaRPr lang="en-US" alt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196E6-5F68-037B-354E-162D8E8B4A64}"/>
              </a:ext>
            </a:extLst>
          </p:cNvPr>
          <p:cNvSpPr/>
          <p:nvPr/>
        </p:nvSpPr>
        <p:spPr>
          <a:xfrm>
            <a:off x="2962412" y="2892383"/>
            <a:ext cx="783835" cy="33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2C0E5"/>
                </a:solidFill>
              </a:rPr>
              <a:t>시 간</a:t>
            </a:r>
            <a:endParaRPr lang="en-US" altLang="ko-KR" b="1">
              <a:solidFill>
                <a:srgbClr val="F2C0E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C849D8-02DD-2D63-5F97-48FA65B67B75}"/>
              </a:ext>
            </a:extLst>
          </p:cNvPr>
          <p:cNvSpPr/>
          <p:nvPr/>
        </p:nvSpPr>
        <p:spPr>
          <a:xfrm>
            <a:off x="4922934" y="3693096"/>
            <a:ext cx="374847" cy="755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 기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14C331-2FA5-25B0-1453-5F16DFF194A1}"/>
              </a:ext>
            </a:extLst>
          </p:cNvPr>
          <p:cNvSpPr/>
          <p:nvPr/>
        </p:nvSpPr>
        <p:spPr>
          <a:xfrm>
            <a:off x="6780317" y="4809518"/>
            <a:ext cx="783835" cy="33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주파수</a:t>
            </a:r>
            <a:endParaRPr lang="en-US" altLang="ko-KR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BBAB4-AB6A-AF66-2F0F-1340318B7A4D}"/>
              </a:ext>
            </a:extLst>
          </p:cNvPr>
          <p:cNvSpPr txBox="1"/>
          <p:nvPr/>
        </p:nvSpPr>
        <p:spPr>
          <a:xfrm>
            <a:off x="5610736" y="1410483"/>
            <a:ext cx="35060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effectLst/>
                <a:latin typeface="Apple Color Emoji"/>
              </a:rPr>
              <a:t>💡 </a:t>
            </a:r>
            <a:r>
              <a:rPr lang="ko-KR" altLang="en-US"/>
              <a:t>왜 변환해야할까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시간</a:t>
            </a:r>
            <a:r>
              <a:rPr lang="en-US" altLang="ko-KR"/>
              <a:t>’ </a:t>
            </a:r>
            <a:r>
              <a:rPr lang="ko-KR" altLang="en-US"/>
              <a:t>도메인에서는</a:t>
            </a:r>
            <a:endParaRPr lang="en-US" altLang="ko-KR"/>
          </a:p>
          <a:p>
            <a:r>
              <a:rPr lang="ko-KR" altLang="en-US"/>
              <a:t>시간에 따른 음성의 진폭 변화를 알 수 있지만</a:t>
            </a:r>
            <a:r>
              <a:rPr lang="en-US" altLang="ko-KR"/>
              <a:t>, </a:t>
            </a:r>
            <a:r>
              <a:rPr lang="ko-KR" altLang="en-US"/>
              <a:t>이것만으로 음성 특징</a:t>
            </a:r>
            <a:r>
              <a:rPr lang="en-US" altLang="ko-KR"/>
              <a:t>(</a:t>
            </a:r>
            <a:r>
              <a:rPr lang="ko-KR" altLang="en-US"/>
              <a:t>음소</a:t>
            </a:r>
            <a:r>
              <a:rPr lang="en-US" altLang="ko-KR"/>
              <a:t>, </a:t>
            </a:r>
            <a:r>
              <a:rPr lang="ko-KR" altLang="en-US"/>
              <a:t>발음의 차이 등</a:t>
            </a:r>
            <a:r>
              <a:rPr lang="en-US" altLang="ko-KR"/>
              <a:t>)</a:t>
            </a:r>
            <a:r>
              <a:rPr lang="ko-KR" altLang="en-US"/>
              <a:t>을 분석할 수 없음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15A39-A706-46E7-F45A-D63EB620A9A3}"/>
              </a:ext>
            </a:extLst>
          </p:cNvPr>
          <p:cNvSpPr txBox="1"/>
          <p:nvPr/>
        </p:nvSpPr>
        <p:spPr>
          <a:xfrm>
            <a:off x="1501639" y="3737127"/>
            <a:ext cx="35060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주파수</a:t>
            </a:r>
            <a:r>
              <a:rPr lang="en-US" altLang="ko-KR"/>
              <a:t>’ </a:t>
            </a:r>
            <a:r>
              <a:rPr lang="ko-KR" altLang="en-US"/>
              <a:t>도메인에서는</a:t>
            </a:r>
            <a:endParaRPr lang="en-US" altLang="ko-KR"/>
          </a:p>
          <a:p>
            <a:r>
              <a:rPr lang="ko-KR" altLang="en-US"/>
              <a:t>각 주파수 대역에서 음성이 어떻게 분포하는지와 음성의 변화를 파악 가능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음성의 특징을 추출할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7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B5FD52C-F2B8-273D-9CC9-BC6DFD505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ech Processing for Machine Learning: Filter banks, Mel-Frequency  Cepstral Coefficients (MFCCs) and What's In-Between | Haytham Fayek">
            <a:extLst>
              <a:ext uri="{FF2B5EF4-FFF2-40B4-BE49-F238E27FC236}">
                <a16:creationId xmlns:a16="http://schemas.microsoft.com/office/drawing/2014/main" id="{CA5C33D4-AB64-3AE4-1205-348D3CFA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17" y="3665946"/>
            <a:ext cx="4367537" cy="12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C01BD9B-960D-A154-AFA0-EBF27F1D4E7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1D0193B-B70D-A633-D4CC-D8AA5390E20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E7F3D48-7F19-195B-2259-7DB5C82EA4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FF0D33-D8F1-7DC8-3328-B37997158DFD}"/>
              </a:ext>
            </a:extLst>
          </p:cNvPr>
          <p:cNvSpPr txBox="1"/>
          <p:nvPr/>
        </p:nvSpPr>
        <p:spPr>
          <a:xfrm>
            <a:off x="1353974" y="96949"/>
            <a:ext cx="246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추출과정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78C18A-0FAF-E60D-96B6-05C76C901047}"/>
              </a:ext>
            </a:extLst>
          </p:cNvPr>
          <p:cNvSpPr/>
          <p:nvPr/>
        </p:nvSpPr>
        <p:spPr>
          <a:xfrm>
            <a:off x="1462563" y="618519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01100-6234-0E0C-3197-2EC7E9AD67F6}"/>
              </a:ext>
            </a:extLst>
          </p:cNvPr>
          <p:cNvSpPr txBox="1"/>
          <p:nvPr/>
        </p:nvSpPr>
        <p:spPr>
          <a:xfrm>
            <a:off x="1746538" y="596260"/>
            <a:ext cx="3529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Mel Filter Bank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94EDD-E6A0-9279-86A7-3B29D76714EC}"/>
              </a:ext>
            </a:extLst>
          </p:cNvPr>
          <p:cNvSpPr txBox="1"/>
          <p:nvPr/>
        </p:nvSpPr>
        <p:spPr>
          <a:xfrm>
            <a:off x="1507998" y="1018626"/>
            <a:ext cx="70908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주파수 성분을 인간의 청각 특성에 맞게 </a:t>
            </a:r>
            <a:r>
              <a:rPr lang="en-US" altLang="ko-KR"/>
              <a:t>Mel </a:t>
            </a:r>
            <a:r>
              <a:rPr lang="ko-KR" altLang="en-US"/>
              <a:t>스케일로 변환</a:t>
            </a:r>
            <a:endParaRPr lang="en-US" altLang="ko-KR"/>
          </a:p>
          <a:p>
            <a:endParaRPr lang="en-US" altLang="ko-KR"/>
          </a:p>
          <a:p>
            <a:r>
              <a:rPr lang="ko-KR" altLang="en-US" b="1">
                <a:effectLst/>
                <a:latin typeface="Apple Color Emoji"/>
              </a:rPr>
              <a:t>💡 인간의 청각 특성</a:t>
            </a:r>
            <a:r>
              <a:rPr lang="en-US" altLang="ko-KR" b="1">
                <a:effectLst/>
                <a:latin typeface="Apple Color Emoji"/>
              </a:rPr>
              <a:t>?</a:t>
            </a:r>
            <a:endParaRPr lang="en-US" altLang="ko-KR" b="1">
              <a:latin typeface="Apple Color Emoji"/>
            </a:endParaRPr>
          </a:p>
          <a:p>
            <a:r>
              <a:rPr lang="ko-KR" altLang="en-US"/>
              <a:t>인간의 청각은 </a:t>
            </a:r>
            <a:r>
              <a:rPr lang="ko-KR" altLang="en-US" b="1">
                <a:solidFill>
                  <a:srgbClr val="FF0000"/>
                </a:solidFill>
              </a:rPr>
              <a:t>저주파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/>
              <a:t>대역에서는 주파수 변화를 </a:t>
            </a:r>
            <a:r>
              <a:rPr lang="ko-KR" altLang="en-US" b="1">
                <a:solidFill>
                  <a:srgbClr val="FF0000"/>
                </a:solidFill>
              </a:rPr>
              <a:t>더 민감하게 감지</a:t>
            </a:r>
            <a:r>
              <a:rPr lang="ko-KR" altLang="en-US"/>
              <a:t>하고</a:t>
            </a:r>
            <a:r>
              <a:rPr lang="en-US" altLang="ko-KR"/>
              <a:t>,</a:t>
            </a: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고주파</a:t>
            </a:r>
            <a:r>
              <a:rPr lang="ko-KR" altLang="en-US" b="1"/>
              <a:t> </a:t>
            </a:r>
            <a:r>
              <a:rPr lang="ko-KR" altLang="en-US"/>
              <a:t>대역에서는 주파수 변화에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덜 민감하게 반응</a:t>
            </a:r>
            <a:r>
              <a:rPr lang="ko-KR" altLang="en-US"/>
              <a:t>한다</a:t>
            </a:r>
            <a:endParaRPr lang="en-US" altLang="ko-KR">
              <a:effectLst/>
              <a:latin typeface="Apple Color Emoji"/>
            </a:endParaRPr>
          </a:p>
          <a:p>
            <a:endParaRPr lang="en-US" altLang="ko-KR">
              <a:effectLst/>
              <a:latin typeface="Apple Color Emoji"/>
            </a:endParaRPr>
          </a:p>
          <a:p>
            <a:r>
              <a:rPr lang="ko-KR" altLang="en-US" b="1">
                <a:effectLst/>
                <a:latin typeface="Apple Color Emoji"/>
              </a:rPr>
              <a:t>💡 </a:t>
            </a:r>
            <a:r>
              <a:rPr lang="en-US" altLang="ko-KR" b="1">
                <a:effectLst/>
                <a:latin typeface="Apple Color Emoji"/>
              </a:rPr>
              <a:t>Mel </a:t>
            </a:r>
            <a:r>
              <a:rPr lang="ko-KR" altLang="en-US" b="1">
                <a:latin typeface="Apple Color Emoji"/>
              </a:rPr>
              <a:t>스케일</a:t>
            </a:r>
            <a:r>
              <a:rPr lang="en-US" altLang="ko-KR" b="1">
                <a:latin typeface="Apple Color Emoji"/>
              </a:rPr>
              <a:t>?</a:t>
            </a:r>
          </a:p>
          <a:p>
            <a:r>
              <a:rPr lang="en-US" altLang="ko-KR"/>
              <a:t>Mel </a:t>
            </a:r>
            <a:r>
              <a:rPr lang="ko-KR" altLang="en-US"/>
              <a:t>스케일은 </a:t>
            </a:r>
            <a:r>
              <a:rPr lang="ko-KR" altLang="en-US" b="1">
                <a:solidFill>
                  <a:srgbClr val="FF0000"/>
                </a:solidFill>
              </a:rPr>
              <a:t>저주파수</a:t>
            </a:r>
            <a:r>
              <a:rPr lang="ko-KR" altLang="en-US"/>
              <a:t>에서 </a:t>
            </a:r>
            <a:r>
              <a:rPr lang="ko-KR" altLang="en-US" b="1">
                <a:solidFill>
                  <a:srgbClr val="FF0000"/>
                </a:solidFill>
              </a:rPr>
              <a:t>주파수 변화를 더 세밀하게 반영하고</a:t>
            </a:r>
            <a:r>
              <a:rPr lang="en-US" altLang="ko-KR"/>
              <a:t>, </a:t>
            </a:r>
            <a:r>
              <a:rPr lang="ko-KR" altLang="en-US"/>
              <a:t>고주파수에서는 더 넓은 주파수 대역을 사용하여 주파수 변화를 반영하는 비선형 스케일</a:t>
            </a:r>
            <a:endParaRPr lang="en-US" altLang="ko-KR"/>
          </a:p>
          <a:p>
            <a:endParaRPr lang="en-US" altLang="ko-KR">
              <a:latin typeface="Apple Color Emoji"/>
            </a:endParaRPr>
          </a:p>
          <a:p>
            <a:r>
              <a:rPr lang="en-US" altLang="ko-KR">
                <a:latin typeface="Apple Color Emoji"/>
              </a:rPr>
              <a:t>-&gt; </a:t>
            </a:r>
            <a:r>
              <a:rPr lang="ko-KR" altLang="en-US"/>
              <a:t>저주파 대역에 더 많은 필터를 배치하여 인간의 청각 특성을 더 잘 반영한다</a:t>
            </a:r>
            <a:endParaRPr lang="en-US" altLang="ko-KR">
              <a:latin typeface="Apple Color Emoji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6EB06-1A49-CDF2-98F5-472DE2A028E9}"/>
              </a:ext>
            </a:extLst>
          </p:cNvPr>
          <p:cNvSpPr txBox="1"/>
          <p:nvPr/>
        </p:nvSpPr>
        <p:spPr>
          <a:xfrm>
            <a:off x="2996689" y="3680037"/>
            <a:ext cx="819935" cy="101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 altLang="ko-KR" sz="1000"/>
          </a:p>
          <a:p>
            <a:r>
              <a:rPr lang="ko-KR" altLang="en-US" sz="4000"/>
              <a:t>저</a:t>
            </a:r>
            <a:endParaRPr lang="en-US" altLang="ko-KR" sz="4000"/>
          </a:p>
          <a:p>
            <a:endParaRPr lang="en-US" altLang="ko-KR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0F58E-AA4B-122C-7E77-02DD1AF9E94D}"/>
              </a:ext>
            </a:extLst>
          </p:cNvPr>
          <p:cNvSpPr txBox="1"/>
          <p:nvPr/>
        </p:nvSpPr>
        <p:spPr>
          <a:xfrm>
            <a:off x="6295534" y="3680037"/>
            <a:ext cx="819935" cy="101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 altLang="ko-KR" sz="1000"/>
          </a:p>
          <a:p>
            <a:r>
              <a:rPr lang="ko-KR" altLang="en-US" sz="4000"/>
              <a:t>고</a:t>
            </a:r>
            <a:endParaRPr lang="en-US" altLang="ko-KR" sz="4000"/>
          </a:p>
          <a:p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0358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98C1FE5-A0D0-8BE7-4F0D-B3296C5E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E50F09E-BE37-4560-C435-21B35D47EC7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C0D35D0-98A0-DC46-BB1B-132A740862D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EA2E4E9-4EE1-B8FF-1684-0A2A25EB11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36E604-7BE5-E5E9-933D-7278488FEA8A}"/>
              </a:ext>
            </a:extLst>
          </p:cNvPr>
          <p:cNvSpPr txBox="1"/>
          <p:nvPr/>
        </p:nvSpPr>
        <p:spPr>
          <a:xfrm>
            <a:off x="1353974" y="96949"/>
            <a:ext cx="246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추출과정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11B9509-767E-A3A0-68FE-AE5C5780D24D}"/>
              </a:ext>
            </a:extLst>
          </p:cNvPr>
          <p:cNvSpPr/>
          <p:nvPr/>
        </p:nvSpPr>
        <p:spPr>
          <a:xfrm>
            <a:off x="1462563" y="618519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5</a:t>
            </a:r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5542-24A0-3421-8801-D491EF5A2947}"/>
              </a:ext>
            </a:extLst>
          </p:cNvPr>
          <p:cNvSpPr txBox="1"/>
          <p:nvPr/>
        </p:nvSpPr>
        <p:spPr>
          <a:xfrm>
            <a:off x="1746538" y="596260"/>
            <a:ext cx="355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Discrete Cosine Transform (DCT)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D9E5A7-C259-DE50-EE47-CC9DA8345FB3}"/>
              </a:ext>
            </a:extLst>
          </p:cNvPr>
          <p:cNvSpPr txBox="1"/>
          <p:nvPr/>
        </p:nvSpPr>
        <p:spPr>
          <a:xfrm>
            <a:off x="1604550" y="1677448"/>
            <a:ext cx="70908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Mel-scale</a:t>
            </a:r>
            <a:r>
              <a:rPr lang="ko-KR" altLang="en-US"/>
              <a:t>까지 변환한 데이터는 고차원이기 때문에</a:t>
            </a:r>
            <a:r>
              <a:rPr lang="en-US" altLang="ko-KR"/>
              <a:t>,</a:t>
            </a:r>
          </a:p>
          <a:p>
            <a:r>
              <a:rPr lang="ko-KR" altLang="en-US"/>
              <a:t>주파수 성분을 더 낮은 차원으로 압축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데이터 압축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주파수 성분들 간의 상관성 제거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54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3235100-2FF7-6DC3-75B4-1C588C196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D373BD3-26D4-A68C-29D7-8B929381D4A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64CEDD5-D070-B617-8FE3-07223D5F9C6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B7BCBB6-C491-F23D-C14C-1E272E0887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74EC1AB-73B3-E038-7B2E-D1892ACFD03C}"/>
              </a:ext>
            </a:extLst>
          </p:cNvPr>
          <p:cNvSpPr txBox="1"/>
          <p:nvPr/>
        </p:nvSpPr>
        <p:spPr>
          <a:xfrm>
            <a:off x="2954828" y="756171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발성 메커니즘을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반영한 </a:t>
            </a:r>
            <a:endParaRPr lang="en-US" altLang="ko-KR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Mel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주파수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켑스트럼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특징값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음성 인식 데이터 시각화 및 분석">
            <a:extLst>
              <a:ext uri="{FF2B5EF4-FFF2-40B4-BE49-F238E27FC236}">
                <a16:creationId xmlns:a16="http://schemas.microsoft.com/office/drawing/2014/main" id="{9D3BC3AD-DA10-B894-7E07-44E87823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58" y="1959965"/>
            <a:ext cx="6207340" cy="30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1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473DF15-9F2A-3DC9-1549-53AD49C99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C59DA58-7CF9-7036-BFC9-8E2D919DDB9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AF82A02-1B27-938D-9691-AEAC8B3F56F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0FA8D72-3F49-AB6A-50D2-A9E0AF29AD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건강정보 - 하나이비인후과병원">
            <a:extLst>
              <a:ext uri="{FF2B5EF4-FFF2-40B4-BE49-F238E27FC236}">
                <a16:creationId xmlns:a16="http://schemas.microsoft.com/office/drawing/2014/main" id="{BBCBF021-EB0C-D620-686D-F5E6A95E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82" y="439478"/>
            <a:ext cx="4264543" cy="42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30F7C-B352-5957-A482-E5CEA450A41C}"/>
              </a:ext>
            </a:extLst>
          </p:cNvPr>
          <p:cNvSpPr txBox="1"/>
          <p:nvPr/>
        </p:nvSpPr>
        <p:spPr>
          <a:xfrm>
            <a:off x="1396313" y="4178127"/>
            <a:ext cx="257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성도</a:t>
            </a:r>
            <a:r>
              <a:rPr lang="en-US" altLang="ko-KR" dirty="0"/>
              <a:t>: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5948-AD9B-8B3B-688E-F22589C996B5}"/>
              </a:ext>
            </a:extLst>
          </p:cNvPr>
          <p:cNvSpPr txBox="1"/>
          <p:nvPr/>
        </p:nvSpPr>
        <p:spPr>
          <a:xfrm>
            <a:off x="1396313" y="333633"/>
            <a:ext cx="2471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성도의 역할을 하는 </a:t>
            </a:r>
            <a:r>
              <a:rPr lang="ko-KR" altLang="en-US" sz="2000" b="1" dirty="0" err="1">
                <a:solidFill>
                  <a:srgbClr val="002060"/>
                </a:solidFill>
                <a:latin typeface="+mj-ea"/>
                <a:ea typeface="+mj-ea"/>
              </a:rPr>
              <a:t>켑스트럼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7143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5D4C9FB-647C-52C9-4ECD-3369CD52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F90FA4-292E-9319-695A-B450F72452F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D4E2FC8-FC9A-3D1C-45C9-CB626CDCAF7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BC44B28-4DCC-4225-A95F-5FD8754811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445C9868-AB48-C85E-4825-1F51ECF12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1416" y="681166"/>
            <a:ext cx="2042984" cy="204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21DBC6F-837D-4197-5E65-51D96B48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84" y="3733636"/>
            <a:ext cx="4692222" cy="134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4E12BD-92FD-42E1-5FC5-96DA33F7E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259" y="97013"/>
            <a:ext cx="3513918" cy="3565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AA076-4942-DE07-62A4-144EA17CFE7C}"/>
              </a:ext>
            </a:extLst>
          </p:cNvPr>
          <p:cNvSpPr txBox="1"/>
          <p:nvPr/>
        </p:nvSpPr>
        <p:spPr>
          <a:xfrm>
            <a:off x="5202194" y="271849"/>
            <a:ext cx="3249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성대의 진동을 일으키는 모음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b="1" dirty="0">
                <a:latin typeface="+mj-ea"/>
                <a:ea typeface="+mj-ea"/>
              </a:rPr>
              <a:t>“</a:t>
            </a:r>
            <a:r>
              <a:rPr lang="ko-KR" altLang="en-US" sz="1800" b="1" dirty="0" err="1">
                <a:latin typeface="+mj-ea"/>
                <a:ea typeface="+mj-ea"/>
              </a:rPr>
              <a:t>유성음</a:t>
            </a:r>
            <a:r>
              <a:rPr lang="en-US" altLang="ko-KR" sz="1800" b="1" dirty="0">
                <a:latin typeface="+mj-ea"/>
                <a:ea typeface="+mj-ea"/>
              </a:rPr>
              <a:t>“</a:t>
            </a:r>
          </a:p>
          <a:p>
            <a:endParaRPr lang="en-US" altLang="ko-KR" sz="1800" b="1" dirty="0">
              <a:latin typeface="+mj-ea"/>
              <a:ea typeface="+mj-ea"/>
            </a:endParaRPr>
          </a:p>
          <a:p>
            <a:r>
              <a:rPr lang="ko-KR" altLang="en-US" sz="1800" b="1" dirty="0">
                <a:latin typeface="+mj-ea"/>
                <a:ea typeface="+mj-ea"/>
              </a:rPr>
              <a:t>성대의 진동을 일으키지 않는 자음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b="1" dirty="0">
                <a:latin typeface="+mj-ea"/>
                <a:ea typeface="+mj-ea"/>
              </a:rPr>
              <a:t>“</a:t>
            </a:r>
            <a:r>
              <a:rPr lang="ko-KR" altLang="en-US" sz="1800" b="1" dirty="0">
                <a:latin typeface="+mj-ea"/>
                <a:ea typeface="+mj-ea"/>
              </a:rPr>
              <a:t>무성음</a:t>
            </a:r>
            <a:r>
              <a:rPr lang="en-US" altLang="ko-KR" sz="1800" b="1" dirty="0">
                <a:latin typeface="+mj-ea"/>
                <a:ea typeface="+mj-ea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72029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E27EDD2-6C04-484D-C2A0-9A7D1552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CD628B1-AC66-C23F-CD82-033CCA32EB1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0FD7C1C-4D1C-3B42-EDA8-F0DAEA1FEA9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8C6E249-039E-BAED-3C2A-64A9B2FE12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A3E1862B-C180-9049-3AA3-E587E802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03" y="794600"/>
            <a:ext cx="6796216" cy="2938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5AAAA-D6BB-5A67-8A80-5E0104425D3A}"/>
                  </a:ext>
                </a:extLst>
              </p:cNvPr>
              <p:cNvSpPr txBox="1"/>
              <p:nvPr/>
            </p:nvSpPr>
            <p:spPr>
              <a:xfrm>
                <a:off x="4102443" y="3749344"/>
                <a:ext cx="5024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5AAAA-D6BB-5A67-8A80-5E010442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43" y="3749344"/>
                <a:ext cx="502445" cy="215444"/>
              </a:xfrm>
              <a:prstGeom prst="rect">
                <a:avLst/>
              </a:prstGeom>
              <a:blipFill>
                <a:blip r:embed="rId5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9CEF85-FA53-BAA5-E08E-57308F76CFBA}"/>
                  </a:ext>
                </a:extLst>
              </p:cNvPr>
              <p:cNvSpPr txBox="1"/>
              <p:nvPr/>
            </p:nvSpPr>
            <p:spPr>
              <a:xfrm>
                <a:off x="7595222" y="3641622"/>
                <a:ext cx="5170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9CEF85-FA53-BAA5-E08E-57308F76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2" y="3641622"/>
                <a:ext cx="517065" cy="215444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A1560F-DF99-DF17-35A7-881295C9C9DF}"/>
              </a:ext>
            </a:extLst>
          </p:cNvPr>
          <p:cNvSpPr txBox="1"/>
          <p:nvPr/>
        </p:nvSpPr>
        <p:spPr>
          <a:xfrm>
            <a:off x="3566920" y="4238368"/>
            <a:ext cx="20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 신호의 크기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D056-7D80-7D1F-C13F-1E728D8B783F}"/>
              </a:ext>
            </a:extLst>
          </p:cNvPr>
          <p:cNvSpPr txBox="1"/>
          <p:nvPr/>
        </p:nvSpPr>
        <p:spPr>
          <a:xfrm>
            <a:off x="6919784" y="4120408"/>
            <a:ext cx="28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출력된 음성 신호의 크기</a:t>
            </a:r>
          </a:p>
        </p:txBody>
      </p:sp>
    </p:spTree>
    <p:extLst>
      <p:ext uri="{BB962C8B-B14F-4D97-AF65-F5344CB8AC3E}">
        <p14:creationId xmlns:p14="http://schemas.microsoft.com/office/powerpoint/2010/main" val="367230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76CF478-9A7D-475B-0199-3D8125DB4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5FFC365-696D-D220-E56B-AC6A04B8BD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2B791EA-A087-5D2B-6779-8A3C206D01B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6BB7EC9-4301-5E39-F8E0-DE3E2D4EE2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BD384-B819-5E56-4668-7EAEA6398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330" y="1044738"/>
            <a:ext cx="502990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D050A01-B54E-ACFA-A18F-DAE6B5A0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477A60B-A91C-4121-0BF4-5157971FC1C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6A93F17-5471-345D-13A7-3496F129F2E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8C38EDD-BEDC-4A1B-AA1F-782FB312D0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친필, 폰트, 라인이(가) 표시된 사진&#10;&#10;자동 생성된 설명">
            <a:extLst>
              <a:ext uri="{FF2B5EF4-FFF2-40B4-BE49-F238E27FC236}">
                <a16:creationId xmlns:a16="http://schemas.microsoft.com/office/drawing/2014/main" id="{09234E55-0705-9D81-8A2C-D05F91FC0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07" y="379387"/>
            <a:ext cx="6561318" cy="3645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F3C393-22CC-F251-2B8C-7C10FA2F01B0}"/>
                  </a:ext>
                </a:extLst>
              </p:cNvPr>
              <p:cNvSpPr txBox="1"/>
              <p:nvPr/>
            </p:nvSpPr>
            <p:spPr>
              <a:xfrm>
                <a:off x="2071394" y="1055550"/>
                <a:ext cx="5170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F3C393-22CC-F251-2B8C-7C10FA2F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94" y="1055550"/>
                <a:ext cx="517065" cy="215444"/>
              </a:xfrm>
              <a:prstGeom prst="rect">
                <a:avLst/>
              </a:prstGeom>
              <a:blipFill>
                <a:blip r:embed="rId5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743AA9-1211-3668-777D-E5987A1F84E8}"/>
                  </a:ext>
                </a:extLst>
              </p:cNvPr>
              <p:cNvSpPr txBox="1"/>
              <p:nvPr/>
            </p:nvSpPr>
            <p:spPr>
              <a:xfrm>
                <a:off x="2090763" y="3025444"/>
                <a:ext cx="5024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743AA9-1211-3668-777D-E5987A1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3" y="3025444"/>
                <a:ext cx="502445" cy="215444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37D6D5-B78D-C668-E46B-89CE9DAA4E72}"/>
                  </a:ext>
                </a:extLst>
              </p:cNvPr>
              <p:cNvSpPr txBox="1"/>
              <p:nvPr/>
            </p:nvSpPr>
            <p:spPr>
              <a:xfrm>
                <a:off x="2127787" y="2041985"/>
                <a:ext cx="404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37D6D5-B78D-C668-E46B-89CE9DAA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7" y="2041985"/>
                <a:ext cx="404278" cy="215444"/>
              </a:xfrm>
              <a:prstGeom prst="rect">
                <a:avLst/>
              </a:prstGeom>
              <a:blipFill>
                <a:blip r:embed="rId7"/>
                <a:stretch>
                  <a:fillRect l="-9091" r="-15152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AEA43B-0398-7E58-6AA6-2F1ED45E4EBA}"/>
              </a:ext>
            </a:extLst>
          </p:cNvPr>
          <p:cNvSpPr txBox="1"/>
          <p:nvPr/>
        </p:nvSpPr>
        <p:spPr>
          <a:xfrm>
            <a:off x="6537960" y="379387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 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101227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6E72503-923D-330E-1BCB-53B612B9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3590F81-C10F-2060-E215-6A92F5D1045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AF97B4E-2A7F-1BEF-0E1E-C55EDEC42A2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7C7C49A-719E-CDF3-B9AE-6B97992513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06C2F-FF47-81F2-F950-F8D53D363ED3}"/>
              </a:ext>
            </a:extLst>
          </p:cNvPr>
          <p:cNvSpPr txBox="1"/>
          <p:nvPr/>
        </p:nvSpPr>
        <p:spPr>
          <a:xfrm>
            <a:off x="5985904" y="1109054"/>
            <a:ext cx="301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“He tried to think how it could be”</a:t>
            </a:r>
          </a:p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파형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7F4366-1F5F-9714-92AA-CBCDD229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005" y="939704"/>
            <a:ext cx="2192735" cy="9801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CB101E-DD39-12E4-F0FC-C4F5701CC592}"/>
              </a:ext>
            </a:extLst>
          </p:cNvPr>
          <p:cNvSpPr/>
          <p:nvPr/>
        </p:nvSpPr>
        <p:spPr>
          <a:xfrm>
            <a:off x="1561425" y="2531576"/>
            <a:ext cx="7253164" cy="2413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86405B-77C6-8B80-E151-E12351264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607" y="2965566"/>
            <a:ext cx="2955252" cy="1765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5C66A-CA3F-0623-9E4A-4780DBA08085}"/>
              </a:ext>
            </a:extLst>
          </p:cNvPr>
          <p:cNvSpPr txBox="1"/>
          <p:nvPr/>
        </p:nvSpPr>
        <p:spPr>
          <a:xfrm>
            <a:off x="4397006" y="3500467"/>
            <a:ext cx="14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81E5559-C5C9-8BFC-F493-DA615E006D50}"/>
              </a:ext>
            </a:extLst>
          </p:cNvPr>
          <p:cNvSpPr/>
          <p:nvPr/>
        </p:nvSpPr>
        <p:spPr>
          <a:xfrm rot="5400000">
            <a:off x="4702436" y="2303219"/>
            <a:ext cx="557361" cy="345989"/>
          </a:xfrm>
          <a:prstGeom prst="rightArrow">
            <a:avLst/>
          </a:prstGeom>
          <a:solidFill>
            <a:srgbClr val="004F8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27CC6B42-AE42-C910-7F68-5EF84D7154B8}"/>
              </a:ext>
            </a:extLst>
          </p:cNvPr>
          <p:cNvSpPr txBox="1"/>
          <p:nvPr/>
        </p:nvSpPr>
        <p:spPr>
          <a:xfrm>
            <a:off x="1269010" y="47700"/>
            <a:ext cx="582770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MFCC 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생성</a:t>
            </a:r>
            <a:endParaRPr sz="15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089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754016"/>
            <a:ext cx="305235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en-US" altLang="ko" dirty="0">
                <a:latin typeface="+mj-ea"/>
                <a:ea typeface="+mj-ea"/>
              </a:rPr>
              <a:t>AI</a:t>
            </a:r>
            <a:r>
              <a:rPr lang="ko-KR" altLang="en-US" dirty="0">
                <a:latin typeface="+mj-ea"/>
                <a:ea typeface="+mj-ea"/>
              </a:rPr>
              <a:t>학과 김예원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AI</a:t>
            </a:r>
            <a:r>
              <a:rPr lang="ko-KR" altLang="en-US" dirty="0">
                <a:latin typeface="+mj-ea"/>
                <a:ea typeface="+mj-ea"/>
              </a:rPr>
              <a:t>학과 조민지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전자전기공학부 </a:t>
            </a:r>
            <a:r>
              <a:rPr lang="en-US" altLang="ko-KR" dirty="0">
                <a:latin typeface="+mj-ea"/>
                <a:ea typeface="+mj-ea"/>
              </a:rPr>
              <a:t>	 	  </a:t>
            </a:r>
            <a:r>
              <a:rPr lang="ko-KR" altLang="en-US" dirty="0">
                <a:latin typeface="+mj-ea"/>
                <a:ea typeface="+mj-ea"/>
              </a:rPr>
              <a:t>조효원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44D28CD-3877-DFDD-41A3-7DEE913F57A4}"/>
              </a:ext>
            </a:extLst>
          </p:cNvPr>
          <p:cNvSpPr txBox="1"/>
          <p:nvPr/>
        </p:nvSpPr>
        <p:spPr>
          <a:xfrm>
            <a:off x="2625126" y="2682703"/>
            <a:ext cx="305235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대면 및 </a:t>
            </a:r>
            <a:r>
              <a:rPr lang="en-US" altLang="ko-KR">
                <a:latin typeface="+mj-ea"/>
                <a:ea typeface="+mj-ea"/>
              </a:rPr>
              <a:t>zoom</a:t>
            </a:r>
            <a:r>
              <a:rPr lang="ko-KR" altLang="en-US">
                <a:latin typeface="+mj-ea"/>
                <a:ea typeface="+mj-ea"/>
              </a:rPr>
              <a:t>으로 </a:t>
            </a:r>
            <a:r>
              <a:rPr lang="ko-KR" altLang="en-US" dirty="0">
                <a:latin typeface="+mj-ea"/>
                <a:ea typeface="+mj-ea"/>
              </a:rPr>
              <a:t>진행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8659A39-5AFE-F74B-CB85-B24CECC0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49B06ED-261E-7F16-8FCF-366CA7126B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E08B944-D57C-65B7-D3D7-A8E55EC9D3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65B44B8-F3AB-E112-B4AC-56558516B2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1ACE9273-D36C-D9F6-B48F-752E296E65CB}"/>
              </a:ext>
            </a:extLst>
          </p:cNvPr>
          <p:cNvSpPr txBox="1"/>
          <p:nvPr/>
        </p:nvSpPr>
        <p:spPr>
          <a:xfrm>
            <a:off x="4125800" y="2142962"/>
            <a:ext cx="582770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076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885646" y="187367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음성 데이터에서의 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feature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추출</a:t>
            </a:r>
            <a:endParaRPr lang="en-US" altLang="ko" sz="2000" b="1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3F69F6F-26D8-5DD8-425C-180830020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76175F-0292-3542-796E-3ECF60413A5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C0349A3-69CF-69AE-8BE2-8C560C3FC10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2CA7060-FDE9-5AF7-89ED-947C71E7F7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D20E07E-6D4C-C43C-4F37-627A55CE7220}"/>
              </a:ext>
            </a:extLst>
          </p:cNvPr>
          <p:cNvSpPr txBox="1"/>
          <p:nvPr/>
        </p:nvSpPr>
        <p:spPr>
          <a:xfrm>
            <a:off x="2418282" y="974153"/>
            <a:ext cx="7379777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음성 데이터에서 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feature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를 어떻게 추출할까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463E-6E6B-50F6-9720-18F7FB41A810}"/>
              </a:ext>
            </a:extLst>
          </p:cNvPr>
          <p:cNvSpPr txBox="1"/>
          <p:nvPr/>
        </p:nvSpPr>
        <p:spPr>
          <a:xfrm>
            <a:off x="2209491" y="3879680"/>
            <a:ext cx="30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“He tried to think how it could be”</a:t>
            </a: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파형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CDB6BB-3F18-C5FD-14C1-B7D4CC9C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78" y="2017184"/>
            <a:ext cx="3830004" cy="1711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041C85-0BAA-109A-5B38-C520962B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651" b="19215"/>
          <a:stretch/>
        </p:blipFill>
        <p:spPr>
          <a:xfrm>
            <a:off x="6598507" y="2354067"/>
            <a:ext cx="2242168" cy="103821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5FF6E52-CA77-DAFC-E10C-A9F296D3B21B}"/>
              </a:ext>
            </a:extLst>
          </p:cNvPr>
          <p:cNvSpPr/>
          <p:nvPr/>
        </p:nvSpPr>
        <p:spPr>
          <a:xfrm>
            <a:off x="5587422" y="2700182"/>
            <a:ext cx="766118" cy="3459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BFFCA-3766-4B0A-636A-E14E6FD3B3C7}"/>
              </a:ext>
            </a:extLst>
          </p:cNvPr>
          <p:cNvSpPr txBox="1"/>
          <p:nvPr/>
        </p:nvSpPr>
        <p:spPr>
          <a:xfrm>
            <a:off x="6934509" y="3879676"/>
            <a:ext cx="30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특징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22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A888A96-8624-9DD6-4599-8E1B9D0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98899D-67A7-3A68-81AD-0B2F7E3B824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7AA1A4E-8BF4-8602-A7EA-A93991924A3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EDFE201-9EA7-1839-6C81-FF3D13F29F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3626374-642A-B889-B08F-CCE5EF87F9D2}"/>
              </a:ext>
            </a:extLst>
          </p:cNvPr>
          <p:cNvSpPr txBox="1"/>
          <p:nvPr/>
        </p:nvSpPr>
        <p:spPr>
          <a:xfrm>
            <a:off x="2418282" y="974153"/>
            <a:ext cx="7379777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음성 데이터에서 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feature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를 어떻게 추출할까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C3F9C-D86C-DF2F-B162-8BBDD952FDA9}"/>
              </a:ext>
            </a:extLst>
          </p:cNvPr>
          <p:cNvSpPr txBox="1"/>
          <p:nvPr/>
        </p:nvSpPr>
        <p:spPr>
          <a:xfrm>
            <a:off x="2209491" y="3879680"/>
            <a:ext cx="30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“He tried to think how it could be”</a:t>
            </a: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파형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7A78D-105E-18B6-4817-35679CCD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78" y="2017184"/>
            <a:ext cx="3830004" cy="1711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9411BE-A81F-5EEA-444D-F1F03329E7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651" b="19215"/>
          <a:stretch/>
        </p:blipFill>
        <p:spPr>
          <a:xfrm>
            <a:off x="6598507" y="2354067"/>
            <a:ext cx="2242168" cy="103821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12530B-44E8-E617-59BB-0ECA7575625E}"/>
              </a:ext>
            </a:extLst>
          </p:cNvPr>
          <p:cNvSpPr/>
          <p:nvPr/>
        </p:nvSpPr>
        <p:spPr>
          <a:xfrm>
            <a:off x="5587422" y="2700182"/>
            <a:ext cx="766118" cy="3459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88F8B-083A-6C42-D627-060616194E79}"/>
              </a:ext>
            </a:extLst>
          </p:cNvPr>
          <p:cNvSpPr txBox="1"/>
          <p:nvPr/>
        </p:nvSpPr>
        <p:spPr>
          <a:xfrm>
            <a:off x="6934509" y="3879676"/>
            <a:ext cx="30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특징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F98CAA-0611-8358-9674-5691F8B15EB1}"/>
              </a:ext>
            </a:extLst>
          </p:cNvPr>
          <p:cNvSpPr/>
          <p:nvPr/>
        </p:nvSpPr>
        <p:spPr>
          <a:xfrm>
            <a:off x="4936950" y="4225791"/>
            <a:ext cx="2067061" cy="70446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</a:rPr>
              <a:t>MFCC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1BF818-F075-08EB-59C0-DFFC87DC95A9}"/>
              </a:ext>
            </a:extLst>
          </p:cNvPr>
          <p:cNvCxnSpPr>
            <a:cxnSpLocks/>
          </p:cNvCxnSpPr>
          <p:nvPr/>
        </p:nvCxnSpPr>
        <p:spPr>
          <a:xfrm>
            <a:off x="5916415" y="3000221"/>
            <a:ext cx="0" cy="111029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DDD3C8-51DD-1494-41C0-70BBA0E1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84A833F-406B-6B28-B0DE-4E3DAC8BD34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1F6BC20-659D-1571-359E-792A53661D7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04FF1A4-7B0B-7485-EFF6-2E03749828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F8020-CB18-070F-2D13-DFEC742A8E4B}"/>
              </a:ext>
            </a:extLst>
          </p:cNvPr>
          <p:cNvSpPr txBox="1"/>
          <p:nvPr/>
        </p:nvSpPr>
        <p:spPr>
          <a:xfrm>
            <a:off x="5985904" y="1109054"/>
            <a:ext cx="301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“He tried to think how it could be”</a:t>
            </a:r>
          </a:p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파형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97BA42-E7C4-88EF-1F3E-3BB1D45A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005" y="939704"/>
            <a:ext cx="2192735" cy="9801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935889-AFF2-D68D-6EC9-AC8BFBEB62EA}"/>
              </a:ext>
            </a:extLst>
          </p:cNvPr>
          <p:cNvSpPr/>
          <p:nvPr/>
        </p:nvSpPr>
        <p:spPr>
          <a:xfrm>
            <a:off x="1561425" y="2531576"/>
            <a:ext cx="7253164" cy="241396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9A0B9-0A78-2AFC-568E-1A3856B563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651" b="19215"/>
          <a:stretch/>
        </p:blipFill>
        <p:spPr>
          <a:xfrm>
            <a:off x="2093222" y="3053534"/>
            <a:ext cx="2592292" cy="1200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EF54C-6754-2184-763B-208F92F2F460}"/>
              </a:ext>
            </a:extLst>
          </p:cNvPr>
          <p:cNvSpPr txBox="1"/>
          <p:nvPr/>
        </p:nvSpPr>
        <p:spPr>
          <a:xfrm>
            <a:off x="2365240" y="4485549"/>
            <a:ext cx="30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특징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70A26-1415-6925-B9EF-FB9D4E46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288" y="2698536"/>
            <a:ext cx="2955252" cy="1765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A77E8-FC89-D703-C4EC-8273A5D7E77B}"/>
              </a:ext>
            </a:extLst>
          </p:cNvPr>
          <p:cNvSpPr txBox="1"/>
          <p:nvPr/>
        </p:nvSpPr>
        <p:spPr>
          <a:xfrm>
            <a:off x="5852780" y="4499329"/>
            <a:ext cx="30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음성 특징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BE1F8-AC8B-2D30-8000-CCBB82759B64}"/>
              </a:ext>
            </a:extLst>
          </p:cNvPr>
          <p:cNvSpPr txBox="1"/>
          <p:nvPr/>
        </p:nvSpPr>
        <p:spPr>
          <a:xfrm>
            <a:off x="1693563" y="2565456"/>
            <a:ext cx="147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MFCC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50E11-5D34-566B-C944-9F916166C56B}"/>
              </a:ext>
            </a:extLst>
          </p:cNvPr>
          <p:cNvSpPr txBox="1"/>
          <p:nvPr/>
        </p:nvSpPr>
        <p:spPr>
          <a:xfrm>
            <a:off x="6104390" y="3375082"/>
            <a:ext cx="198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MFCC </a:t>
            </a:r>
            <a:r>
              <a:rPr lang="ko-KR" altLang="en-US" sz="2000" b="1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7CD9FCA-8B27-A634-0DED-93D40201A617}"/>
              </a:ext>
            </a:extLst>
          </p:cNvPr>
          <p:cNvSpPr/>
          <p:nvPr/>
        </p:nvSpPr>
        <p:spPr>
          <a:xfrm rot="5400000">
            <a:off x="4622558" y="2307384"/>
            <a:ext cx="557361" cy="345989"/>
          </a:xfrm>
          <a:prstGeom prst="rightArrow">
            <a:avLst/>
          </a:prstGeom>
          <a:solidFill>
            <a:srgbClr val="004F8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65CAFF0B-11D3-073C-9FF7-498393199053}"/>
              </a:ext>
            </a:extLst>
          </p:cNvPr>
          <p:cNvSpPr txBox="1"/>
          <p:nvPr/>
        </p:nvSpPr>
        <p:spPr>
          <a:xfrm>
            <a:off x="1269010" y="47700"/>
            <a:ext cx="5827706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MFCC (Mel-Frequency Cepstral Coefficient)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: </a:t>
            </a:r>
            <a:r>
              <a:rPr lang="ko-KR" altLang="en-US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오디오 데이터에서 추출된 </a:t>
            </a:r>
            <a:r>
              <a:rPr lang="en-US" altLang="ko-KR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feature</a:t>
            </a:r>
            <a:endParaRPr sz="15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564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DC694A1-C2E8-E5BE-EE0F-DDAA9939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077107E-EDF6-A9BE-562A-2EC66CE6410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186F1C0-A6AC-E39E-B2F8-499D3D31CC8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6250DCB-248D-EA35-F7D1-52CF7B950B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08405C-69BF-E4B5-E0DC-5B18A298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792" y="1513690"/>
            <a:ext cx="4355517" cy="2780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112419-95C1-EA9A-769B-C45F41290F83}"/>
              </a:ext>
            </a:extLst>
          </p:cNvPr>
          <p:cNvSpPr txBox="1"/>
          <p:nvPr/>
        </p:nvSpPr>
        <p:spPr>
          <a:xfrm>
            <a:off x="4086575" y="4353693"/>
            <a:ext cx="301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[MFCC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추출 과정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E0F800-DD32-2D67-02DF-9004F8DC8AFD}"/>
              </a:ext>
            </a:extLst>
          </p:cNvPr>
          <p:cNvSpPr/>
          <p:nvPr/>
        </p:nvSpPr>
        <p:spPr>
          <a:xfrm>
            <a:off x="4596575" y="1235041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3C78A0-FC80-C9BD-28C4-1A819F19E5F4}"/>
              </a:ext>
            </a:extLst>
          </p:cNvPr>
          <p:cNvSpPr/>
          <p:nvPr/>
        </p:nvSpPr>
        <p:spPr>
          <a:xfrm>
            <a:off x="5891501" y="1235041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F36447-2A6A-EF30-1ADB-6B49DBE0179B}"/>
              </a:ext>
            </a:extLst>
          </p:cNvPr>
          <p:cNvSpPr/>
          <p:nvPr/>
        </p:nvSpPr>
        <p:spPr>
          <a:xfrm>
            <a:off x="4596575" y="2336864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4D99AD-1D58-697B-1EE3-EDAF403C3FFF}"/>
              </a:ext>
            </a:extLst>
          </p:cNvPr>
          <p:cNvSpPr/>
          <p:nvPr/>
        </p:nvSpPr>
        <p:spPr>
          <a:xfrm>
            <a:off x="5891501" y="2296481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D5AF77-2D48-A632-7684-D1BED3AF0765}"/>
              </a:ext>
            </a:extLst>
          </p:cNvPr>
          <p:cNvSpPr/>
          <p:nvPr/>
        </p:nvSpPr>
        <p:spPr>
          <a:xfrm>
            <a:off x="2860233" y="2336864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5</a:t>
            </a:r>
            <a:endParaRPr lang="ko-KR" altLang="en-US" b="1"/>
          </a:p>
        </p:txBody>
      </p:sp>
      <p:sp>
        <p:nvSpPr>
          <p:cNvPr id="16" name="Google Shape;75;p15">
            <a:extLst>
              <a:ext uri="{FF2B5EF4-FFF2-40B4-BE49-F238E27FC236}">
                <a16:creationId xmlns:a16="http://schemas.microsoft.com/office/drawing/2014/main" id="{597FD9D4-CF43-24C9-F1F4-B11509EB937C}"/>
              </a:ext>
            </a:extLst>
          </p:cNvPr>
          <p:cNvSpPr txBox="1"/>
          <p:nvPr/>
        </p:nvSpPr>
        <p:spPr>
          <a:xfrm>
            <a:off x="1269010" y="47700"/>
            <a:ext cx="5827706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MFCC (Mel-Frequency Cepstral Coefficient)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: </a:t>
            </a:r>
            <a:r>
              <a:rPr lang="ko-KR" altLang="en-US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오디오 데이터에서 추출된 </a:t>
            </a:r>
            <a:r>
              <a:rPr lang="en-US" altLang="ko-KR" sz="15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feature</a:t>
            </a:r>
            <a:endParaRPr sz="15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208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9B730AA-A261-08EF-204B-E1BD6984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F269F78-033D-0690-3A89-A81F064733E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E17B9FF-7A42-A238-9F37-5E9739FBB76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F4BFEAF-1B1C-6171-B993-2352E3090B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059B99-0E0B-8CEB-0163-B5D502035E09}"/>
              </a:ext>
            </a:extLst>
          </p:cNvPr>
          <p:cNvSpPr txBox="1"/>
          <p:nvPr/>
        </p:nvSpPr>
        <p:spPr>
          <a:xfrm>
            <a:off x="1353974" y="96949"/>
            <a:ext cx="246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추출과정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760A526-BC80-CDCE-009D-DA94FDB262E2}"/>
              </a:ext>
            </a:extLst>
          </p:cNvPr>
          <p:cNvSpPr/>
          <p:nvPr/>
        </p:nvSpPr>
        <p:spPr>
          <a:xfrm>
            <a:off x="1462563" y="618519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9D110F-D1DF-6D24-97A1-AE6C10C6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99" y="778312"/>
            <a:ext cx="4201863" cy="19050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21D7C5-C52F-BA13-CB22-B963DAC54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358" y="3085871"/>
            <a:ext cx="4310743" cy="19340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6F12CD-93B0-7835-6365-01AE788636CE}"/>
              </a:ext>
            </a:extLst>
          </p:cNvPr>
          <p:cNvSpPr txBox="1"/>
          <p:nvPr/>
        </p:nvSpPr>
        <p:spPr>
          <a:xfrm>
            <a:off x="1752216" y="541206"/>
            <a:ext cx="1678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Pre-Emphasis</a:t>
            </a:r>
          </a:p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고역강조</a:t>
            </a:r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1A23-6C88-422D-D7C5-0B530178A6F8}"/>
              </a:ext>
            </a:extLst>
          </p:cNvPr>
          <p:cNvSpPr txBox="1"/>
          <p:nvPr/>
        </p:nvSpPr>
        <p:spPr>
          <a:xfrm>
            <a:off x="7181729" y="1317419"/>
            <a:ext cx="2615908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Pre-Emphasis</a:t>
            </a:r>
          </a:p>
          <a:p>
            <a:r>
              <a:rPr lang="ko-KR" altLang="en-US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미적용</a:t>
            </a:r>
            <a:endParaRPr lang="en-US" altLang="ko-KR" sz="15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161DD-D39A-1153-E65D-BB904FE65064}"/>
              </a:ext>
            </a:extLst>
          </p:cNvPr>
          <p:cNvSpPr txBox="1"/>
          <p:nvPr/>
        </p:nvSpPr>
        <p:spPr>
          <a:xfrm>
            <a:off x="6826589" y="3299164"/>
            <a:ext cx="2615908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Pre-Emphasis </a:t>
            </a:r>
            <a:r>
              <a:rPr lang="ko-KR" altLang="en-US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5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고주파 영역 증폭됨</a:t>
            </a:r>
            <a:endParaRPr lang="en-US" altLang="ko-KR" sz="15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FC2D7-8AAD-C066-79F6-FAA97404CCB4}"/>
              </a:ext>
            </a:extLst>
          </p:cNvPr>
          <p:cNvSpPr txBox="1"/>
          <p:nvPr/>
        </p:nvSpPr>
        <p:spPr>
          <a:xfrm>
            <a:off x="5478630" y="3351230"/>
            <a:ext cx="1347958" cy="1379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CAE84-EF02-A1E7-D007-BBA587A1D8E1}"/>
              </a:ext>
            </a:extLst>
          </p:cNvPr>
          <p:cNvSpPr txBox="1"/>
          <p:nvPr/>
        </p:nvSpPr>
        <p:spPr>
          <a:xfrm>
            <a:off x="5424191" y="1003528"/>
            <a:ext cx="1347958" cy="1379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E72E-A053-5CC6-74F6-51FF55F06BE0}"/>
              </a:ext>
            </a:extLst>
          </p:cNvPr>
          <p:cNvSpPr txBox="1"/>
          <p:nvPr/>
        </p:nvSpPr>
        <p:spPr>
          <a:xfrm>
            <a:off x="1450615" y="1803932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사람의 발성 메커니즘 상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저주파 에너지 </a:t>
            </a:r>
            <a:r>
              <a:rPr lang="en-US" altLang="ko-KR" b="1"/>
              <a:t>&gt;&gt; </a:t>
            </a:r>
            <a:r>
              <a:rPr lang="ko-KR" altLang="en-US" b="1"/>
              <a:t>고주파 에너지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고른 에너지 분포를 갖도록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고주파 영역을 증폭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159F33-D99E-5DA3-BA62-B6569DDC9114}"/>
              </a:ext>
            </a:extLst>
          </p:cNvPr>
          <p:cNvSpPr/>
          <p:nvPr/>
        </p:nvSpPr>
        <p:spPr>
          <a:xfrm rot="5400000">
            <a:off x="2475747" y="2789066"/>
            <a:ext cx="557361" cy="345989"/>
          </a:xfrm>
          <a:prstGeom prst="rightArrow">
            <a:avLst/>
          </a:prstGeom>
          <a:solidFill>
            <a:srgbClr val="004F8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5E5900E-7D16-3C25-21DB-53737F975015}"/>
              </a:ext>
            </a:extLst>
          </p:cNvPr>
          <p:cNvSpPr/>
          <p:nvPr/>
        </p:nvSpPr>
        <p:spPr>
          <a:xfrm>
            <a:off x="4778319" y="2497823"/>
            <a:ext cx="283975" cy="2786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7A7F244-533E-30FD-33B1-0441286E68E3}"/>
              </a:ext>
            </a:extLst>
          </p:cNvPr>
          <p:cNvSpPr/>
          <p:nvPr/>
        </p:nvSpPr>
        <p:spPr>
          <a:xfrm>
            <a:off x="8373993" y="2497823"/>
            <a:ext cx="283975" cy="2786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고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BCEB659-614A-9F2F-4912-93BFDACED9F4}"/>
              </a:ext>
            </a:extLst>
          </p:cNvPr>
          <p:cNvSpPr/>
          <p:nvPr/>
        </p:nvSpPr>
        <p:spPr>
          <a:xfrm>
            <a:off x="5198021" y="2533890"/>
            <a:ext cx="3040245" cy="189141"/>
          </a:xfrm>
          <a:prstGeom prst="rightArrow">
            <a:avLst/>
          </a:prstGeom>
          <a:solidFill>
            <a:srgbClr val="004F8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9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38869C-CDE2-E7A0-4A20-BED18F02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3B505BD-FB66-49BB-B455-E6CFDAFA5E5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AC2A3CE-2005-E28C-A0FB-E0B0097F134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B504A83-2CB5-3DBF-6329-D81C2E1024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54E255-AFAE-AEBE-5FDC-DFD301825F0C}"/>
              </a:ext>
            </a:extLst>
          </p:cNvPr>
          <p:cNvSpPr txBox="1"/>
          <p:nvPr/>
        </p:nvSpPr>
        <p:spPr>
          <a:xfrm>
            <a:off x="1353974" y="96949"/>
            <a:ext cx="246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추출과정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73C356-FED4-B32F-82D4-F92085EDC342}"/>
              </a:ext>
            </a:extLst>
          </p:cNvPr>
          <p:cNvSpPr/>
          <p:nvPr/>
        </p:nvSpPr>
        <p:spPr>
          <a:xfrm>
            <a:off x="1462563" y="618519"/>
            <a:ext cx="283975" cy="278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B5E4E-81BC-C388-B706-E39C3E180365}"/>
              </a:ext>
            </a:extLst>
          </p:cNvPr>
          <p:cNvSpPr txBox="1"/>
          <p:nvPr/>
        </p:nvSpPr>
        <p:spPr>
          <a:xfrm>
            <a:off x="1746538" y="596260"/>
            <a:ext cx="2592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Sampling &amp; Windowing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CB2808-EC4B-9668-8FA6-849049F36753}"/>
              </a:ext>
            </a:extLst>
          </p:cNvPr>
          <p:cNvSpPr txBox="1"/>
          <p:nvPr/>
        </p:nvSpPr>
        <p:spPr>
          <a:xfrm>
            <a:off x="1536396" y="1133175"/>
            <a:ext cx="70908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Sampling</a:t>
            </a:r>
          </a:p>
          <a:p>
            <a:endParaRPr lang="en-US" altLang="ko-KR"/>
          </a:p>
          <a:p>
            <a:r>
              <a:rPr lang="ko-KR" altLang="en-US"/>
              <a:t>음성 신호를 짧은 시간 간격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20~40ms)</a:t>
            </a:r>
            <a:r>
              <a:rPr lang="ko-KR" altLang="en-US"/>
              <a:t>으로 나누어</a:t>
            </a:r>
            <a:endParaRPr lang="en-US" altLang="ko-KR"/>
          </a:p>
          <a:p>
            <a:r>
              <a:rPr lang="ko-KR" altLang="en-US"/>
              <a:t>분석하기 위해 분할하는 과정이며</a:t>
            </a:r>
            <a:r>
              <a:rPr lang="en-US" altLang="ko-KR"/>
              <a:t>,</a:t>
            </a:r>
          </a:p>
          <a:p>
            <a:r>
              <a:rPr lang="ko-KR" altLang="en-US"/>
              <a:t>각 구간은 프레임 </a:t>
            </a:r>
            <a:r>
              <a:rPr lang="en-US" altLang="ko-KR"/>
              <a:t>(frame)</a:t>
            </a:r>
            <a:r>
              <a:rPr lang="ko-KR" altLang="en-US"/>
              <a:t>이라고 불림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Windowing</a:t>
            </a:r>
          </a:p>
          <a:p>
            <a:r>
              <a:rPr lang="ko-KR" altLang="en-US"/>
              <a:t>각 프레임에 </a:t>
            </a:r>
            <a:r>
              <a:rPr lang="en-US" altLang="ko-KR"/>
              <a:t>Window function</a:t>
            </a:r>
            <a:r>
              <a:rPr lang="ko-KR" altLang="en-US"/>
              <a:t>을 적용하여</a:t>
            </a:r>
            <a:endParaRPr lang="en-US" altLang="ko-KR"/>
          </a:p>
          <a:p>
            <a:r>
              <a:rPr lang="ko-KR" altLang="en-US"/>
              <a:t>프레임 경계 부분에서 급격한 변화를 줄임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B2B609-49D5-6511-06F7-79E68056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23" y="1271371"/>
            <a:ext cx="1787865" cy="1370262"/>
          </a:xfrm>
          <a:prstGeom prst="rect">
            <a:avLst/>
          </a:prstGeom>
        </p:spPr>
      </p:pic>
      <p:pic>
        <p:nvPicPr>
          <p:cNvPr id="1026" name="Picture 2" descr="Windowing - VRU">
            <a:extLst>
              <a:ext uri="{FF2B5EF4-FFF2-40B4-BE49-F238E27FC236}">
                <a16:creationId xmlns:a16="http://schemas.microsoft.com/office/drawing/2014/main" id="{D052DF9E-9520-976F-2CFC-07DF6F49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79" y="3325073"/>
            <a:ext cx="3517275" cy="12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621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1367</Words>
  <Application>Microsoft Office PowerPoint</Application>
  <PresentationFormat>화면 슬라이드 쇼(16:9)</PresentationFormat>
  <Paragraphs>209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Color Emoji</vt:lpstr>
      <vt:lpstr>나눔고딕</vt:lpstr>
      <vt:lpstr>맑은 고딕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민지 조</cp:lastModifiedBy>
  <cp:revision>74</cp:revision>
  <dcterms:modified xsi:type="dcterms:W3CDTF">2024-11-05T02:08:47Z</dcterms:modified>
</cp:coreProperties>
</file>