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61" r:id="rId5"/>
    <p:sldId id="262" r:id="rId6"/>
    <p:sldId id="266" r:id="rId7"/>
    <p:sldId id="267" r:id="rId8"/>
    <p:sldId id="263" r:id="rId9"/>
    <p:sldId id="265" r:id="rId10"/>
    <p:sldId id="268" r:id="rId1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49" autoAdjust="0"/>
  </p:normalViewPr>
  <p:slideViewPr>
    <p:cSldViewPr snapToGrid="0">
      <p:cViewPr varScale="1">
        <p:scale>
          <a:sx n="124" d="100"/>
          <a:sy n="124" d="100"/>
        </p:scale>
        <p:origin x="188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70249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18d7eca593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18d7eca593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총 </a:t>
            </a:r>
            <a:r>
              <a:rPr lang="en-US" altLang="ko-KR" dirty="0"/>
              <a:t>2</a:t>
            </a:r>
            <a:r>
              <a:rPr lang="ko-KR" altLang="en-US" dirty="0"/>
              <a:t>번의 컨퍼런스 방향성에 대한 회의를 진행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도서관 데이터 활용 공모전 중 데이터 분석 공모 부문에 참가하기로 결정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회의 결과</a:t>
            </a:r>
            <a:r>
              <a:rPr lang="en-US" altLang="ko-KR" dirty="0"/>
              <a:t>, </a:t>
            </a:r>
            <a:r>
              <a:rPr lang="ko-KR" altLang="en-US" dirty="0"/>
              <a:t>독서문화프로그램이 도서관 이용에 미치는 영향을 분석하기로 결정</a:t>
            </a:r>
            <a:r>
              <a:rPr lang="en-US" altLang="ko-KR" dirty="0"/>
              <a:t>. </a:t>
            </a:r>
            <a:r>
              <a:rPr lang="ko-KR" altLang="en-US" dirty="0"/>
              <a:t>각 도서관에서 시행하고 있는 독서문화프로그램이 도서관 이용에 유의미한 영향을 주는지에 대해 의문을 가짐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75537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서울특별시교육청 산하 도서관으로 범위를 좁혀</a:t>
            </a:r>
            <a:r>
              <a:rPr lang="en-US" altLang="ko-KR" dirty="0"/>
              <a:t>, </a:t>
            </a:r>
            <a:r>
              <a:rPr lang="ko-KR" altLang="en-US" dirty="0"/>
              <a:t>독서문화프로그램 정보를 얻고자 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54793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도서관 정보나루에 있는 장서</a:t>
            </a:r>
            <a:r>
              <a:rPr lang="en-US" altLang="ko-KR" dirty="0"/>
              <a:t>/</a:t>
            </a:r>
            <a:r>
              <a:rPr lang="ko-KR" altLang="en-US" dirty="0"/>
              <a:t>대출데이터 중 주제분류번호</a:t>
            </a:r>
            <a:r>
              <a:rPr lang="en-US" altLang="ko-KR" dirty="0"/>
              <a:t>, </a:t>
            </a:r>
            <a:r>
              <a:rPr lang="ko-KR" altLang="en-US" dirty="0" err="1"/>
              <a:t>도서권수</a:t>
            </a:r>
            <a:r>
              <a:rPr lang="en-US" altLang="ko-KR" dirty="0"/>
              <a:t>, </a:t>
            </a:r>
            <a:r>
              <a:rPr lang="ko-KR" altLang="en-US" dirty="0"/>
              <a:t>대출건수 칼럼을 분석에 활용할 예정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66936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1100" b="0" dirty="0"/>
              <a:t>독서문화프로그램 데이터와 대출 데이터를 상관 </a:t>
            </a:r>
            <a:r>
              <a:rPr lang="en-US" altLang="ko-KR" sz="1100" b="0" dirty="0"/>
              <a:t>&amp; </a:t>
            </a:r>
            <a:r>
              <a:rPr lang="ko-KR" altLang="en-US" sz="1100" b="0" dirty="0"/>
              <a:t>인과분석 후</a:t>
            </a:r>
            <a:r>
              <a:rPr lang="en-US" altLang="ko-KR" sz="1100" b="0" dirty="0"/>
              <a:t>,</a:t>
            </a:r>
            <a:r>
              <a:rPr lang="ko-KR" altLang="en-US" sz="1100" b="0" dirty="0"/>
              <a:t> 독서문화프로그램과 도서관 이용</a:t>
            </a:r>
            <a:r>
              <a:rPr lang="en-US" altLang="ko-KR" sz="1100" b="0" dirty="0"/>
              <a:t>(</a:t>
            </a:r>
            <a:r>
              <a:rPr lang="ko-KR" altLang="en-US" sz="1100" b="0" dirty="0"/>
              <a:t>대출빈도</a:t>
            </a:r>
            <a:r>
              <a:rPr lang="en-US" altLang="ko-KR" sz="1100" b="0" dirty="0"/>
              <a:t>) </a:t>
            </a:r>
            <a:r>
              <a:rPr lang="ko-KR" altLang="en-US" sz="1100" b="0" dirty="0"/>
              <a:t>사이의 상관계수를 추출</a:t>
            </a:r>
            <a:r>
              <a:rPr lang="en-US" altLang="ko-KR" sz="1100" b="0" dirty="0"/>
              <a:t>. P-Value</a:t>
            </a:r>
            <a:r>
              <a:rPr lang="ko-KR" altLang="en-US" sz="1100" b="0" dirty="0"/>
              <a:t>를 통한 유의성 검사 또한 진행 예정임</a:t>
            </a:r>
            <a:r>
              <a:rPr lang="en-US" altLang="ko-KR" sz="1100" b="0" dirty="0"/>
              <a:t>. </a:t>
            </a:r>
            <a:r>
              <a:rPr lang="ko-KR" altLang="en-US" sz="1100" b="0" dirty="0"/>
              <a:t>도서관별 독서문화프로그램 데이터의 경우 데이터가 따로 정리되어 있는 형태로 존재하지 않아 직접 수집해야 할 소요가 있음</a:t>
            </a:r>
            <a:r>
              <a:rPr lang="en-US" altLang="ko-KR" sz="1100" b="0" dirty="0"/>
              <a:t>. </a:t>
            </a:r>
            <a:r>
              <a:rPr lang="ko-KR" altLang="en-US" sz="1100" b="0" dirty="0"/>
              <a:t>따라서 </a:t>
            </a:r>
            <a:r>
              <a:rPr lang="en-US" altLang="ko-KR" sz="1100" b="0" dirty="0"/>
              <a:t>8</a:t>
            </a:r>
            <a:r>
              <a:rPr lang="ko-KR" altLang="en-US" sz="1100" b="0" dirty="0"/>
              <a:t>개의 도서관을 대상으로 우선적으로 분석을 진행하고</a:t>
            </a:r>
            <a:r>
              <a:rPr lang="en-US" altLang="ko-KR" sz="1100" b="0" dirty="0"/>
              <a:t>, </a:t>
            </a:r>
            <a:r>
              <a:rPr lang="ko-KR" altLang="en-US" sz="1100" b="0" dirty="0"/>
              <a:t>범위를 확장 할 예정</a:t>
            </a:r>
            <a:r>
              <a:rPr lang="en-US" altLang="ko-KR" sz="1100" b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1100" b="0" dirty="0"/>
              <a:t>도서관 별 대출 데이터의 경우에도 </a:t>
            </a:r>
            <a:r>
              <a:rPr lang="en-US" altLang="ko-KR" sz="1100" b="0" dirty="0"/>
              <a:t>“</a:t>
            </a:r>
            <a:r>
              <a:rPr lang="ko-KR" altLang="en-US" sz="1100" b="0" dirty="0"/>
              <a:t>누적</a:t>
            </a:r>
            <a:r>
              <a:rPr lang="en-US" altLang="ko-KR" sz="1100" b="0" dirty="0"/>
              <a:t>＂</a:t>
            </a:r>
            <a:r>
              <a:rPr lang="ko-KR" altLang="en-US" sz="1100" b="0" dirty="0"/>
              <a:t>대출 데이터의 형태로 존재</a:t>
            </a:r>
            <a:r>
              <a:rPr lang="en-US" altLang="ko-KR" sz="1100" b="0" dirty="0"/>
              <a:t>. </a:t>
            </a:r>
            <a:r>
              <a:rPr lang="ko-KR" altLang="en-US" sz="1100" b="0" dirty="0"/>
              <a:t>따라서 전처리를 통해 도서 유형별로 월 대출 데이터 수집 필요</a:t>
            </a:r>
            <a:r>
              <a:rPr lang="en-US" altLang="ko-KR" sz="1100" b="0" dirty="0"/>
              <a:t>.</a:t>
            </a:r>
            <a:endParaRPr lang="ko-KR" altLang="en-US" sz="1100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980638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67851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18d7eca59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18d7eca59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14758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T</a:t>
            </a:r>
            <a:endParaRPr/>
          </a:p>
        </p:txBody>
      </p:sp>
      <p:sp>
        <p:nvSpPr>
          <p:cNvPr id="55" name="Google Shape;55;p13"/>
          <p:cNvSpPr txBox="1"/>
          <p:nvPr/>
        </p:nvSpPr>
        <p:spPr>
          <a:xfrm>
            <a:off x="1339750" y="2710050"/>
            <a:ext cx="4979400" cy="1565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500" b="1" dirty="0">
                <a:solidFill>
                  <a:srgbClr val="19264B"/>
                </a:solidFill>
              </a:rPr>
              <a:t>CUAI </a:t>
            </a:r>
            <a:r>
              <a:rPr lang="ko-KR" altLang="en-US" sz="2500" b="1" dirty="0">
                <a:solidFill>
                  <a:srgbClr val="19264B"/>
                </a:solidFill>
              </a:rPr>
              <a:t>프로젝트 </a:t>
            </a:r>
            <a:r>
              <a:rPr lang="en-US" altLang="ko-KR" sz="2500" b="1" dirty="0">
                <a:solidFill>
                  <a:srgbClr val="19264B"/>
                </a:solidFill>
              </a:rPr>
              <a:t>DA 4</a:t>
            </a:r>
            <a:r>
              <a:rPr lang="ko-KR" altLang="en-US" sz="2500" b="1" dirty="0">
                <a:solidFill>
                  <a:srgbClr val="19264B"/>
                </a:solidFill>
              </a:rPr>
              <a:t>팀</a:t>
            </a:r>
            <a:endParaRPr sz="2500" b="1"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dirty="0">
                <a:solidFill>
                  <a:srgbClr val="19264B"/>
                </a:solidFill>
              </a:rPr>
              <a:t>202</a:t>
            </a:r>
            <a:r>
              <a:rPr lang="en-US" altLang="ko" dirty="0">
                <a:solidFill>
                  <a:srgbClr val="19264B"/>
                </a:solidFill>
              </a:rPr>
              <a:t>4.07.30</a:t>
            </a: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19264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 dirty="0">
                <a:solidFill>
                  <a:srgbClr val="19264B"/>
                </a:solidFill>
              </a:rPr>
              <a:t>발표자 :</a:t>
            </a:r>
            <a:r>
              <a:rPr lang="en-US" altLang="ko" sz="1100" dirty="0">
                <a:solidFill>
                  <a:srgbClr val="19264B"/>
                </a:solidFill>
              </a:rPr>
              <a:t> </a:t>
            </a:r>
            <a:r>
              <a:rPr lang="ko-KR" altLang="en-US" sz="1100" dirty="0">
                <a:solidFill>
                  <a:srgbClr val="19264B"/>
                </a:solidFill>
              </a:rPr>
              <a:t>김부영</a:t>
            </a:r>
            <a:endParaRPr sz="1100" dirty="0">
              <a:solidFill>
                <a:srgbClr val="19264B"/>
              </a:solidFill>
            </a:endParaRPr>
          </a:p>
        </p:txBody>
      </p:sp>
      <p:cxnSp>
        <p:nvCxnSpPr>
          <p:cNvPr id="56" name="Google Shape;56;p13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7" name="Google Shape;5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하계 컨퍼런스 계획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F6C060-D668-7AD6-23F1-E5D03BBC944F}"/>
              </a:ext>
            </a:extLst>
          </p:cNvPr>
          <p:cNvSpPr txBox="1"/>
          <p:nvPr/>
        </p:nvSpPr>
        <p:spPr>
          <a:xfrm>
            <a:off x="1408975" y="1067241"/>
            <a:ext cx="415490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~ 08/03 : </a:t>
            </a:r>
            <a:r>
              <a:rPr lang="ko-KR" altLang="en-US" dirty="0"/>
              <a:t>데이터 수집 및 </a:t>
            </a:r>
            <a:r>
              <a:rPr lang="ko-KR" altLang="en-US" dirty="0" err="1"/>
              <a:t>전처리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~ 08/10 : 8</a:t>
            </a:r>
            <a:r>
              <a:rPr lang="ko-KR" altLang="en-US" dirty="0"/>
              <a:t>개의 도서관 대상 분석 진행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~ 08/17 : </a:t>
            </a:r>
            <a:r>
              <a:rPr lang="ko-KR" altLang="en-US" dirty="0"/>
              <a:t>세부 목표에 맞게 심층 분석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08/20 : </a:t>
            </a:r>
            <a:r>
              <a:rPr lang="ko-KR" altLang="en-US" dirty="0"/>
              <a:t>하계 컨퍼런스 예선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08/27 : </a:t>
            </a:r>
            <a:r>
              <a:rPr lang="ko-KR" altLang="en-US" dirty="0"/>
              <a:t>하계 컨퍼런스 본선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~ 08/30 : </a:t>
            </a:r>
            <a:r>
              <a:rPr lang="ko-KR" altLang="en-US" dirty="0"/>
              <a:t>공모전 접수</a:t>
            </a:r>
            <a:r>
              <a:rPr lang="en-US" altLang="ko-KR" dirty="0"/>
              <a:t>/</a:t>
            </a:r>
            <a:r>
              <a:rPr lang="ko-KR" altLang="en-US" dirty="0"/>
              <a:t>제출</a:t>
            </a:r>
          </a:p>
        </p:txBody>
      </p:sp>
    </p:spTree>
    <p:extLst>
      <p:ext uri="{BB962C8B-B14F-4D97-AF65-F5344CB8AC3E}">
        <p14:creationId xmlns:p14="http://schemas.microsoft.com/office/powerpoint/2010/main" val="62823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3" name="Google Shape;63;p14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/>
          <p:nvPr/>
        </p:nvSpPr>
        <p:spPr>
          <a:xfrm>
            <a:off x="1599250" y="1262100"/>
            <a:ext cx="4287600" cy="3414600"/>
          </a:xfrm>
          <a:prstGeom prst="rect">
            <a:avLst/>
          </a:prstGeom>
          <a:solidFill>
            <a:srgbClr val="EFEFEF"/>
          </a:solidFill>
          <a:ln w="38100" cap="flat" cmpd="sng">
            <a:solidFill>
              <a:srgbClr val="19264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66" name="Google Shape;66;p14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팀</a:t>
            </a:r>
            <a:r>
              <a:rPr lang="ko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원 소개 및 만남 인증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300558" y="1940823"/>
            <a:ext cx="22821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</a:t>
            </a:r>
            <a:r>
              <a:rPr lang="ko" dirty="0"/>
              <a:t>원 1 : </a:t>
            </a:r>
            <a:r>
              <a:rPr lang="ko-KR" altLang="en-US" dirty="0" err="1"/>
              <a:t>김부영</a:t>
            </a:r>
            <a:endParaRPr lang="en-US" altLang="ko-K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팀원</a:t>
            </a:r>
            <a:r>
              <a:rPr lang="en-US" altLang="ko-KR" dirty="0"/>
              <a:t> 2</a:t>
            </a:r>
            <a:r>
              <a:rPr lang="ko" dirty="0"/>
              <a:t> :</a:t>
            </a:r>
            <a:r>
              <a:rPr lang="en-US" altLang="ko" dirty="0"/>
              <a:t> </a:t>
            </a:r>
            <a:r>
              <a:rPr lang="ko-KR" altLang="en-US" dirty="0"/>
              <a:t>송경준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/>
              <a:t>팀원</a:t>
            </a:r>
            <a:r>
              <a:rPr lang="ko" dirty="0"/>
              <a:t> 3 : </a:t>
            </a:r>
            <a:r>
              <a:rPr lang="ko-KR" altLang="en-US" dirty="0" err="1"/>
              <a:t>임유민</a:t>
            </a:r>
            <a:endParaRPr dirty="0"/>
          </a:p>
        </p:txBody>
      </p:sp>
      <p:pic>
        <p:nvPicPr>
          <p:cNvPr id="1026" name="Picture 2" descr="Zoom for Chromebook - Apps on Google Play">
            <a:extLst>
              <a:ext uri="{FF2B5EF4-FFF2-40B4-BE49-F238E27FC236}">
                <a16:creationId xmlns:a16="http://schemas.microsoft.com/office/drawing/2014/main" id="{175AB19C-1C76-E24D-87F3-D28723A918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9672" y="1337660"/>
            <a:ext cx="3263480" cy="3263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하계 컨퍼런스 방향성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CFD727F4-507A-06CC-BFA6-DD35CA96EBB7}"/>
              </a:ext>
            </a:extLst>
          </p:cNvPr>
          <p:cNvSpPr txBox="1"/>
          <p:nvPr/>
        </p:nvSpPr>
        <p:spPr>
          <a:xfrm>
            <a:off x="1408975" y="845454"/>
            <a:ext cx="3686884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/>
              <a:t>2024 </a:t>
            </a:r>
            <a:r>
              <a:rPr lang="ko-KR" altLang="en-US" sz="1600" b="1" dirty="0"/>
              <a:t>도서관 데이터 활용 공모전</a:t>
            </a:r>
            <a:endParaRPr lang="en-US" altLang="ko-KR" sz="1600" b="1" dirty="0"/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000" dirty="0"/>
              <a:t>(</a:t>
            </a:r>
            <a:r>
              <a:rPr lang="ko-KR" altLang="en-US" sz="1000" dirty="0"/>
              <a:t>국립중앙도서관 주최</a:t>
            </a:r>
            <a:r>
              <a:rPr lang="en-US" altLang="ko-KR" sz="1000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E449A9-3911-48B4-4338-7589AEE5AF3E}"/>
              </a:ext>
            </a:extLst>
          </p:cNvPr>
          <p:cNvSpPr txBox="1"/>
          <p:nvPr/>
        </p:nvSpPr>
        <p:spPr>
          <a:xfrm>
            <a:off x="7582619" y="4913053"/>
            <a:ext cx="1561381" cy="230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https://www.data4library.kr/</a:t>
            </a:r>
          </a:p>
        </p:txBody>
      </p:sp>
      <p:pic>
        <p:nvPicPr>
          <p:cNvPr id="2050" name="Picture 2" descr="2024 도서관 데이터 활용 공모전">
            <a:extLst>
              <a:ext uri="{FF2B5EF4-FFF2-40B4-BE49-F238E27FC236}">
                <a16:creationId xmlns:a16="http://schemas.microsoft.com/office/drawing/2014/main" id="{90E1C251-BA93-777B-7249-0156346F2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974" y="576164"/>
            <a:ext cx="2836335" cy="401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67;p14">
            <a:extLst>
              <a:ext uri="{FF2B5EF4-FFF2-40B4-BE49-F238E27FC236}">
                <a16:creationId xmlns:a16="http://schemas.microsoft.com/office/drawing/2014/main" id="{6A6F6198-7F86-F988-DD7E-0568072E3E24}"/>
              </a:ext>
            </a:extLst>
          </p:cNvPr>
          <p:cNvSpPr txBox="1"/>
          <p:nvPr/>
        </p:nvSpPr>
        <p:spPr>
          <a:xfrm>
            <a:off x="1408975" y="1462150"/>
            <a:ext cx="3890112" cy="1384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- </a:t>
            </a:r>
            <a:r>
              <a:rPr lang="ko-KR" altLang="en-US" dirty="0"/>
              <a:t>공모 부문</a:t>
            </a:r>
            <a:endParaRPr lang="en-US" altLang="ko-KR" dirty="0"/>
          </a:p>
          <a:p>
            <a:pPr lvl="4">
              <a:lnSpc>
                <a:spcPct val="150000"/>
              </a:lnSpc>
            </a:pPr>
            <a:r>
              <a:rPr lang="ko-KR" altLang="en-US" dirty="0"/>
              <a:t>  </a:t>
            </a:r>
            <a:r>
              <a:rPr lang="en-US" altLang="ko-KR" b="1" dirty="0"/>
              <a:t>1.</a:t>
            </a:r>
            <a:r>
              <a:rPr lang="ko-KR" altLang="en-US" b="1" dirty="0"/>
              <a:t> 도서관 빅데이터 활용 및 아이디어</a:t>
            </a:r>
            <a:endParaRPr lang="en-US" altLang="ko-KR" b="1" dirty="0"/>
          </a:p>
          <a:p>
            <a:pPr lvl="4">
              <a:lnSpc>
                <a:spcPct val="150000"/>
              </a:lnSpc>
            </a:pPr>
            <a:r>
              <a:rPr lang="en-US" altLang="ko-KR" sz="1000" dirty="0"/>
              <a:t>    - </a:t>
            </a:r>
            <a:r>
              <a:rPr lang="ko-KR" altLang="en-US" sz="1000" dirty="0"/>
              <a:t>우수 활용사례</a:t>
            </a:r>
            <a:r>
              <a:rPr lang="en-US" altLang="ko-KR" sz="1000" dirty="0"/>
              <a:t>, </a:t>
            </a:r>
            <a:r>
              <a:rPr lang="ko-KR" altLang="en-US" sz="1000" dirty="0"/>
              <a:t>신규 서비스 아이디어</a:t>
            </a:r>
            <a:r>
              <a:rPr lang="en-US" altLang="ko-KR" sz="1000" dirty="0"/>
              <a:t>, </a:t>
            </a:r>
            <a:r>
              <a:rPr lang="ko-KR" altLang="en-US" sz="1000" b="1" dirty="0"/>
              <a:t>데이터 분석</a:t>
            </a:r>
            <a:endParaRPr lang="en-US" altLang="ko-KR" sz="1000" b="1" dirty="0"/>
          </a:p>
          <a:p>
            <a:pPr lvl="4">
              <a:lnSpc>
                <a:spcPct val="150000"/>
              </a:lnSpc>
            </a:pPr>
            <a:r>
              <a:rPr lang="ko-KR" altLang="en-US" dirty="0"/>
              <a:t>  </a:t>
            </a:r>
            <a:r>
              <a:rPr lang="en-US" altLang="ko-KR" dirty="0"/>
              <a:t>2.</a:t>
            </a:r>
            <a:r>
              <a:rPr lang="ko-KR" altLang="en-US" dirty="0"/>
              <a:t> 국립중앙도서관 데이터 활용 콘텐츠 제작</a:t>
            </a:r>
            <a:endParaRPr lang="en-US" altLang="ko-KR" dirty="0"/>
          </a:p>
        </p:txBody>
      </p:sp>
      <p:pic>
        <p:nvPicPr>
          <p:cNvPr id="9" name="그림 8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17B1E287-CC5F-45B0-0396-1B6FEE72D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5891" y="3097766"/>
            <a:ext cx="3673052" cy="148962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하계 컨퍼런스 주제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CFD727F4-507A-06CC-BFA6-DD35CA96EBB7}"/>
              </a:ext>
            </a:extLst>
          </p:cNvPr>
          <p:cNvSpPr txBox="1"/>
          <p:nvPr/>
        </p:nvSpPr>
        <p:spPr>
          <a:xfrm>
            <a:off x="1408974" y="845454"/>
            <a:ext cx="6524063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000" b="1" dirty="0">
                <a:effectLst/>
              </a:rPr>
              <a:t>독서문화프로그램이 도서관 이용에 미치는 영향 분석</a:t>
            </a:r>
            <a:endParaRPr lang="en-US" altLang="ko-KR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E449A9-3911-48B4-4338-7589AEE5AF3E}"/>
              </a:ext>
            </a:extLst>
          </p:cNvPr>
          <p:cNvSpPr txBox="1"/>
          <p:nvPr/>
        </p:nvSpPr>
        <p:spPr>
          <a:xfrm>
            <a:off x="7582619" y="4913053"/>
            <a:ext cx="1561381" cy="230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https://www.data4library.kr/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3290E8-FC0C-76A2-19C7-21B9D8FC9C14}"/>
              </a:ext>
            </a:extLst>
          </p:cNvPr>
          <p:cNvSpPr txBox="1"/>
          <p:nvPr/>
        </p:nvSpPr>
        <p:spPr>
          <a:xfrm>
            <a:off x="1759072" y="1601965"/>
            <a:ext cx="61739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altLang="ko-KR" dirty="0"/>
              <a:t>	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서울특별시교육청 산하 </a:t>
            </a:r>
            <a:r>
              <a:rPr lang="en-US" altLang="ko-KR" dirty="0"/>
              <a:t>23</a:t>
            </a:r>
            <a:r>
              <a:rPr lang="ko-KR" altLang="en-US" dirty="0"/>
              <a:t>개의 도서관 대상으로 분석 진행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특정 독서문화프로그램이 특정 분류의 도서 대출에 미치는 영향 분석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도서관 이용 활성화를 위한 독서문화프로그램의 발전 방향 제시</a:t>
            </a:r>
          </a:p>
        </p:txBody>
      </p:sp>
    </p:spTree>
    <p:extLst>
      <p:ext uri="{BB962C8B-B14F-4D97-AF65-F5344CB8AC3E}">
        <p14:creationId xmlns:p14="http://schemas.microsoft.com/office/powerpoint/2010/main" val="3423759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하계 </a:t>
            </a:r>
            <a:r>
              <a:rPr lang="ko-KR" alt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컨퍼런스 주제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CFD727F4-507A-06CC-BFA6-DD35CA96EBB7}"/>
              </a:ext>
            </a:extLst>
          </p:cNvPr>
          <p:cNvSpPr txBox="1"/>
          <p:nvPr/>
        </p:nvSpPr>
        <p:spPr>
          <a:xfrm>
            <a:off x="1408974" y="845454"/>
            <a:ext cx="6524063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2000" b="1" dirty="0"/>
              <a:t>독서문화프로그램이 도서관 이용에 미치는 영향</a:t>
            </a:r>
            <a:endParaRPr lang="en-US" altLang="ko-KR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E449A9-3911-48B4-4338-7589AEE5AF3E}"/>
              </a:ext>
            </a:extLst>
          </p:cNvPr>
          <p:cNvSpPr txBox="1"/>
          <p:nvPr/>
        </p:nvSpPr>
        <p:spPr>
          <a:xfrm>
            <a:off x="7582619" y="4913053"/>
            <a:ext cx="1561381" cy="230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https://www.data4library.kr/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9C74D10-F186-1B4B-E74D-FF9B8B168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974" y="1390689"/>
            <a:ext cx="3486611" cy="34695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0AB7109-C948-2724-5E7B-A938B0D00CE3}"/>
              </a:ext>
            </a:extLst>
          </p:cNvPr>
          <p:cNvSpPr txBox="1"/>
          <p:nvPr/>
        </p:nvSpPr>
        <p:spPr>
          <a:xfrm>
            <a:off x="4973054" y="1959142"/>
            <a:ext cx="3681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Adobe Song Std L" panose="02020300000000000000" pitchFamily="18" charset="-128"/>
              </a:rPr>
              <a:t>서울특별시 교육청 통합 도서관</a:t>
            </a:r>
            <a:r>
              <a:rPr lang="en-US" altLang="ko-KR" sz="1200" b="1" dirty="0">
                <a:latin typeface="Adobe Song Std L" panose="02020300000000000000" pitchFamily="18" charset="-128"/>
                <a:ea typeface="Adobe Song Std L" panose="02020300000000000000" pitchFamily="18" charset="-128"/>
              </a:rPr>
              <a:t>,</a:t>
            </a:r>
            <a:r>
              <a:rPr lang="ko-KR" altLang="en-US" sz="1200" b="1" dirty="0">
                <a:latin typeface="Adobe Song Std L" panose="02020300000000000000" pitchFamily="18" charset="-128"/>
              </a:rPr>
              <a:t>평생 학습관에서 게시되는 독서문화문화프로그램 정보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A93D4A9-0D19-B5D4-0933-D7E9B7D1B4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308" y="2502568"/>
            <a:ext cx="1482685" cy="2071437"/>
          </a:xfrm>
          <a:prstGeom prst="rect">
            <a:avLst/>
          </a:prstGeom>
        </p:spPr>
      </p:pic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D5E84C24-10BA-3DC1-7E7E-A95ABBC0C9BE}"/>
              </a:ext>
            </a:extLst>
          </p:cNvPr>
          <p:cNvCxnSpPr/>
          <p:nvPr/>
        </p:nvCxnSpPr>
        <p:spPr>
          <a:xfrm>
            <a:off x="2125579" y="3184358"/>
            <a:ext cx="3553326" cy="35392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B40ADB-C4D6-A773-5BD6-E561FF6C2CEA}"/>
              </a:ext>
            </a:extLst>
          </p:cNvPr>
          <p:cNvSpPr txBox="1"/>
          <p:nvPr/>
        </p:nvSpPr>
        <p:spPr>
          <a:xfrm>
            <a:off x="6624111" y="2730372"/>
            <a:ext cx="22218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dobe Song Std L" panose="02020300000000000000" pitchFamily="18" charset="-128"/>
              </a:rPr>
              <a:t>강의분류</a:t>
            </a:r>
            <a:endParaRPr lang="en-US" altLang="ko-KR" sz="1200" dirty="0">
              <a:latin typeface="Adobe Song Std L" panose="020203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dobe Song Std L" panose="02020300000000000000" pitchFamily="18" charset="-128"/>
              </a:rPr>
              <a:t>접수기간</a:t>
            </a:r>
            <a:endParaRPr lang="en-US" altLang="ko-KR" sz="1200" dirty="0">
              <a:latin typeface="Adobe Song Std L" panose="020203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dobe Song Std L" panose="02020300000000000000" pitchFamily="18" charset="-128"/>
              </a:rPr>
              <a:t>접수방법</a:t>
            </a:r>
            <a:endParaRPr lang="en-US" altLang="ko-KR" sz="1200" dirty="0">
              <a:latin typeface="Adobe Song Std L" panose="020203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dobe Song Std L" panose="02020300000000000000" pitchFamily="18" charset="-128"/>
              </a:rPr>
              <a:t>강의기간</a:t>
            </a:r>
            <a:endParaRPr lang="en-US" altLang="ko-KR" sz="1200" dirty="0">
              <a:latin typeface="Adobe Song Std L" panose="020203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dobe Song Std L" panose="02020300000000000000" pitchFamily="18" charset="-128"/>
              </a:rPr>
              <a:t>강의시간</a:t>
            </a:r>
            <a:endParaRPr lang="en-US" altLang="ko-KR" sz="1200" dirty="0">
              <a:latin typeface="Adobe Song Std L" panose="020203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dobe Song Std L" panose="02020300000000000000" pitchFamily="18" charset="-128"/>
              </a:rPr>
              <a:t>강의장소</a:t>
            </a:r>
            <a:endParaRPr lang="en-US" altLang="ko-KR" sz="1200" dirty="0">
              <a:latin typeface="Adobe Song Std L" panose="020203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dobe Song Std L" panose="02020300000000000000" pitchFamily="18" charset="-128"/>
              </a:rPr>
              <a:t>강의대상</a:t>
            </a:r>
            <a:endParaRPr lang="en-US" altLang="ko-KR" sz="1200" dirty="0">
              <a:latin typeface="Adobe Song Std L" panose="020203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Adobe Song Std L" panose="02020300000000000000" pitchFamily="18" charset="-128"/>
              </a:rPr>
              <a:t>강의요일</a:t>
            </a:r>
            <a:endParaRPr lang="en-US" altLang="ko-KR" sz="1200" dirty="0">
              <a:latin typeface="Adobe Song Std L" panose="020203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1200" dirty="0">
              <a:latin typeface="Adobe Song Std L" panose="020203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3621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하계 </a:t>
            </a:r>
            <a:r>
              <a:rPr lang="ko-KR" alt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컨퍼런스 주제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CFD727F4-507A-06CC-BFA6-DD35CA96EBB7}"/>
              </a:ext>
            </a:extLst>
          </p:cNvPr>
          <p:cNvSpPr txBox="1"/>
          <p:nvPr/>
        </p:nvSpPr>
        <p:spPr>
          <a:xfrm>
            <a:off x="1408974" y="845454"/>
            <a:ext cx="6524063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2000" b="1"/>
              <a:t>독서문화프로그램이 도서관 이용에 미치는 영향</a:t>
            </a:r>
            <a:endParaRPr lang="en-US" altLang="ko-KR" sz="2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E449A9-3911-48B4-4338-7589AEE5AF3E}"/>
              </a:ext>
            </a:extLst>
          </p:cNvPr>
          <p:cNvSpPr txBox="1"/>
          <p:nvPr/>
        </p:nvSpPr>
        <p:spPr>
          <a:xfrm>
            <a:off x="7582619" y="4913053"/>
            <a:ext cx="1561381" cy="230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https://www.data4library.kr/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CDADA52-3BA2-695A-5B45-C347A0CCB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3963" y="1421337"/>
            <a:ext cx="4945407" cy="24034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C1F4345-ADE9-E126-6A85-E15BD36209CA}"/>
              </a:ext>
            </a:extLst>
          </p:cNvPr>
          <p:cNvSpPr txBox="1"/>
          <p:nvPr/>
        </p:nvSpPr>
        <p:spPr>
          <a:xfrm>
            <a:off x="6389192" y="1550819"/>
            <a:ext cx="27548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latin typeface="Adobe Song Std L" panose="02020300000000000000" pitchFamily="18" charset="-128"/>
              </a:rPr>
              <a:t>도서관 정보나루 </a:t>
            </a:r>
            <a:r>
              <a:rPr lang="en-US" altLang="ko-KR" sz="1200" b="1" dirty="0">
                <a:latin typeface="Adobe Song Std L" panose="02020300000000000000" pitchFamily="18" charset="-128"/>
              </a:rPr>
              <a:t>&gt; </a:t>
            </a:r>
            <a:r>
              <a:rPr lang="ko-KR" altLang="en-US" sz="1200" b="1" dirty="0">
                <a:latin typeface="Adobe Song Std L" panose="02020300000000000000" pitchFamily="18" charset="-128"/>
              </a:rPr>
              <a:t>장서</a:t>
            </a:r>
            <a:r>
              <a:rPr lang="en-US" altLang="ko-KR" sz="1200" b="1" dirty="0">
                <a:latin typeface="Adobe Song Std L" panose="02020300000000000000" pitchFamily="18" charset="-128"/>
              </a:rPr>
              <a:t>/</a:t>
            </a:r>
            <a:r>
              <a:rPr lang="ko-KR" altLang="en-US" sz="1200" b="1" dirty="0">
                <a:latin typeface="Adobe Song Std L" panose="02020300000000000000" pitchFamily="18" charset="-128"/>
              </a:rPr>
              <a:t>대출데이터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40CD06-8E0B-E8EB-27D6-6907AD4AD3F1}"/>
              </a:ext>
            </a:extLst>
          </p:cNvPr>
          <p:cNvSpPr txBox="1"/>
          <p:nvPr/>
        </p:nvSpPr>
        <p:spPr>
          <a:xfrm>
            <a:off x="6388375" y="1827818"/>
            <a:ext cx="222183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dobe Song Std L" panose="02020300000000000000" pitchFamily="18" charset="-128"/>
              </a:rPr>
              <a:t>관리번호</a:t>
            </a:r>
            <a:endParaRPr lang="en-US" altLang="ko-KR" sz="1200" dirty="0">
              <a:latin typeface="Adobe Song Std L" panose="020203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dobe Song Std L" panose="02020300000000000000" pitchFamily="18" charset="-128"/>
              </a:rPr>
              <a:t>도서명</a:t>
            </a:r>
            <a:endParaRPr lang="en-US" altLang="ko-KR" sz="1200" dirty="0">
              <a:latin typeface="Adobe Song Std L" panose="020203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dobe Song Std L" panose="02020300000000000000" pitchFamily="18" charset="-128"/>
              </a:rPr>
              <a:t>저자</a:t>
            </a:r>
            <a:endParaRPr lang="en-US" altLang="ko-KR" sz="1200" dirty="0">
              <a:latin typeface="Adobe Song Std L" panose="020203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dobe Song Std L" panose="02020300000000000000" pitchFamily="18" charset="-128"/>
              </a:rPr>
              <a:t>출판사</a:t>
            </a:r>
            <a:endParaRPr lang="en-US" altLang="ko-KR" sz="1200" dirty="0">
              <a:latin typeface="Adobe Song Std L" panose="020203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 err="1">
                <a:latin typeface="Adobe Song Std L" panose="02020300000000000000" pitchFamily="18" charset="-128"/>
              </a:rPr>
              <a:t>발행년도</a:t>
            </a:r>
            <a:endParaRPr lang="en-US" altLang="ko-KR" sz="1200" dirty="0">
              <a:latin typeface="Adobe Song Std L" panose="020203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Adobe Song Std L" panose="02020300000000000000" pitchFamily="18" charset="-128"/>
              </a:rPr>
              <a:t>ISBN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dobe Song Std L" panose="02020300000000000000" pitchFamily="18" charset="-128"/>
              </a:rPr>
              <a:t>부가기호</a:t>
            </a:r>
            <a:endParaRPr lang="en-US" altLang="ko-KR" sz="1200" dirty="0">
              <a:latin typeface="Adobe Song Std L" panose="020203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Adobe Song Std L" panose="02020300000000000000" pitchFamily="18" charset="-128"/>
              </a:rPr>
              <a:t>주제분류번호</a:t>
            </a:r>
            <a:endParaRPr lang="en-US" altLang="ko-KR" sz="1200" b="1" dirty="0">
              <a:latin typeface="Adobe Song Std L" panose="020203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 err="1">
                <a:latin typeface="Adobe Song Std L" panose="02020300000000000000" pitchFamily="18" charset="-128"/>
              </a:rPr>
              <a:t>도서권수</a:t>
            </a:r>
            <a:endParaRPr lang="en-US" altLang="ko-KR" sz="1200" b="1" dirty="0">
              <a:latin typeface="Adobe Song Std L" panose="020203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b="1" dirty="0">
                <a:latin typeface="Adobe Song Std L" panose="02020300000000000000" pitchFamily="18" charset="-128"/>
              </a:rPr>
              <a:t>대출건수</a:t>
            </a:r>
            <a:endParaRPr lang="en-US" altLang="ko-KR" sz="1200" b="1" dirty="0">
              <a:latin typeface="Adobe Song Std L" panose="020203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dobe Song Std L" panose="02020300000000000000" pitchFamily="18" charset="-128"/>
              </a:rPr>
              <a:t>등록일자</a:t>
            </a:r>
          </a:p>
        </p:txBody>
      </p:sp>
    </p:spTree>
    <p:extLst>
      <p:ext uri="{BB962C8B-B14F-4D97-AF65-F5344CB8AC3E}">
        <p14:creationId xmlns:p14="http://schemas.microsoft.com/office/powerpoint/2010/main" val="2821694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하계 </a:t>
            </a:r>
            <a:r>
              <a:rPr lang="ko-KR" alt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컨퍼런스 주제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CFD727F4-507A-06CC-BFA6-DD35CA96EBB7}"/>
              </a:ext>
            </a:extLst>
          </p:cNvPr>
          <p:cNvSpPr txBox="1"/>
          <p:nvPr/>
        </p:nvSpPr>
        <p:spPr>
          <a:xfrm>
            <a:off x="1408974" y="845454"/>
            <a:ext cx="6524063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2000" b="1"/>
              <a:t>독서문화프로그램이 도서관 이용에 미치는 영향</a:t>
            </a:r>
            <a:endParaRPr lang="en-US" altLang="ko-KR" sz="20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E449A9-3911-48B4-4338-7589AEE5AF3E}"/>
              </a:ext>
            </a:extLst>
          </p:cNvPr>
          <p:cNvSpPr txBox="1"/>
          <p:nvPr/>
        </p:nvSpPr>
        <p:spPr>
          <a:xfrm>
            <a:off x="7582619" y="4913053"/>
            <a:ext cx="1561381" cy="230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https://www.data4library.kr/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A44855-CD03-2548-F680-48CABDBB14CF}"/>
              </a:ext>
            </a:extLst>
          </p:cNvPr>
          <p:cNvSpPr txBox="1"/>
          <p:nvPr/>
        </p:nvSpPr>
        <p:spPr>
          <a:xfrm>
            <a:off x="1408974" y="1337866"/>
            <a:ext cx="73989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독서문화프로그램 데이터와 대출 데이터를 상관 </a:t>
            </a:r>
            <a:r>
              <a:rPr lang="en-US" altLang="ko-KR" sz="1100" b="1" dirty="0"/>
              <a:t>&amp; </a:t>
            </a:r>
            <a:r>
              <a:rPr lang="ko-KR" altLang="en-US" sz="1100" b="1" dirty="0"/>
              <a:t>인과분석 후</a:t>
            </a:r>
            <a:r>
              <a:rPr lang="en-US" altLang="ko-KR" sz="1100" b="1" dirty="0"/>
              <a:t>,</a:t>
            </a:r>
            <a:r>
              <a:rPr lang="ko-KR" altLang="en-US" sz="1100" b="1" dirty="0"/>
              <a:t> 독서문화프로그램과 도서관 이용</a:t>
            </a:r>
            <a:r>
              <a:rPr lang="en-US" altLang="ko-KR" sz="1100" b="1" dirty="0"/>
              <a:t>(</a:t>
            </a:r>
            <a:r>
              <a:rPr lang="ko-KR" altLang="en-US" sz="1100" b="1" dirty="0"/>
              <a:t>대출빈도</a:t>
            </a:r>
            <a:r>
              <a:rPr lang="en-US" altLang="ko-KR" sz="1100" b="1" dirty="0"/>
              <a:t>) </a:t>
            </a:r>
            <a:r>
              <a:rPr lang="ko-KR" altLang="en-US" sz="1100" b="1" dirty="0"/>
              <a:t>사이의 상관계수를 추출</a:t>
            </a:r>
            <a:r>
              <a:rPr lang="en-US" altLang="ko-KR" sz="1100" b="1" dirty="0"/>
              <a:t>. P-Value</a:t>
            </a:r>
            <a:r>
              <a:rPr lang="ko-KR" altLang="en-US" sz="1100" b="1" dirty="0"/>
              <a:t>를 통한 유의성 검사 또한 진행 예정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8AA4F1E-7584-C4CB-175A-47E5472A689A}"/>
              </a:ext>
            </a:extLst>
          </p:cNvPr>
          <p:cNvCxnSpPr>
            <a:cxnSpLocks/>
          </p:cNvCxnSpPr>
          <p:nvPr/>
        </p:nvCxnSpPr>
        <p:spPr>
          <a:xfrm flipH="1">
            <a:off x="5108472" y="1880882"/>
            <a:ext cx="1" cy="2987731"/>
          </a:xfrm>
          <a:prstGeom prst="line">
            <a:avLst/>
          </a:prstGeom>
          <a:ln w="2222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81BAFDA-F510-93C9-D303-021BE04AD43E}"/>
              </a:ext>
            </a:extLst>
          </p:cNvPr>
          <p:cNvSpPr txBox="1"/>
          <p:nvPr/>
        </p:nvSpPr>
        <p:spPr>
          <a:xfrm>
            <a:off x="1672071" y="1876445"/>
            <a:ext cx="3039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3">
                    <a:lumMod val="75000"/>
                  </a:schemeClr>
                </a:solidFill>
              </a:rPr>
              <a:t>도서관별 독서문화프로그램 데이터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658450-BF9C-7C1A-8B22-670494D7EBC1}"/>
              </a:ext>
            </a:extLst>
          </p:cNvPr>
          <p:cNvSpPr txBox="1"/>
          <p:nvPr/>
        </p:nvSpPr>
        <p:spPr>
          <a:xfrm>
            <a:off x="5504895" y="1876445"/>
            <a:ext cx="30399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>
                <a:solidFill>
                  <a:schemeClr val="accent3">
                    <a:lumMod val="75000"/>
                  </a:schemeClr>
                </a:solidFill>
              </a:rPr>
              <a:t>도서관별 대출 데이터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5744E4-7F8B-F57F-D866-876A89851A52}"/>
              </a:ext>
            </a:extLst>
          </p:cNvPr>
          <p:cNvSpPr txBox="1"/>
          <p:nvPr/>
        </p:nvSpPr>
        <p:spPr>
          <a:xfrm>
            <a:off x="1651900" y="2291914"/>
            <a:ext cx="3058652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 err="1">
                <a:latin typeface="Adobe Song Std L" panose="02020300000000000000" pitchFamily="18" charset="-128"/>
              </a:rPr>
              <a:t>크롤링</a:t>
            </a:r>
            <a:r>
              <a:rPr lang="ko-KR" altLang="en-US" sz="1050" dirty="0">
                <a:latin typeface="Adobe Song Std L" panose="02020300000000000000" pitchFamily="18" charset="-128"/>
              </a:rPr>
              <a:t> 코드를 통한 데이터 수집을 시도했으나</a:t>
            </a:r>
            <a:r>
              <a:rPr lang="en-US" altLang="ko-KR" sz="1050" dirty="0">
                <a:latin typeface="Adobe Song Std L" panose="02020300000000000000" pitchFamily="18" charset="-128"/>
              </a:rPr>
              <a:t>, </a:t>
            </a:r>
            <a:r>
              <a:rPr lang="ko-KR" altLang="en-US" sz="1050" dirty="0">
                <a:latin typeface="Adobe Song Std L" panose="02020300000000000000" pitchFamily="18" charset="-128"/>
              </a:rPr>
              <a:t>대부분 데이터의 필요한 정보들이 사이트에 기재된 포스터 내에 표시된 경우라 수동으로 데이터를 하나씩 수집 필요가 있음</a:t>
            </a:r>
            <a:endParaRPr lang="en-US" altLang="ko-KR" sz="1050" dirty="0">
              <a:latin typeface="Adobe Song Std L" panose="020203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>
              <a:latin typeface="Adobe Song Std L" panose="020203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Adobe Song Std L" panose="02020300000000000000" pitchFamily="18" charset="-128"/>
              </a:rPr>
              <a:t>지난 주 동안 분담하여 데이터 수집을 시도했으나</a:t>
            </a:r>
            <a:r>
              <a:rPr lang="en-US" altLang="ko-KR" sz="1050" dirty="0">
                <a:latin typeface="Adobe Song Std L" panose="02020300000000000000" pitchFamily="18" charset="-128"/>
              </a:rPr>
              <a:t>, </a:t>
            </a:r>
            <a:r>
              <a:rPr lang="ko-KR" altLang="en-US" sz="1050" dirty="0">
                <a:latin typeface="Adobe Song Std L" panose="02020300000000000000" pitchFamily="18" charset="-128"/>
              </a:rPr>
              <a:t>양이 너무 방대하여 강남</a:t>
            </a:r>
            <a:r>
              <a:rPr lang="en-US" altLang="ko-KR" sz="1050" dirty="0">
                <a:latin typeface="Adobe Song Std L" panose="02020300000000000000" pitchFamily="18" charset="-128"/>
              </a:rPr>
              <a:t>, </a:t>
            </a:r>
            <a:r>
              <a:rPr lang="ko-KR" altLang="en-US" sz="1050" dirty="0">
                <a:latin typeface="Adobe Song Std L" panose="02020300000000000000" pitchFamily="18" charset="-128"/>
              </a:rPr>
              <a:t>강동</a:t>
            </a:r>
            <a:r>
              <a:rPr lang="en-US" altLang="ko-KR" sz="1050" dirty="0">
                <a:latin typeface="Adobe Song Std L" panose="02020300000000000000" pitchFamily="18" charset="-128"/>
              </a:rPr>
              <a:t>, </a:t>
            </a:r>
            <a:r>
              <a:rPr lang="ko-KR" altLang="en-US" sz="1050" dirty="0">
                <a:latin typeface="Adobe Song Std L" panose="02020300000000000000" pitchFamily="18" charset="-128"/>
              </a:rPr>
              <a:t>강서</a:t>
            </a:r>
            <a:r>
              <a:rPr lang="en-US" altLang="ko-KR" sz="1050" dirty="0">
                <a:latin typeface="Adobe Song Std L" panose="02020300000000000000" pitchFamily="18" charset="-128"/>
              </a:rPr>
              <a:t>, </a:t>
            </a:r>
            <a:r>
              <a:rPr lang="ko-KR" altLang="en-US" sz="1050" dirty="0">
                <a:latin typeface="Adobe Song Std L" panose="02020300000000000000" pitchFamily="18" charset="-128"/>
              </a:rPr>
              <a:t>개포</a:t>
            </a:r>
            <a:r>
              <a:rPr lang="en-US" altLang="ko-KR" sz="1050" dirty="0">
                <a:latin typeface="Adobe Song Std L" panose="02020300000000000000" pitchFamily="18" charset="-128"/>
              </a:rPr>
              <a:t>, </a:t>
            </a:r>
            <a:r>
              <a:rPr lang="ko-KR" altLang="en-US" sz="1050" dirty="0">
                <a:latin typeface="Adobe Song Std L" panose="02020300000000000000" pitchFamily="18" charset="-128"/>
              </a:rPr>
              <a:t>고덕평생학습관</a:t>
            </a:r>
            <a:r>
              <a:rPr lang="en-US" altLang="ko-KR" sz="1050" dirty="0">
                <a:latin typeface="Adobe Song Std L" panose="02020300000000000000" pitchFamily="18" charset="-128"/>
              </a:rPr>
              <a:t>, </a:t>
            </a:r>
            <a:r>
              <a:rPr lang="ko-KR" altLang="en-US" sz="1050" dirty="0">
                <a:latin typeface="Adobe Song Std L" panose="02020300000000000000" pitchFamily="18" charset="-128"/>
              </a:rPr>
              <a:t>고척</a:t>
            </a:r>
            <a:r>
              <a:rPr lang="en-US" altLang="ko-KR" sz="1050" dirty="0">
                <a:latin typeface="Adobe Song Std L" panose="02020300000000000000" pitchFamily="18" charset="-128"/>
              </a:rPr>
              <a:t>,</a:t>
            </a:r>
            <a:r>
              <a:rPr lang="ko-KR" altLang="en-US" sz="1050" dirty="0">
                <a:latin typeface="Adobe Song Std L" panose="02020300000000000000" pitchFamily="18" charset="-128"/>
              </a:rPr>
              <a:t> 구로</a:t>
            </a:r>
            <a:r>
              <a:rPr lang="en-US" altLang="ko-KR" sz="1050" dirty="0">
                <a:latin typeface="Adobe Song Std L" panose="02020300000000000000" pitchFamily="18" charset="-128"/>
              </a:rPr>
              <a:t>, </a:t>
            </a:r>
            <a:r>
              <a:rPr lang="ko-KR" altLang="en-US" sz="1050" dirty="0">
                <a:latin typeface="Adobe Song Std L" panose="02020300000000000000" pitchFamily="18" charset="-128"/>
              </a:rPr>
              <a:t>남산 </a:t>
            </a:r>
            <a:r>
              <a:rPr lang="en-US" altLang="ko-KR" sz="1050" dirty="0">
                <a:latin typeface="Adobe Song Std L" panose="02020300000000000000" pitchFamily="18" charset="-128"/>
              </a:rPr>
              <a:t>8</a:t>
            </a:r>
            <a:r>
              <a:rPr lang="ko-KR" altLang="en-US" sz="1050" dirty="0">
                <a:latin typeface="Adobe Song Std L" panose="02020300000000000000" pitchFamily="18" charset="-128"/>
              </a:rPr>
              <a:t>가지의 도서관에 한정하여 데이터 직접 수집 진행</a:t>
            </a:r>
            <a:endParaRPr lang="en-US" altLang="ko-KR" sz="1050" dirty="0">
              <a:latin typeface="Adobe Song Std L" panose="020203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>
              <a:latin typeface="Adobe Song Std L" panose="020203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Adobe Song Std L" panose="02020300000000000000" pitchFamily="18" charset="-128"/>
              </a:rPr>
              <a:t>이후 </a:t>
            </a:r>
            <a:r>
              <a:rPr lang="en-US" altLang="ko-KR" sz="1050" dirty="0">
                <a:latin typeface="Adobe Song Std L" panose="02020300000000000000" pitchFamily="18" charset="-128"/>
              </a:rPr>
              <a:t>8</a:t>
            </a:r>
            <a:r>
              <a:rPr lang="ko-KR" altLang="en-US" sz="1050" dirty="0">
                <a:latin typeface="Adobe Song Std L" panose="02020300000000000000" pitchFamily="18" charset="-128"/>
              </a:rPr>
              <a:t>가지 도서관에 한정하여 분석 후</a:t>
            </a:r>
            <a:r>
              <a:rPr lang="en-US" altLang="ko-KR" sz="1050" dirty="0">
                <a:latin typeface="Adobe Song Std L" panose="02020300000000000000" pitchFamily="18" charset="-128"/>
              </a:rPr>
              <a:t>, </a:t>
            </a:r>
            <a:r>
              <a:rPr lang="ko-KR" altLang="en-US" sz="1050" dirty="0">
                <a:latin typeface="Adobe Song Std L" panose="02020300000000000000" pitchFamily="18" charset="-128"/>
              </a:rPr>
              <a:t>결과를 통해 범위를 </a:t>
            </a:r>
            <a:r>
              <a:rPr lang="ko-KR" altLang="en-US" sz="1050" dirty="0" err="1">
                <a:latin typeface="Adobe Song Std L" panose="02020300000000000000" pitchFamily="18" charset="-128"/>
              </a:rPr>
              <a:t>확장해나갈</a:t>
            </a:r>
            <a:r>
              <a:rPr lang="ko-KR" altLang="en-US" sz="1050" dirty="0">
                <a:latin typeface="Adobe Song Std L" panose="02020300000000000000" pitchFamily="18" charset="-128"/>
              </a:rPr>
              <a:t> 예정</a:t>
            </a:r>
            <a:endParaRPr lang="en-US" altLang="ko-KR" sz="1050" dirty="0">
              <a:latin typeface="Adobe Song Std L" panose="020203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>
              <a:latin typeface="Adobe Song Std L" panose="020203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Adobe Song Std L" panose="02020300000000000000" pitchFamily="18" charset="-128"/>
              </a:rPr>
              <a:t>수동 수집 후 데이터 분석에 맞게 </a:t>
            </a:r>
            <a:r>
              <a:rPr lang="ko-KR" altLang="en-US" sz="1050" dirty="0" err="1">
                <a:latin typeface="Adobe Song Std L" panose="02020300000000000000" pitchFamily="18" charset="-128"/>
              </a:rPr>
              <a:t>전처리</a:t>
            </a:r>
            <a:r>
              <a:rPr lang="ko-KR" altLang="en-US" sz="1050" dirty="0">
                <a:latin typeface="Adobe Song Std L" panose="02020300000000000000" pitchFamily="18" charset="-128"/>
              </a:rPr>
              <a:t> 필요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38E0B0-FA1A-33CD-6811-54E5B36A9328}"/>
              </a:ext>
            </a:extLst>
          </p:cNvPr>
          <p:cNvSpPr txBox="1"/>
          <p:nvPr/>
        </p:nvSpPr>
        <p:spPr>
          <a:xfrm>
            <a:off x="5579272" y="2244449"/>
            <a:ext cx="305865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dirty="0">
                <a:latin typeface="Adobe Song Std L" panose="02020300000000000000" pitchFamily="18" charset="-128"/>
              </a:rPr>
              <a:t>도서관 정보나루에서 제공하는 장서</a:t>
            </a:r>
            <a:r>
              <a:rPr lang="en-US" altLang="ko-KR" sz="1050" dirty="0">
                <a:latin typeface="Adobe Song Std L" panose="02020300000000000000" pitchFamily="18" charset="-128"/>
              </a:rPr>
              <a:t>/</a:t>
            </a:r>
            <a:r>
              <a:rPr lang="ko-KR" altLang="en-US" sz="1050" dirty="0">
                <a:latin typeface="Adobe Song Std L" panose="02020300000000000000" pitchFamily="18" charset="-128"/>
              </a:rPr>
              <a:t>대출 데이터는 </a:t>
            </a:r>
            <a:r>
              <a:rPr lang="en-US" altLang="ko-KR" sz="1050" dirty="0">
                <a:latin typeface="Adobe Song Std L" panose="02020300000000000000" pitchFamily="18" charset="-128"/>
              </a:rPr>
              <a:t>‘</a:t>
            </a:r>
            <a:r>
              <a:rPr lang="ko-KR" altLang="en-US" sz="1050" dirty="0">
                <a:latin typeface="Adobe Song Std L" panose="02020300000000000000" pitchFamily="18" charset="-128"/>
              </a:rPr>
              <a:t>누적</a:t>
            </a:r>
            <a:r>
              <a:rPr lang="en-US" altLang="ko-KR" sz="1050" dirty="0">
                <a:latin typeface="Adobe Song Std L" panose="02020300000000000000" pitchFamily="18" charset="-128"/>
              </a:rPr>
              <a:t>’ </a:t>
            </a:r>
            <a:r>
              <a:rPr lang="ko-KR" altLang="en-US" sz="1050" dirty="0">
                <a:latin typeface="Adobe Song Std L" panose="02020300000000000000" pitchFamily="18" charset="-128"/>
              </a:rPr>
              <a:t>대출 데이터 </a:t>
            </a:r>
            <a:r>
              <a:rPr lang="en-US" altLang="ko-KR" sz="1050" dirty="0">
                <a:latin typeface="Adobe Song Std L" panose="02020300000000000000" pitchFamily="18" charset="-128"/>
              </a:rPr>
              <a:t>-&gt; </a:t>
            </a:r>
            <a:r>
              <a:rPr lang="ko-KR" altLang="en-US" sz="1050" dirty="0">
                <a:latin typeface="Adobe Song Std L" panose="02020300000000000000" pitchFamily="18" charset="-128"/>
              </a:rPr>
              <a:t>전처리를 통한 월별  대출 목록 데이터 수집 필요 </a:t>
            </a:r>
            <a:endParaRPr lang="en-US" altLang="ko-KR" sz="1050" dirty="0">
              <a:latin typeface="Adobe Song Std L" panose="020203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50" dirty="0">
              <a:latin typeface="Adobe Song Std L" panose="020203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dirty="0">
                <a:latin typeface="Adobe Song Std L" panose="02020300000000000000" pitchFamily="18" charset="-128"/>
              </a:rPr>
              <a:t>“</a:t>
            </a:r>
            <a:r>
              <a:rPr lang="ko-KR" altLang="en-US" sz="1050" dirty="0">
                <a:latin typeface="Adobe Song Std L" panose="02020300000000000000" pitchFamily="18" charset="-128"/>
              </a:rPr>
              <a:t>주제분류번호</a:t>
            </a:r>
            <a:r>
              <a:rPr lang="en-US" altLang="ko-KR" sz="1050" dirty="0">
                <a:latin typeface="Adobe Song Std L" panose="02020300000000000000" pitchFamily="18" charset="-128"/>
              </a:rPr>
              <a:t>” </a:t>
            </a:r>
            <a:r>
              <a:rPr lang="ko-KR" altLang="en-US" sz="1050" dirty="0">
                <a:latin typeface="Adobe Song Std L" panose="02020300000000000000" pitchFamily="18" charset="-128"/>
              </a:rPr>
              <a:t>칼럼을 통해 도서 유형별로 분류 필요</a:t>
            </a:r>
          </a:p>
        </p:txBody>
      </p:sp>
    </p:spTree>
    <p:extLst>
      <p:ext uri="{BB962C8B-B14F-4D97-AF65-F5344CB8AC3E}">
        <p14:creationId xmlns:p14="http://schemas.microsoft.com/office/powerpoint/2010/main" val="3937998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하계 </a:t>
            </a:r>
            <a:r>
              <a:rPr lang="ko-KR" alt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컨퍼런스 주제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CFD727F4-507A-06CC-BFA6-DD35CA96EBB7}"/>
              </a:ext>
            </a:extLst>
          </p:cNvPr>
          <p:cNvSpPr txBox="1"/>
          <p:nvPr/>
        </p:nvSpPr>
        <p:spPr>
          <a:xfrm>
            <a:off x="1408974" y="845454"/>
            <a:ext cx="6524063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2000" b="1" dirty="0"/>
              <a:t>유의미한 영향이 있는 도서관 선정 및 분석</a:t>
            </a:r>
            <a:endParaRPr lang="en-US" altLang="ko-KR" sz="2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E449A9-3911-48B4-4338-7589AEE5AF3E}"/>
              </a:ext>
            </a:extLst>
          </p:cNvPr>
          <p:cNvSpPr txBox="1"/>
          <p:nvPr/>
        </p:nvSpPr>
        <p:spPr>
          <a:xfrm>
            <a:off x="7582619" y="4913053"/>
            <a:ext cx="1561381" cy="230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https://www.data4library.kr/</a:t>
            </a:r>
          </a:p>
        </p:txBody>
      </p:sp>
      <p:sp>
        <p:nvSpPr>
          <p:cNvPr id="4" name="Google Shape;67;p14">
            <a:extLst>
              <a:ext uri="{FF2B5EF4-FFF2-40B4-BE49-F238E27FC236}">
                <a16:creationId xmlns:a16="http://schemas.microsoft.com/office/drawing/2014/main" id="{3EAD69AC-78FD-C6E5-31ED-FB6D01AA8A74}"/>
              </a:ext>
            </a:extLst>
          </p:cNvPr>
          <p:cNvSpPr txBox="1"/>
          <p:nvPr/>
        </p:nvSpPr>
        <p:spPr>
          <a:xfrm>
            <a:off x="1408973" y="2571750"/>
            <a:ext cx="6524063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2000" b="1" dirty="0"/>
              <a:t>독서문화프로그램이 특정 도서 분류 이용에 미치는 영향</a:t>
            </a:r>
            <a:endParaRPr lang="en-US" altLang="ko-KR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F14FD7-ABAC-792C-E0AF-35823F8D7F80}"/>
              </a:ext>
            </a:extLst>
          </p:cNvPr>
          <p:cNvSpPr txBox="1"/>
          <p:nvPr/>
        </p:nvSpPr>
        <p:spPr>
          <a:xfrm>
            <a:off x="1408961" y="1337866"/>
            <a:ext cx="51843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dobe Song Std L" panose="02020300000000000000" pitchFamily="18" charset="-128"/>
              </a:rPr>
              <a:t>도서관별 상관계수를 통해 독서문화프로그램이 도서관 이용에 긍정적인 영향을 끼치고 있는 상위 도서관들을 분류</a:t>
            </a:r>
            <a:endParaRPr lang="en-US" altLang="ko-KR" sz="1200" dirty="0">
              <a:latin typeface="Adobe Song Std L" panose="020203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latin typeface="Adobe Song Std L" panose="020203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dobe Song Std L" panose="02020300000000000000" pitchFamily="18" charset="-128"/>
              </a:rPr>
              <a:t>해당 도서관들에 대한 심층 분석 진행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BC0B00-4831-4B36-6291-F85BFA4D0955}"/>
              </a:ext>
            </a:extLst>
          </p:cNvPr>
          <p:cNvSpPr txBox="1"/>
          <p:nvPr/>
        </p:nvSpPr>
        <p:spPr>
          <a:xfrm>
            <a:off x="1408961" y="3154368"/>
            <a:ext cx="54695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dobe Song Std L" panose="02020300000000000000" pitchFamily="18" charset="-128"/>
              </a:rPr>
              <a:t>독서 문화 프로그램의 </a:t>
            </a:r>
            <a:r>
              <a:rPr lang="en-US" altLang="ko-KR" sz="1200" dirty="0">
                <a:latin typeface="Adobe Song Std L" panose="02020300000000000000" pitchFamily="18" charset="-128"/>
              </a:rPr>
              <a:t>‘</a:t>
            </a:r>
            <a:r>
              <a:rPr lang="ko-KR" altLang="en-US" sz="1200" dirty="0">
                <a:latin typeface="Adobe Song Std L" panose="02020300000000000000" pitchFamily="18" charset="-128"/>
              </a:rPr>
              <a:t>강의 분류</a:t>
            </a:r>
            <a:r>
              <a:rPr lang="en-US" altLang="ko-KR" sz="1200" dirty="0">
                <a:latin typeface="Adobe Song Std L" panose="02020300000000000000" pitchFamily="18" charset="-128"/>
              </a:rPr>
              <a:t>’</a:t>
            </a:r>
            <a:r>
              <a:rPr lang="ko-KR" altLang="en-US" sz="1200" dirty="0">
                <a:latin typeface="Adobe Song Std L" panose="02020300000000000000" pitchFamily="18" charset="-128"/>
              </a:rPr>
              <a:t>에 따라 이용되는 특정 분야의 도서 대출 빈도가 높아질 것으로 가설을 수립</a:t>
            </a:r>
            <a:endParaRPr lang="en-US" altLang="ko-KR" sz="1200" dirty="0">
              <a:latin typeface="Adobe Song Std L" panose="020203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latin typeface="Adobe Song Std L" panose="020203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dobe Song Std L" panose="02020300000000000000" pitchFamily="18" charset="-128"/>
              </a:rPr>
              <a:t>이를 통한 독서문화프로그램이 도서관 이용에 미치는 세부적인 결과를 분석</a:t>
            </a:r>
          </a:p>
        </p:txBody>
      </p:sp>
    </p:spTree>
    <p:extLst>
      <p:ext uri="{BB962C8B-B14F-4D97-AF65-F5344CB8AC3E}">
        <p14:creationId xmlns:p14="http://schemas.microsoft.com/office/powerpoint/2010/main" val="3861510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/>
          <p:nvPr/>
        </p:nvSpPr>
        <p:spPr>
          <a:xfrm>
            <a:off x="0" y="-37950"/>
            <a:ext cx="1181100" cy="5219400"/>
          </a:xfrm>
          <a:prstGeom prst="rect">
            <a:avLst/>
          </a:prstGeom>
          <a:solidFill>
            <a:srgbClr val="19264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3" name="Google Shape;73;p15"/>
          <p:cNvCxnSpPr/>
          <p:nvPr/>
        </p:nvCxnSpPr>
        <p:spPr>
          <a:xfrm>
            <a:off x="172875" y="-37950"/>
            <a:ext cx="0" cy="218700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928700" y="3071650"/>
            <a:ext cx="3038475" cy="1181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408975" y="306875"/>
            <a:ext cx="49794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2000" b="1" dirty="0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하계 </a:t>
            </a:r>
            <a:r>
              <a:rPr lang="ko-KR" altLang="en-US" sz="2000" b="1">
                <a:solidFill>
                  <a:srgbClr val="19264B"/>
                </a:solidFill>
                <a:latin typeface="NanumGothic ExtraBold"/>
                <a:ea typeface="NanumGothic ExtraBold"/>
                <a:cs typeface="NanumGothic ExtraBold"/>
                <a:sym typeface="NanumGothic ExtraBold"/>
              </a:rPr>
              <a:t>컨퍼런스 주제</a:t>
            </a:r>
            <a:endParaRPr sz="2000" b="1" dirty="0">
              <a:solidFill>
                <a:srgbClr val="19264B"/>
              </a:solidFill>
              <a:latin typeface="NanumGothic ExtraBold"/>
              <a:ea typeface="NanumGothic ExtraBold"/>
              <a:cs typeface="NanumGothic ExtraBold"/>
              <a:sym typeface="NanumGothic ExtraBold"/>
            </a:endParaRPr>
          </a:p>
        </p:txBody>
      </p:sp>
      <p:sp>
        <p:nvSpPr>
          <p:cNvPr id="5" name="Google Shape;67;p14">
            <a:extLst>
              <a:ext uri="{FF2B5EF4-FFF2-40B4-BE49-F238E27FC236}">
                <a16:creationId xmlns:a16="http://schemas.microsoft.com/office/drawing/2014/main" id="{CFD727F4-507A-06CC-BFA6-DD35CA96EBB7}"/>
              </a:ext>
            </a:extLst>
          </p:cNvPr>
          <p:cNvSpPr txBox="1"/>
          <p:nvPr/>
        </p:nvSpPr>
        <p:spPr>
          <a:xfrm>
            <a:off x="1408974" y="845454"/>
            <a:ext cx="6524063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2000" b="1" dirty="0"/>
              <a:t>독서문화프로그램의 특성과 발전 방향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E449A9-3911-48B4-4338-7589AEE5AF3E}"/>
              </a:ext>
            </a:extLst>
          </p:cNvPr>
          <p:cNvSpPr txBox="1"/>
          <p:nvPr/>
        </p:nvSpPr>
        <p:spPr>
          <a:xfrm>
            <a:off x="7582619" y="4913053"/>
            <a:ext cx="1561381" cy="230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dirty="0"/>
              <a:t>https://www.data4library.kr/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0519B-88CE-C544-B1E1-F506B443FAED}"/>
              </a:ext>
            </a:extLst>
          </p:cNvPr>
          <p:cNvSpPr txBox="1"/>
          <p:nvPr/>
        </p:nvSpPr>
        <p:spPr>
          <a:xfrm>
            <a:off x="1408961" y="1337866"/>
            <a:ext cx="584134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dobe Song Std L" panose="02020300000000000000" pitchFamily="18" charset="-128"/>
              </a:rPr>
              <a:t>도서관별 상관계수를 통해 독서문화프로그램이 도서관 이용에 긍정적인 영향을 끼치고 있는 상위 도서관들 분석 결과를 통한 해당 도서관들의 특성을 발견</a:t>
            </a:r>
            <a:endParaRPr lang="en-US" altLang="ko-KR" sz="1200" dirty="0">
              <a:latin typeface="Adobe Song Std L" panose="020203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200" dirty="0">
              <a:latin typeface="Adobe Song Std L" panose="02020300000000000000" pitchFamily="18" charset="-128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Adobe Song Std L" panose="02020300000000000000" pitchFamily="18" charset="-128"/>
              </a:rPr>
              <a:t>발견한 해당 도서관들의 특성을 바탕으로 독서문화프로그램이 도서관 이용에 긍정적인 영향을 끼치지 못하는 도서관들의 독서문화프로그램 방향성 제시</a:t>
            </a:r>
          </a:p>
        </p:txBody>
      </p:sp>
    </p:spTree>
    <p:extLst>
      <p:ext uri="{BB962C8B-B14F-4D97-AF65-F5344CB8AC3E}">
        <p14:creationId xmlns:p14="http://schemas.microsoft.com/office/powerpoint/2010/main" val="24441394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311</TotalTime>
  <Words>671</Words>
  <Application>Microsoft Office PowerPoint</Application>
  <PresentationFormat>화면 슬라이드 쇼(16:9)</PresentationFormat>
  <Paragraphs>107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Adobe Song Std L</vt:lpstr>
      <vt:lpstr>NanumGothic ExtraBold</vt:lpstr>
      <vt:lpstr>Arial</vt:lpstr>
      <vt:lpstr>Wingdings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최시우</dc:creator>
  <cp:lastModifiedBy>부영 김</cp:lastModifiedBy>
  <cp:revision>21</cp:revision>
  <dcterms:modified xsi:type="dcterms:W3CDTF">2024-07-29T14:39:32Z</dcterms:modified>
</cp:coreProperties>
</file>