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5" r:id="rId2"/>
    <p:sldId id="277" r:id="rId3"/>
    <p:sldId id="259" r:id="rId4"/>
    <p:sldId id="305" r:id="rId5"/>
    <p:sldId id="306" r:id="rId6"/>
    <p:sldId id="26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41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09599-A507-4D00-B737-3F0CE7EDA34C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D3B3E-18E0-4427-B11F-A13D157D9E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140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먼저 저희 조는 기존 데이터의 </a:t>
            </a:r>
            <a:r>
              <a:rPr lang="en-US" altLang="ko-KR" dirty="0"/>
              <a:t>EDA</a:t>
            </a:r>
            <a:r>
              <a:rPr lang="ko-KR" altLang="en-US" dirty="0"/>
              <a:t>를 마쳤지만</a:t>
            </a:r>
            <a:r>
              <a:rPr lang="en-US" altLang="ko-KR" dirty="0"/>
              <a:t>, </a:t>
            </a:r>
            <a:r>
              <a:rPr lang="ko-KR" altLang="en-US" dirty="0"/>
              <a:t>피처 일부분이 중복되어 나타나는 등의 신뢰성 문제로 주제를 한번 변경한 점을 </a:t>
            </a:r>
            <a:r>
              <a:rPr lang="ko-KR" altLang="en-US" dirty="0" err="1"/>
              <a:t>양해해주시기바랍니다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변경된 데이터는 </a:t>
            </a:r>
            <a:r>
              <a:rPr lang="en-US" altLang="ko-KR" dirty="0"/>
              <a:t>WM-811K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결함 검출</a:t>
            </a:r>
            <a:r>
              <a:rPr lang="en-US" altLang="ko-KR" dirty="0"/>
              <a:t>, </a:t>
            </a:r>
            <a:r>
              <a:rPr lang="ko-KR" altLang="en-US" dirty="0"/>
              <a:t>패턴 인식을 통한 결함 분류</a:t>
            </a:r>
            <a:r>
              <a:rPr lang="en-US" altLang="ko-KR" dirty="0"/>
              <a:t>, </a:t>
            </a:r>
            <a:r>
              <a:rPr lang="ko-KR" altLang="en-US" dirty="0" err="1"/>
              <a:t>수율</a:t>
            </a:r>
            <a:r>
              <a:rPr lang="ko-KR" altLang="en-US" dirty="0"/>
              <a:t> 예측에 주로 사용되는 </a:t>
            </a:r>
            <a:r>
              <a:rPr lang="en-US" altLang="ko-KR" dirty="0"/>
              <a:t>wafer map </a:t>
            </a:r>
            <a:r>
              <a:rPr lang="ko-KR" altLang="en-US" dirty="0"/>
              <a:t>이미지 데이터를 사용한 대규모 데이터 셋입니다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웨이퍼 이미지에 대한 이미지 데이터와 결함 종류</a:t>
            </a:r>
            <a:r>
              <a:rPr lang="en-US" altLang="ko-KR" dirty="0"/>
              <a:t>, wafer </a:t>
            </a:r>
            <a:r>
              <a:rPr lang="ko-KR" altLang="en-US" dirty="0"/>
              <a:t>정보가 존재합니다</a:t>
            </a:r>
            <a:r>
              <a:rPr lang="en-US" altLang="ko-KR" dirty="0"/>
              <a:t>. </a:t>
            </a:r>
            <a:r>
              <a:rPr lang="ko-KR" altLang="en-US" dirty="0"/>
              <a:t>결함 종류는 일부만 </a:t>
            </a:r>
            <a:r>
              <a:rPr lang="ko-KR" altLang="en-US" dirty="0" err="1"/>
              <a:t>라벨링되어</a:t>
            </a:r>
            <a:r>
              <a:rPr lang="ko-KR" altLang="en-US" dirty="0"/>
              <a:t> 있다는 특징이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1166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데이터셋과 함께 배포된 모델은 </a:t>
            </a:r>
            <a:r>
              <a:rPr lang="en-US" altLang="ko-KR" dirty="0"/>
              <a:t>SOM-SVC </a:t>
            </a:r>
            <a:r>
              <a:rPr lang="ko-KR" altLang="en-US" dirty="0"/>
              <a:t>방식을 이용했습니다</a:t>
            </a:r>
            <a:r>
              <a:rPr lang="en-US" altLang="ko-KR" dirty="0"/>
              <a:t>. Geometry,</a:t>
            </a:r>
            <a:r>
              <a:rPr lang="ko-KR" altLang="en-US" dirty="0"/>
              <a:t> </a:t>
            </a:r>
            <a:r>
              <a:rPr lang="en-US" altLang="ko-KR" dirty="0"/>
              <a:t>radon,</a:t>
            </a:r>
            <a:r>
              <a:rPr lang="ko-KR" altLang="en-US" dirty="0"/>
              <a:t> </a:t>
            </a:r>
            <a:r>
              <a:rPr lang="en-US" altLang="ko-KR" dirty="0"/>
              <a:t>density </a:t>
            </a:r>
            <a:r>
              <a:rPr lang="ko-KR" altLang="en-US" dirty="0"/>
              <a:t>기반의 </a:t>
            </a:r>
            <a:r>
              <a:rPr lang="en-US" altLang="ko-KR" dirty="0"/>
              <a:t>SOM </a:t>
            </a:r>
            <a:r>
              <a:rPr lang="ko-KR" altLang="en-US" dirty="0"/>
              <a:t>방식과 선형 커널을 이용한 </a:t>
            </a:r>
            <a:r>
              <a:rPr lang="en-US" altLang="ko-KR" dirty="0"/>
              <a:t>SVC</a:t>
            </a:r>
            <a:r>
              <a:rPr lang="ko-KR" altLang="en-US" dirty="0"/>
              <a:t> 알고리즘을 사용하였습니다</a:t>
            </a:r>
            <a:r>
              <a:rPr lang="en-US" altLang="ko-KR" dirty="0"/>
              <a:t>. </a:t>
            </a:r>
            <a:r>
              <a:rPr lang="ko-KR" altLang="en-US" dirty="0"/>
              <a:t>저희는 </a:t>
            </a:r>
            <a:r>
              <a:rPr lang="en-US" altLang="ko-KR" dirty="0"/>
              <a:t>CNN</a:t>
            </a:r>
            <a:r>
              <a:rPr lang="ko-KR" altLang="en-US" dirty="0"/>
              <a:t>을 이용한 방식으로 공부를 해보고자 했으며</a:t>
            </a:r>
            <a:r>
              <a:rPr lang="en-US" altLang="ko-KR" dirty="0"/>
              <a:t>, CNN</a:t>
            </a:r>
            <a:r>
              <a:rPr lang="ko-KR" altLang="en-US" dirty="0"/>
              <a:t>에 대한 지식이 없기 때문에 기존 코드를 분석하였습니다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8777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0" i="0" dirty="0">
                <a:solidFill>
                  <a:srgbClr val="3C4043"/>
                </a:solidFill>
                <a:effectLst/>
                <a:highlight>
                  <a:srgbClr val="FFFFFF"/>
                </a:highlight>
                <a:latin typeface="Inter"/>
              </a:rPr>
              <a:t>생소한 분야이다 보니 각자 </a:t>
            </a:r>
            <a:r>
              <a:rPr lang="en-US" altLang="ko-KR" b="0" i="0" dirty="0">
                <a:solidFill>
                  <a:srgbClr val="3C4043"/>
                </a:solidFill>
                <a:effectLst/>
                <a:highlight>
                  <a:srgbClr val="FFFFFF"/>
                </a:highlight>
                <a:latin typeface="Inter"/>
              </a:rPr>
              <a:t>part</a:t>
            </a:r>
            <a:r>
              <a:rPr lang="ko-KR" altLang="en-US" b="0" i="0" dirty="0">
                <a:solidFill>
                  <a:srgbClr val="3C4043"/>
                </a:solidFill>
                <a:effectLst/>
                <a:highlight>
                  <a:srgbClr val="FFFFFF"/>
                </a:highlight>
                <a:latin typeface="Inter"/>
              </a:rPr>
              <a:t>를 나누어서 학습하기로 했습니다</a:t>
            </a:r>
            <a:r>
              <a:rPr lang="en-US" altLang="ko-KR" b="0" i="0" dirty="0">
                <a:solidFill>
                  <a:srgbClr val="3C4043"/>
                </a:solidFill>
                <a:effectLst/>
                <a:highlight>
                  <a:srgbClr val="FFFFFF"/>
                </a:highlight>
                <a:latin typeface="Inter"/>
              </a:rPr>
              <a:t>. </a:t>
            </a:r>
            <a:r>
              <a:rPr lang="ko-KR" altLang="en-US" b="0" i="0" dirty="0">
                <a:solidFill>
                  <a:srgbClr val="3C4043"/>
                </a:solidFill>
                <a:effectLst/>
                <a:highlight>
                  <a:srgbClr val="FFFFFF"/>
                </a:highlight>
                <a:latin typeface="Inter"/>
              </a:rPr>
              <a:t>초기 데이터 공개시에 주어진 모델은 </a:t>
            </a:r>
            <a:r>
              <a:rPr lang="en-US" altLang="ko-KR" b="0" i="0" dirty="0">
                <a:solidFill>
                  <a:srgbClr val="3C4043"/>
                </a:solidFill>
                <a:effectLst/>
                <a:highlight>
                  <a:srgbClr val="FFFFFF"/>
                </a:highlight>
                <a:latin typeface="Inter"/>
              </a:rPr>
              <a:t>SOM-SVM </a:t>
            </a:r>
            <a:r>
              <a:rPr lang="ko-KR" altLang="en-US" b="0" i="0" dirty="0">
                <a:solidFill>
                  <a:srgbClr val="3C4043"/>
                </a:solidFill>
                <a:effectLst/>
                <a:highlight>
                  <a:srgbClr val="FFFFFF"/>
                </a:highlight>
                <a:latin typeface="Inter"/>
              </a:rPr>
              <a:t>방식을 이용했지만</a:t>
            </a:r>
            <a:r>
              <a:rPr lang="en-US" altLang="ko-KR" b="0" i="0" dirty="0">
                <a:solidFill>
                  <a:srgbClr val="3C4043"/>
                </a:solidFill>
                <a:effectLst/>
                <a:highlight>
                  <a:srgbClr val="FFFFFF"/>
                </a:highlight>
                <a:latin typeface="Inter"/>
              </a:rPr>
              <a:t>, </a:t>
            </a:r>
            <a:r>
              <a:rPr lang="ko-KR" altLang="en-US" b="0" i="0" dirty="0">
                <a:solidFill>
                  <a:srgbClr val="3C4043"/>
                </a:solidFill>
                <a:effectLst/>
                <a:highlight>
                  <a:srgbClr val="FFFFFF"/>
                </a:highlight>
                <a:latin typeface="Inter"/>
              </a:rPr>
              <a:t>복잡한 특성을 갖고 있기에 </a:t>
            </a:r>
            <a:r>
              <a:rPr lang="en-US" altLang="ko-KR" b="0" i="0" dirty="0">
                <a:solidFill>
                  <a:srgbClr val="3C4043"/>
                </a:solidFill>
                <a:effectLst/>
                <a:highlight>
                  <a:srgbClr val="FFFFFF"/>
                </a:highlight>
                <a:latin typeface="Inter"/>
              </a:rPr>
              <a:t>Neural Network</a:t>
            </a:r>
            <a:r>
              <a:rPr lang="ko-KR" altLang="en-US" b="0" i="0" dirty="0">
                <a:solidFill>
                  <a:srgbClr val="3C4043"/>
                </a:solidFill>
                <a:effectLst/>
                <a:highlight>
                  <a:srgbClr val="FFFFFF"/>
                </a:highlight>
                <a:latin typeface="Inter"/>
              </a:rPr>
              <a:t>를 이용한 </a:t>
            </a:r>
            <a:endParaRPr lang="en-US" altLang="ko-KR" b="0" i="0" dirty="0">
              <a:solidFill>
                <a:srgbClr val="3C4043"/>
              </a:solidFill>
              <a:effectLst/>
              <a:highlight>
                <a:srgbClr val="FFFFFF"/>
              </a:highlight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620570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874090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361884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41237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535106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680825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82578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336219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948410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1724422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62021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2603602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  <p:extLst>
      <p:ext uri="{BB962C8B-B14F-4D97-AF65-F5344CB8AC3E}">
        <p14:creationId xmlns:p14="http://schemas.microsoft.com/office/powerpoint/2010/main" val="350076852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bmp"/><Relationship Id="rId5" Type="http://schemas.openxmlformats.org/officeDocument/2006/relationships/image" Target="../media/image8.bmp"/><Relationship Id="rId4" Type="http://schemas.openxmlformats.org/officeDocument/2006/relationships/image" Target="../media/image7.b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en-US" altLang="ko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786333" y="3613400"/>
            <a:ext cx="6639200" cy="2086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 latinLnBrk="0">
              <a:lnSpc>
                <a:spcPct val="115000"/>
              </a:lnSpc>
              <a:buClr>
                <a:srgbClr val="000000"/>
              </a:buClr>
            </a:pPr>
            <a:r>
              <a:rPr lang="en-US" altLang="ko" sz="3333" b="1" kern="0" dirty="0">
                <a:solidFill>
                  <a:srgbClr val="19264B"/>
                </a:solidFill>
                <a:latin typeface="Arial"/>
                <a:cs typeface="Arial"/>
                <a:sym typeface="Arial"/>
              </a:rPr>
              <a:t>CUAI </a:t>
            </a:r>
            <a:r>
              <a:rPr lang="ko-KR" altLang="en-US" sz="3333" b="1" kern="0" dirty="0">
                <a:solidFill>
                  <a:srgbClr val="19264B"/>
                </a:solidFill>
                <a:latin typeface="Arial"/>
                <a:cs typeface="Arial"/>
                <a:sym typeface="Arial"/>
              </a:rPr>
              <a:t>스터디 하계 </a:t>
            </a:r>
            <a:r>
              <a:rPr lang="en-US" altLang="ko" sz="3333" b="1" kern="0" dirty="0">
                <a:solidFill>
                  <a:srgbClr val="19264B"/>
                </a:solidFill>
                <a:latin typeface="Arial"/>
                <a:cs typeface="Arial"/>
                <a:sym typeface="Arial"/>
              </a:rPr>
              <a:t>DA</a:t>
            </a:r>
            <a:r>
              <a:rPr lang="ko" altLang="en-US" sz="3333" b="1" kern="0" dirty="0">
                <a:solidFill>
                  <a:srgbClr val="19264B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altLang="ko" sz="3333" b="1" kern="0" dirty="0">
                <a:solidFill>
                  <a:srgbClr val="19264B"/>
                </a:solidFill>
                <a:latin typeface="Arial"/>
                <a:cs typeface="Arial"/>
                <a:sym typeface="Arial"/>
              </a:rPr>
              <a:t>1</a:t>
            </a:r>
            <a:r>
              <a:rPr lang="ko" altLang="en-US" sz="3333" b="1" kern="0" dirty="0">
                <a:solidFill>
                  <a:srgbClr val="19264B"/>
                </a:solidFill>
                <a:latin typeface="Arial"/>
                <a:cs typeface="Arial"/>
                <a:sym typeface="Arial"/>
              </a:rPr>
              <a:t>팀</a:t>
            </a:r>
            <a:endParaRPr sz="3333" b="1" kern="0" dirty="0">
              <a:solidFill>
                <a:srgbClr val="19264B"/>
              </a:solidFill>
              <a:latin typeface="Arial"/>
              <a:cs typeface="Arial"/>
              <a:sym typeface="Arial"/>
            </a:endParaRPr>
          </a:p>
          <a:p>
            <a:pPr defTabSz="1219170" latinLnBrk="0">
              <a:lnSpc>
                <a:spcPct val="115000"/>
              </a:lnSpc>
              <a:buClr>
                <a:srgbClr val="000000"/>
              </a:buClr>
            </a:pPr>
            <a:r>
              <a:rPr lang="en-US" altLang="ko" sz="1867" kern="0">
                <a:solidFill>
                  <a:srgbClr val="19264B"/>
                </a:solidFill>
                <a:latin typeface="Arial"/>
                <a:cs typeface="Arial"/>
                <a:sym typeface="Arial"/>
              </a:rPr>
              <a:t>2024.07.30</a:t>
            </a:r>
            <a:endParaRPr sz="1867" kern="0" dirty="0">
              <a:solidFill>
                <a:srgbClr val="19264B"/>
              </a:solidFill>
              <a:latin typeface="Arial"/>
              <a:cs typeface="Arial"/>
              <a:sym typeface="Arial"/>
            </a:endParaRPr>
          </a:p>
          <a:p>
            <a:pPr defTabSz="1219170" latinLnBrk="0">
              <a:lnSpc>
                <a:spcPct val="115000"/>
              </a:lnSpc>
              <a:buClr>
                <a:srgbClr val="000000"/>
              </a:buClr>
            </a:pPr>
            <a:endParaRPr sz="1867" kern="0" dirty="0">
              <a:solidFill>
                <a:srgbClr val="19264B"/>
              </a:solidFill>
              <a:latin typeface="Arial"/>
              <a:cs typeface="Arial"/>
              <a:sym typeface="Arial"/>
            </a:endParaRPr>
          </a:p>
          <a:p>
            <a:pPr defTabSz="1219170" latinLnBrk="0">
              <a:lnSpc>
                <a:spcPct val="115000"/>
              </a:lnSpc>
              <a:buClr>
                <a:srgbClr val="000000"/>
              </a:buClr>
            </a:pPr>
            <a:endParaRPr sz="1867" kern="0" dirty="0">
              <a:solidFill>
                <a:srgbClr val="19264B"/>
              </a:solidFill>
              <a:latin typeface="Arial"/>
              <a:cs typeface="Arial"/>
              <a:sym typeface="Arial"/>
            </a:endParaRPr>
          </a:p>
          <a:p>
            <a:pPr defTabSz="1219170" latinLnBrk="0">
              <a:lnSpc>
                <a:spcPct val="115000"/>
              </a:lnSpc>
              <a:buClr>
                <a:srgbClr val="000000"/>
              </a:buClr>
            </a:pPr>
            <a:r>
              <a:rPr lang="ko" altLang="en-US" sz="1467" kern="0" dirty="0">
                <a:solidFill>
                  <a:srgbClr val="19264B"/>
                </a:solidFill>
                <a:latin typeface="Arial"/>
                <a:cs typeface="Arial"/>
                <a:sym typeface="Arial"/>
              </a:rPr>
              <a:t>발표자 </a:t>
            </a:r>
            <a:r>
              <a:rPr lang="en-US" altLang="ko" sz="1467" kern="0" dirty="0">
                <a:solidFill>
                  <a:srgbClr val="19264B"/>
                </a:solidFill>
                <a:latin typeface="Arial"/>
                <a:cs typeface="Arial"/>
                <a:sym typeface="Arial"/>
              </a:rPr>
              <a:t>: </a:t>
            </a:r>
            <a:r>
              <a:rPr lang="ko-KR" altLang="en-US" sz="1467" kern="0" dirty="0">
                <a:solidFill>
                  <a:srgbClr val="19264B"/>
                </a:solidFill>
                <a:latin typeface="Arial"/>
                <a:cs typeface="Arial"/>
                <a:sym typeface="Arial"/>
              </a:rPr>
              <a:t>황지민 </a:t>
            </a:r>
            <a:endParaRPr sz="1467" kern="0" dirty="0">
              <a:solidFill>
                <a:srgbClr val="19264B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2132333" y="1682800"/>
            <a:ext cx="5716800" cy="45528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 latinLnBrk="0">
              <a:buClr>
                <a:srgbClr val="000000"/>
              </a:buClr>
            </a:pPr>
            <a:endParaRPr sz="1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878633" y="409167"/>
            <a:ext cx="6639200" cy="718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 latinLnBrk="0">
              <a:lnSpc>
                <a:spcPct val="115000"/>
              </a:lnSpc>
              <a:buClr>
                <a:srgbClr val="000000"/>
              </a:buClr>
            </a:pPr>
            <a:r>
              <a:rPr lang="ko" altLang="en-US" sz="2667" kern="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667" kern="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8154848" y="2112562"/>
            <a:ext cx="3619304" cy="4308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ko" altLang="en-US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스터디원 </a:t>
            </a:r>
            <a:r>
              <a:rPr lang="en-US" altLang="ko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1 : </a:t>
            </a:r>
            <a:r>
              <a:rPr lang="ko-KR" altLang="en-US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박성호</a:t>
            </a:r>
            <a:endParaRPr sz="2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 latinLnBrk="0">
              <a:buClr>
                <a:srgbClr val="000000"/>
              </a:buClr>
            </a:pPr>
            <a:endParaRPr sz="2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 latinLnBrk="0">
              <a:buClr>
                <a:srgbClr val="000000"/>
              </a:buClr>
            </a:pPr>
            <a:r>
              <a:rPr lang="ko" altLang="en-US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스터디원 </a:t>
            </a:r>
            <a:r>
              <a:rPr lang="en-US" altLang="ko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2 : </a:t>
            </a:r>
            <a:r>
              <a:rPr lang="ko-KR" altLang="en-US" sz="2400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박준상</a:t>
            </a:r>
            <a:endParaRPr sz="2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 latinLnBrk="0">
              <a:buClr>
                <a:srgbClr val="000000"/>
              </a:buClr>
            </a:pPr>
            <a:endParaRPr sz="2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 latinLnBrk="0">
              <a:buClr>
                <a:srgbClr val="000000"/>
              </a:buClr>
            </a:pPr>
            <a:r>
              <a:rPr lang="ko" altLang="en-US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스터디원 </a:t>
            </a:r>
            <a:r>
              <a:rPr lang="en-US" altLang="ko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3 : </a:t>
            </a:r>
            <a:r>
              <a:rPr lang="ko-KR" altLang="en-US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양지훈</a:t>
            </a:r>
            <a:endParaRPr lang="en-US" altLang="ko-KR" sz="2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 latinLnBrk="0">
              <a:buClr>
                <a:srgbClr val="000000"/>
              </a:buClr>
            </a:pPr>
            <a:endParaRPr lang="en-US" sz="2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 latinLnBrk="0">
              <a:buClr>
                <a:srgbClr val="000000"/>
              </a:buClr>
            </a:pPr>
            <a:r>
              <a:rPr lang="ko-KR" altLang="en-US" sz="2400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스터디원</a:t>
            </a:r>
            <a:r>
              <a:rPr lang="ko-KR" altLang="en-US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altLang="ko-KR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4:  </a:t>
            </a:r>
            <a:r>
              <a:rPr lang="ko-KR" altLang="en-US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조효원</a:t>
            </a:r>
            <a:endParaRPr lang="en-US" altLang="ko-KR" sz="2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 latinLnBrk="0">
              <a:buClr>
                <a:srgbClr val="000000"/>
              </a:buClr>
            </a:pPr>
            <a:endParaRPr lang="en-US" sz="2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 latinLnBrk="0">
              <a:buClr>
                <a:srgbClr val="000000"/>
              </a:buClr>
            </a:pPr>
            <a:r>
              <a:rPr lang="ko-KR" altLang="en-US" sz="2400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스터디원</a:t>
            </a:r>
            <a:r>
              <a:rPr lang="ko-KR" altLang="en-US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altLang="ko-KR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5:  </a:t>
            </a:r>
            <a:r>
              <a:rPr lang="ko-KR" altLang="en-US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황지민</a:t>
            </a:r>
            <a:endParaRPr lang="en-US" altLang="ko-KR" sz="2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 latinLnBrk="0">
              <a:buClr>
                <a:srgbClr val="000000"/>
              </a:buClr>
            </a:pPr>
            <a:endParaRPr lang="en-US" sz="2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 latinLnBrk="0">
              <a:buClr>
                <a:srgbClr val="000000"/>
              </a:buClr>
            </a:pPr>
            <a:endParaRPr sz="2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55532F-6EAF-045A-D622-49E11491F6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0464" y="2618977"/>
            <a:ext cx="5015476" cy="238268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81" name="Google Shape;81;p16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878633" y="409167"/>
            <a:ext cx="6639200" cy="718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 latinLnBrk="0">
              <a:lnSpc>
                <a:spcPct val="115000"/>
              </a:lnSpc>
              <a:buClr>
                <a:srgbClr val="000000"/>
              </a:buClr>
            </a:pPr>
            <a:r>
              <a:rPr lang="ko-KR" altLang="en-US" sz="2667" kern="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데이터 분석 주제 변경 </a:t>
            </a:r>
            <a:endParaRPr sz="2667" kern="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FA1C25-F633-7274-C5A2-D1AA8B68358C}"/>
              </a:ext>
            </a:extLst>
          </p:cNvPr>
          <p:cNvSpPr txBox="1"/>
          <p:nvPr/>
        </p:nvSpPr>
        <p:spPr>
          <a:xfrm>
            <a:off x="1878634" y="1284119"/>
            <a:ext cx="292859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ko-KR" altLang="en-US" sz="26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●</a:t>
            </a:r>
            <a:r>
              <a:rPr lang="ko-KR" altLang="en-US" sz="2133" kern="0" dirty="0">
                <a:solidFill>
                  <a:srgbClr val="000000"/>
                </a:solidFill>
                <a:latin typeface="NanumGothic ExtraBold"/>
                <a:ea typeface="함초롬바탕" panose="02030604000101010101" pitchFamily="18" charset="-127"/>
                <a:cs typeface="Arial"/>
                <a:sym typeface="Arial"/>
              </a:rPr>
              <a:t> </a:t>
            </a:r>
            <a:endParaRPr lang="ko-KR" altLang="en-US" sz="2133" b="1" kern="0" dirty="0">
              <a:solidFill>
                <a:srgbClr val="19264B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BB8BC0-BED8-4CB5-3414-F65951D2B704}"/>
              </a:ext>
            </a:extLst>
          </p:cNvPr>
          <p:cNvSpPr txBox="1"/>
          <p:nvPr/>
        </p:nvSpPr>
        <p:spPr>
          <a:xfrm>
            <a:off x="1878618" y="4345208"/>
            <a:ext cx="292859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ko-KR" altLang="en-US" sz="26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●</a:t>
            </a:r>
            <a:r>
              <a:rPr lang="ko-KR" altLang="en-US" sz="2133" kern="0" dirty="0">
                <a:solidFill>
                  <a:srgbClr val="000000"/>
                </a:solidFill>
                <a:latin typeface="NanumGothic ExtraBold"/>
                <a:ea typeface="함초롬바탕" panose="02030604000101010101" pitchFamily="18" charset="-127"/>
                <a:cs typeface="Arial"/>
                <a:sym typeface="Arial"/>
              </a:rPr>
              <a:t> </a:t>
            </a:r>
            <a:r>
              <a:rPr lang="ko-KR" altLang="en-US" sz="2133" b="1" kern="0" dirty="0">
                <a:solidFill>
                  <a:srgbClr val="19264B"/>
                </a:solidFill>
                <a:latin typeface="Arial"/>
                <a:cs typeface="Arial"/>
                <a:sym typeface="Arial"/>
              </a:rPr>
              <a:t> 변경 이유 </a:t>
            </a:r>
          </a:p>
        </p:txBody>
      </p:sp>
      <p:sp>
        <p:nvSpPr>
          <p:cNvPr id="14" name="Google Shape;83;p16">
            <a:extLst>
              <a:ext uri="{FF2B5EF4-FFF2-40B4-BE49-F238E27FC236}">
                <a16:creationId xmlns:a16="http://schemas.microsoft.com/office/drawing/2014/main" id="{6B910EA4-53C7-5F8A-5D5C-ECA0DD16C600}"/>
              </a:ext>
            </a:extLst>
          </p:cNvPr>
          <p:cNvSpPr txBox="1"/>
          <p:nvPr/>
        </p:nvSpPr>
        <p:spPr>
          <a:xfrm>
            <a:off x="2232068" y="4882933"/>
            <a:ext cx="4217383" cy="576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 latinLnBrk="0">
              <a:lnSpc>
                <a:spcPct val="115000"/>
              </a:lnSpc>
              <a:buClr>
                <a:srgbClr val="000000"/>
              </a:buClr>
            </a:pPr>
            <a:r>
              <a:rPr lang="ko-KR" altLang="en-US" sz="1867" kern="0" dirty="0">
                <a:solidFill>
                  <a:srgbClr val="19264B"/>
                </a:solidFill>
                <a:highlight>
                  <a:srgbClr val="FFFFFF"/>
                </a:highlight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rPr>
              <a:t>기존 데이터의 신뢰성 문제</a:t>
            </a:r>
            <a:endParaRPr lang="en-US" sz="1867" kern="0" dirty="0">
              <a:solidFill>
                <a:srgbClr val="19264B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6306C1D-ADC8-5BA9-A08A-A1214638A160}"/>
              </a:ext>
            </a:extLst>
          </p:cNvPr>
          <p:cNvSpPr/>
          <p:nvPr/>
        </p:nvSpPr>
        <p:spPr>
          <a:xfrm>
            <a:off x="2750951" y="5459525"/>
            <a:ext cx="3553691" cy="1178433"/>
          </a:xfrm>
          <a:prstGeom prst="round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스마트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팩토리의</a:t>
            </a:r>
            <a:r>
              <a:rPr lang="ko-KR" altLang="en-US" dirty="0">
                <a:solidFill>
                  <a:sysClr val="windowText" lastClr="000000"/>
                </a:solidFill>
              </a:rPr>
              <a:t> 다양한 센서에서 취득한 공정 데이터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3EA3935-6CDE-1B32-5F62-A123F08DA0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3726"/>
          <a:stretch/>
        </p:blipFill>
        <p:spPr>
          <a:xfrm>
            <a:off x="2407304" y="1288672"/>
            <a:ext cx="6110529" cy="244823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81" name="Google Shape;81;p16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878633" y="409167"/>
            <a:ext cx="6639200" cy="718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 latinLnBrk="0">
              <a:lnSpc>
                <a:spcPct val="115000"/>
              </a:lnSpc>
              <a:buClr>
                <a:srgbClr val="000000"/>
              </a:buClr>
            </a:pPr>
            <a:r>
              <a:rPr lang="ko-KR" altLang="en-US" sz="2667" kern="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데이터 설명 </a:t>
            </a:r>
            <a:endParaRPr sz="2667" kern="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BB076D-929F-5D96-2977-A5312D078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600" y="1614536"/>
            <a:ext cx="4665871" cy="11194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5432B39-F76D-9A23-E7F4-BAFEC74E6B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6272" y="1440461"/>
            <a:ext cx="5067571" cy="51293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AB8EDE-9A20-54CE-8361-33ED65B77CC1}"/>
              </a:ext>
            </a:extLst>
          </p:cNvPr>
          <p:cNvSpPr txBox="1"/>
          <p:nvPr/>
        </p:nvSpPr>
        <p:spPr>
          <a:xfrm>
            <a:off x="8818543" y="288200"/>
            <a:ext cx="27535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0: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None</a:t>
            </a:r>
          </a:p>
          <a:p>
            <a:r>
              <a:rPr lang="en-US" altLang="ko-KR" sz="2000" b="1" dirty="0"/>
              <a:t>1: </a:t>
            </a:r>
            <a:r>
              <a:rPr lang="ko-KR" altLang="en-US" sz="2000" b="1" dirty="0"/>
              <a:t>결함이 없는 </a:t>
            </a:r>
            <a:r>
              <a:rPr lang="en-US" altLang="ko-KR" sz="2000" b="1" dirty="0"/>
              <a:t>die</a:t>
            </a:r>
          </a:p>
          <a:p>
            <a:r>
              <a:rPr lang="en-US" altLang="ko-KR" sz="2000" b="1" dirty="0"/>
              <a:t>2: </a:t>
            </a:r>
            <a:r>
              <a:rPr lang="ko-KR" altLang="en-US" sz="2000" b="1" dirty="0"/>
              <a:t>결함이 있는 </a:t>
            </a:r>
            <a:r>
              <a:rPr lang="en-US" altLang="ko-KR" sz="2000" b="1" dirty="0"/>
              <a:t>die</a:t>
            </a:r>
            <a:endParaRPr lang="ko-KR" alt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5FFED6-8327-794B-E2AF-680A62FE51B7}"/>
              </a:ext>
            </a:extLst>
          </p:cNvPr>
          <p:cNvSpPr txBox="1"/>
          <p:nvPr/>
        </p:nvSpPr>
        <p:spPr>
          <a:xfrm>
            <a:off x="4033413" y="5950697"/>
            <a:ext cx="4125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이미지 데이터 시각화 </a:t>
            </a:r>
            <a:endParaRPr lang="en-US" altLang="ko-KR" b="1" dirty="0"/>
          </a:p>
          <a:p>
            <a:endParaRPr lang="ko-KR" altLang="en-US" b="1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CF1D00D-BA7E-4BA5-5CE1-AEE63516F64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72148"/>
          <a:stretch/>
        </p:blipFill>
        <p:spPr>
          <a:xfrm>
            <a:off x="1727585" y="2857283"/>
            <a:ext cx="3229763" cy="308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327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81" name="Google Shape;81;p16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8210D27-D127-079E-F34A-440B9EBB7F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4024" y="588283"/>
            <a:ext cx="4495917" cy="22690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7F805D-B59D-4E1D-6C52-CFEFABC3B0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2781" y="501457"/>
            <a:ext cx="4950691" cy="245926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1E5BB04A-7513-CD54-10DD-416C68917C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7309" y="3576639"/>
            <a:ext cx="4481195" cy="277990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6774152-E6C6-1F54-BFCD-67833429A9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0673" y="3348084"/>
            <a:ext cx="5157701" cy="264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263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81" name="Google Shape;81;p16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878633" y="409167"/>
            <a:ext cx="6639200" cy="718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 latinLnBrk="0">
              <a:lnSpc>
                <a:spcPct val="115000"/>
              </a:lnSpc>
              <a:buClr>
                <a:srgbClr val="000000"/>
              </a:buClr>
            </a:pPr>
            <a:r>
              <a:rPr lang="ko-KR" altLang="en-US" sz="2667" kern="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기존 </a:t>
            </a:r>
            <a:r>
              <a:rPr lang="en-US" altLang="ko-KR" sz="2667" kern="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Code </a:t>
            </a:r>
            <a:r>
              <a:rPr lang="ko-KR" altLang="en-US" sz="2667" kern="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분석 및 토의 </a:t>
            </a:r>
            <a:endParaRPr sz="2667" kern="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8DC87F-AA7D-606E-21AD-B5DC5829FE47}"/>
              </a:ext>
            </a:extLst>
          </p:cNvPr>
          <p:cNvSpPr txBox="1"/>
          <p:nvPr/>
        </p:nvSpPr>
        <p:spPr>
          <a:xfrm>
            <a:off x="2286000" y="1413164"/>
            <a:ext cx="4135582" cy="152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924111-B345-8B48-9751-DA3A47083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7901" y="1465374"/>
            <a:ext cx="7658099" cy="3522159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2CA8DD5-C7C9-13C2-33E1-E6D800A4851F}"/>
              </a:ext>
            </a:extLst>
          </p:cNvPr>
          <p:cNvSpPr/>
          <p:nvPr/>
        </p:nvSpPr>
        <p:spPr>
          <a:xfrm>
            <a:off x="8237308" y="409167"/>
            <a:ext cx="3724192" cy="2680855"/>
          </a:xfrm>
          <a:prstGeom prst="round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en-US" altLang="ko-KR" sz="1100" dirty="0">
                <a:solidFill>
                  <a:sysClr val="windowText" lastClr="000000"/>
                </a:solidFill>
              </a:rPr>
              <a:t>wafer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의 불량 유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/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무를 예측하고 불량이 발생했다면 어떠한 타입의 </a:t>
            </a:r>
            <a:r>
              <a:rPr lang="ko-KR" altLang="en-US" sz="1100" dirty="0" err="1">
                <a:solidFill>
                  <a:sysClr val="windowText" lastClr="000000"/>
                </a:solidFill>
              </a:rPr>
              <a:t>불량인지까지를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 예측하는 모델로 발전 시킬 수 있을 것 같다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.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센서 데이터를 통해 실시간으로 이를 확인한다면 불량종류에 따른 즉각적인 조치로 </a:t>
            </a:r>
            <a:r>
              <a:rPr lang="ko-KR" altLang="en-US" sz="1100" dirty="0" err="1">
                <a:solidFill>
                  <a:sysClr val="windowText" lastClr="000000"/>
                </a:solidFill>
              </a:rPr>
              <a:t>수율을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 향상시키는 것에 기여할 수 있을 것이다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.</a:t>
            </a:r>
          </a:p>
          <a:p>
            <a:r>
              <a:rPr lang="ko-KR" altLang="en-US" sz="1100" dirty="0">
                <a:solidFill>
                  <a:sysClr val="windowText" lastClr="000000"/>
                </a:solidFill>
              </a:rPr>
              <a:t>이를 위해서는 불량의 유무에 따른 데이터의 개수를 파악하고 데이터 불균형을 고려하여 모델을 학습 시키는 방안을 </a:t>
            </a:r>
            <a:r>
              <a:rPr lang="ko-KR" altLang="en-US" sz="1100" dirty="0" err="1">
                <a:solidFill>
                  <a:sysClr val="windowText" lastClr="000000"/>
                </a:solidFill>
              </a:rPr>
              <a:t>생각중이다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. (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데이터를 처리하는 것 또한 중요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)</a:t>
            </a:r>
          </a:p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053E532-E11F-875C-DE84-DFCB95FE742B}"/>
              </a:ext>
            </a:extLst>
          </p:cNvPr>
          <p:cNvSpPr/>
          <p:nvPr/>
        </p:nvSpPr>
        <p:spPr>
          <a:xfrm>
            <a:off x="8237308" y="3428059"/>
            <a:ext cx="2860183" cy="1236518"/>
          </a:xfrm>
          <a:prstGeom prst="round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ysClr val="windowText" lastClr="000000"/>
                </a:solidFill>
              </a:rPr>
              <a:t>데이터 셋에 양품의 웨이퍼를 추가한다면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불량 유무와 불량 패턴 분석을 함께 수행할 수 있다고 생각합니다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.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55BEC43-EB88-537C-F621-1B89946A5A2A}"/>
              </a:ext>
            </a:extLst>
          </p:cNvPr>
          <p:cNvSpPr/>
          <p:nvPr/>
        </p:nvSpPr>
        <p:spPr>
          <a:xfrm>
            <a:off x="2539627" y="5325570"/>
            <a:ext cx="2860183" cy="1236518"/>
          </a:xfrm>
          <a:prstGeom prst="round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ysClr val="windowText" lastClr="000000"/>
                </a:solidFill>
              </a:rPr>
              <a:t>GAN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과 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DCGAN, </a:t>
            </a:r>
            <a:r>
              <a:rPr lang="en-US" altLang="ko-KR" sz="1100" dirty="0" err="1">
                <a:solidFill>
                  <a:sysClr val="windowText" lastClr="000000"/>
                </a:solidFill>
              </a:rPr>
              <a:t>sGAN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, LSGAN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을 이용해 모델을 비교한다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.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FDD5810-A180-BE60-4392-DB0FCEC3FB35}"/>
              </a:ext>
            </a:extLst>
          </p:cNvPr>
          <p:cNvSpPr/>
          <p:nvPr/>
        </p:nvSpPr>
        <p:spPr>
          <a:xfrm>
            <a:off x="6137004" y="5386974"/>
            <a:ext cx="2860183" cy="1236518"/>
          </a:xfrm>
          <a:prstGeom prst="round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ysClr val="windowText" lastClr="000000"/>
                </a:solidFill>
              </a:rPr>
              <a:t>Radon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변환을 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CNN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의 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input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으로 활용하는 방안의 가능성을 확인한다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.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64508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319</Words>
  <Application>Microsoft Office PowerPoint</Application>
  <PresentationFormat>와이드스크린</PresentationFormat>
  <Paragraphs>39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Inter</vt:lpstr>
      <vt:lpstr>NanumGothic ExtraBold</vt:lpstr>
      <vt:lpstr>나눔고딕</vt:lpstr>
      <vt:lpstr>맑은 고딕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Sowon Kim</dc:creator>
  <cp:lastModifiedBy>효원 조</cp:lastModifiedBy>
  <cp:revision>5</cp:revision>
  <dcterms:created xsi:type="dcterms:W3CDTF">2024-05-27T13:43:11Z</dcterms:created>
  <dcterms:modified xsi:type="dcterms:W3CDTF">2024-07-29T14:44:44Z</dcterms:modified>
</cp:coreProperties>
</file>