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479913" cy="302402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giAgwsldy00xouBv3yNtRsHXo6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 snapToGrid="0">
      <p:cViewPr varScale="1">
        <p:scale>
          <a:sx n="34" d="100"/>
          <a:sy n="34" d="100"/>
        </p:scale>
        <p:origin x="4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16e703bd7_0_43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g2b16e703bd7_0_43" descr="스크린샷, 직사각형, 사각형, 라인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2" y="2684"/>
            <a:ext cx="42476189" cy="302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16e703bd7_0_39"/>
          <p:cNvSpPr txBox="1">
            <a:spLocks noGrp="1"/>
          </p:cNvSpPr>
          <p:nvPr>
            <p:ph type="title" hasCustomPrompt="1"/>
          </p:nvPr>
        </p:nvSpPr>
        <p:spPr>
          <a:xfrm>
            <a:off x="1448063" y="6503331"/>
            <a:ext cx="39584100" cy="115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9pPr>
          </a:lstStyle>
          <a:p>
            <a:r>
              <a:t>xx%</a:t>
            </a:r>
          </a:p>
        </p:txBody>
      </p:sp>
      <p:sp>
        <p:nvSpPr>
          <p:cNvPr id="46" name="Google Shape;46;g2b16e703bd7_0_39"/>
          <p:cNvSpPr txBox="1">
            <a:spLocks noGrp="1"/>
          </p:cNvSpPr>
          <p:nvPr>
            <p:ph type="body" idx="1"/>
          </p:nvPr>
        </p:nvSpPr>
        <p:spPr>
          <a:xfrm>
            <a:off x="1448063" y="18533134"/>
            <a:ext cx="39584100" cy="7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806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b16e703bd7_0_39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b16e703bd7_0_4"/>
          <p:cNvSpPr txBox="1">
            <a:spLocks noGrp="1"/>
          </p:cNvSpPr>
          <p:nvPr>
            <p:ph type="ctrTitle"/>
          </p:nvPr>
        </p:nvSpPr>
        <p:spPr>
          <a:xfrm>
            <a:off x="1448102" y="4377641"/>
            <a:ext cx="39584100" cy="120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9pPr>
          </a:lstStyle>
          <a:p>
            <a:endParaRPr/>
          </a:p>
        </p:txBody>
      </p:sp>
      <p:sp>
        <p:nvSpPr>
          <p:cNvPr id="14" name="Google Shape;14;g2b16e703bd7_0_4"/>
          <p:cNvSpPr txBox="1">
            <a:spLocks noGrp="1"/>
          </p:cNvSpPr>
          <p:nvPr>
            <p:ph type="subTitle" idx="1"/>
          </p:nvPr>
        </p:nvSpPr>
        <p:spPr>
          <a:xfrm>
            <a:off x="1448063" y="16662903"/>
            <a:ext cx="39584100" cy="4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>
            <a:endParaRPr/>
          </a:p>
        </p:txBody>
      </p:sp>
      <p:sp>
        <p:nvSpPr>
          <p:cNvPr id="15" name="Google Shape;15;g2b16e703bd7_0_4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16e703bd7_0_8"/>
          <p:cNvSpPr txBox="1">
            <a:spLocks noGrp="1"/>
          </p:cNvSpPr>
          <p:nvPr>
            <p:ph type="title"/>
          </p:nvPr>
        </p:nvSpPr>
        <p:spPr>
          <a:xfrm>
            <a:off x="1448063" y="12645668"/>
            <a:ext cx="39584100" cy="4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9pPr>
          </a:lstStyle>
          <a:p>
            <a:endParaRPr/>
          </a:p>
        </p:txBody>
      </p:sp>
      <p:sp>
        <p:nvSpPr>
          <p:cNvPr id="18" name="Google Shape;18;g2b16e703bd7_0_8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16e703bd7_0_11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b16e703bd7_0_11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395841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806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2b16e703bd7_0_11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b16e703bd7_0_15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b16e703bd7_0_15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185823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6" name="Google Shape;26;g2b16e703bd7_0_15"/>
          <p:cNvSpPr txBox="1">
            <a:spLocks noGrp="1"/>
          </p:cNvSpPr>
          <p:nvPr>
            <p:ph type="body" idx="2"/>
          </p:nvPr>
        </p:nvSpPr>
        <p:spPr>
          <a:xfrm>
            <a:off x="22449851" y="6775840"/>
            <a:ext cx="185823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7" name="Google Shape;27;g2b16e703bd7_0_15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16e703bd7_0_20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b16e703bd7_0_2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b16e703bd7_0_23"/>
          <p:cNvSpPr txBox="1">
            <a:spLocks noGrp="1"/>
          </p:cNvSpPr>
          <p:nvPr>
            <p:ph type="title"/>
          </p:nvPr>
        </p:nvSpPr>
        <p:spPr>
          <a:xfrm>
            <a:off x="1448063" y="3266584"/>
            <a:ext cx="13045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endParaRPr/>
          </a:p>
        </p:txBody>
      </p:sp>
      <p:sp>
        <p:nvSpPr>
          <p:cNvPr id="33" name="Google Shape;33;g2b16e703bd7_0_23"/>
          <p:cNvSpPr txBox="1">
            <a:spLocks noGrp="1"/>
          </p:cNvSpPr>
          <p:nvPr>
            <p:ph type="body" idx="1"/>
          </p:nvPr>
        </p:nvSpPr>
        <p:spPr>
          <a:xfrm>
            <a:off x="1448063" y="8169989"/>
            <a:ext cx="13045200" cy="18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34" name="Google Shape;34;g2b16e703bd7_0_23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16e703bd7_0_27"/>
          <p:cNvSpPr txBox="1">
            <a:spLocks noGrp="1"/>
          </p:cNvSpPr>
          <p:nvPr>
            <p:ph type="title"/>
          </p:nvPr>
        </p:nvSpPr>
        <p:spPr>
          <a:xfrm>
            <a:off x="2277551" y="2646604"/>
            <a:ext cx="29583000" cy="2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9pPr>
          </a:lstStyle>
          <a:p>
            <a:endParaRPr/>
          </a:p>
        </p:txBody>
      </p:sp>
      <p:sp>
        <p:nvSpPr>
          <p:cNvPr id="37" name="Google Shape;37;g2b16e703bd7_0_27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b16e703bd7_0_30"/>
          <p:cNvSpPr/>
          <p:nvPr/>
        </p:nvSpPr>
        <p:spPr>
          <a:xfrm>
            <a:off x="21240113" y="-735"/>
            <a:ext cx="21240000" cy="3024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62325" tIns="462325" rIns="462325" bIns="462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b16e703bd7_0_30"/>
          <p:cNvSpPr txBox="1">
            <a:spLocks noGrp="1"/>
          </p:cNvSpPr>
          <p:nvPr>
            <p:ph type="title"/>
          </p:nvPr>
        </p:nvSpPr>
        <p:spPr>
          <a:xfrm>
            <a:off x="1233432" y="7250307"/>
            <a:ext cx="18792900" cy="8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9pPr>
          </a:lstStyle>
          <a:p>
            <a:endParaRPr/>
          </a:p>
        </p:txBody>
      </p:sp>
      <p:sp>
        <p:nvSpPr>
          <p:cNvPr id="41" name="Google Shape;41;g2b16e703bd7_0_30"/>
          <p:cNvSpPr txBox="1">
            <a:spLocks noGrp="1"/>
          </p:cNvSpPr>
          <p:nvPr>
            <p:ph type="subTitle" idx="1"/>
          </p:nvPr>
        </p:nvSpPr>
        <p:spPr>
          <a:xfrm>
            <a:off x="1233432" y="16480348"/>
            <a:ext cx="18792900" cy="7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42" name="Google Shape;42;g2b16e703bd7_0_30"/>
          <p:cNvSpPr txBox="1">
            <a:spLocks noGrp="1"/>
          </p:cNvSpPr>
          <p:nvPr>
            <p:ph type="body" idx="2"/>
          </p:nvPr>
        </p:nvSpPr>
        <p:spPr>
          <a:xfrm>
            <a:off x="22947405" y="4257113"/>
            <a:ext cx="178254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457200" lvl="0" indent="-806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2b16e703bd7_0_3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16e703bd7_0_0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b16e703bd7_0_0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395841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marR="0" lvl="0" indent="-806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00"/>
              <a:buFont typeface="Arial"/>
              <a:buChar char="●"/>
              <a:defRPr sz="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●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●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b16e703bd7_0_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908275" y="13485233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Introduction</a:t>
            </a:r>
            <a:endParaRPr sz="4800" b="0" i="0" u="none" strike="noStrike" cap="none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27374374" y="2813550"/>
            <a:ext cx="1397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2024 CUAI 중앙대학교 인공지능 학회 </a:t>
            </a:r>
            <a:r>
              <a:rPr lang="ko-KR" sz="420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동계</a:t>
            </a:r>
            <a:r>
              <a:rPr lang="ko-KR" sz="42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컨퍼런스</a:t>
            </a:r>
            <a:endParaRPr sz="1400" b="0" i="0" u="none" strike="noStrike" cap="none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25464113" y="3493698"/>
            <a:ext cx="15887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Proceeding of 2024 Chung-Ang University Artificial Intelligence </a:t>
            </a:r>
            <a:r>
              <a:rPr lang="ko-KR" sz="320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Winter </a:t>
            </a:r>
            <a:r>
              <a:rPr lang="ko-KR" sz="32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Conference</a:t>
            </a:r>
            <a:endParaRPr sz="3200" b="0" i="0" u="none" strike="noStrike" cap="none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08275" y="5094779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</a:t>
            </a:r>
            <a:r>
              <a:rPr lang="ko-KR" sz="4800" b="0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Abstract</a:t>
            </a:r>
            <a:endParaRPr sz="4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4641193" y="24470444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Results</a:t>
            </a:r>
            <a:endParaRPr sz="4800" b="0" i="0" u="none" strike="noStrike" cap="none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28412221" y="16786938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Conclusion</a:t>
            </a:r>
            <a:endParaRPr sz="4800" b="0" i="0" u="none" strike="noStrike" cap="none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28412221" y="22135097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Reference</a:t>
            </a:r>
            <a:endParaRPr sz="4800" b="0" i="0" u="none" strike="noStrike" cap="none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952490" y="1241274"/>
            <a:ext cx="358272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altLang="ko-KR" sz="80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DPFL-FUSION : </a:t>
            </a:r>
            <a:r>
              <a:rPr lang="en-US" altLang="ko-KR" sz="72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Fake features Utilizing SHAP-based Importance for Optimized Noise</a:t>
            </a:r>
            <a:endParaRPr sz="80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128117" y="3108948"/>
            <a:ext cx="2748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김대현</a:t>
            </a:r>
            <a:r>
              <a:rPr 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AI</a:t>
            </a:r>
            <a:r>
              <a:rPr 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학과), 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김태환</a:t>
            </a:r>
            <a:r>
              <a:rPr 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AI</a:t>
            </a:r>
            <a:r>
              <a:rPr 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학과)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, 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나상현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소프트웨어학부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), 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박서윤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(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경영학부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)</a:t>
            </a:r>
            <a:endParaRPr sz="44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D7877-2481-A001-4108-4CDC6CDFAF49}"/>
              </a:ext>
            </a:extLst>
          </p:cNvPr>
          <p:cNvSpPr txBox="1"/>
          <p:nvPr/>
        </p:nvSpPr>
        <p:spPr>
          <a:xfrm>
            <a:off x="908275" y="5966021"/>
            <a:ext cx="1315941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연구에서는 연합 학습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(FL)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 차등 프라이버시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(DP)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보장하면서도 모델 성능 저하를 최소화하는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DPFL-FUSION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제안합니다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FL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각 클라이언트가 로컬 데이터를 기반으로 모델을 학습하고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그래디언트만을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중앙 서버로 전송함으로써 개인정보 보호를 기대할 수 있으나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전송만으로도 원본 데이터를 복원할 수 있다는 보안 취약점이 제기되었습니다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원본 데이터 유추가 불가능하도록 각 피처에 노이즈를 부여하는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DPFL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제안되었으나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노이즈로 인한 모델 성능 하락이 나타났습니다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본 연구에서는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기반의 피처 중요도 평가를 통해 각 피처의 기여도를 정밀하게 산출하고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정보를 활용하여 중요한 피처에는 낮은 노이즈를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비중요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피처에는 높은 노이즈를 부여하는 적응형 노이즈 주입 전략을 구현하였습니다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연속적 매핑 함수를 적용해 노이즈 분배를 세밀하게 조절하며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가짜 피처를 추가하여 주요 피처의 노이즈를 대신 흡수함으로써 전체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보장을 유지하면서도 모델의 학습 안정성과 예측 정확도를 향상시키는 효과를 입증하였습니다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이와 같은 접근법은 기존 방식에 비해 보다 정밀한 프라이버시 보호와 우수한 성능을 동시에 달성할 수 있음을 보여줍니다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636BE-92C1-8C67-D346-98B8FDEAA29C}"/>
              </a:ext>
            </a:extLst>
          </p:cNvPr>
          <p:cNvSpPr txBox="1"/>
          <p:nvPr/>
        </p:nvSpPr>
        <p:spPr>
          <a:xfrm>
            <a:off x="908275" y="14421543"/>
            <a:ext cx="13159417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연합 학습은 분산된 각 클라이언트가 로컬 데이터를 사용하여 개별적으로 모델을 학습한 후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클라이언트의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그래디언트나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파라미터만을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중앙 서버로 전송하여 글로벌 모델을 업데이트하는 방식입니다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방식은 원본 데이터를 직접 공유하지 않아 개인정보 보호 측면에서 유리하다는 장점을 가지고 있습니다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Zhu et al. (2019)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 연구를 통해 단순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정보만으로도 원본 데이터를 복원할 수 있는 보안 취약점이 발견되었으며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따라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환경에서도 추가적인 보안 조치가 필요하게 되었습니다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차등 프라이버시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(Differential Privacy, DP)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이러한 문제를 해결하기 위한 핵심 기술로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데이터에 적절한 노이즈를 추가하여 단 한 행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(row)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달라져도 결과에 큰 차이가 나타나지 않도록 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특정 사용자의 데이터 기여 여부를 외부에서 유추하기 어렵게 만듭니다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한편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SHAP(Shapley Additive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exPlanations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기법은 각 피처가 모델 예측에 미치는 기여도를 정량적으로 산출할 수 있는 강력한 도구로 부상하였으며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기존의 단순 민감도나 분산 기반 평가보다 세밀하고 공정한 피처 중요도 분석이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가능해졌습니다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연구에서는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 발생할 수 있는 보안 취약점을 극복하고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동시에 모델의 성능 저하를 최소화할 수 있는 새로운 프레임워크를 제안함으로써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보안성과 성능의 균형을 동시에 달성하고자 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기존에는 모든 피처에 동일하게 노이즈를 주입하는 방식이 주를 이루었으나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연구에서는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SHAP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기법을 활용한 피처 중요도 평가 및 연속적 매핑 함수를 통한 정밀한 노이즈 분배와 가짜 피처를 통한 노이즈 흡수 전략을 도입함으로써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세밀한 제어가 가능하도록 하였습니다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접근법은 분산 학습 시스템에서 프라이버시와 성능의 트레이드오프 문제를 효과적으로 해결할 수 있는 새로운 방향을 제시합니다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8FE05-B8CC-0162-E8CE-6032E08694DE}"/>
                  </a:ext>
                </a:extLst>
              </p:cNvPr>
              <p:cNvSpPr txBox="1"/>
              <p:nvPr/>
            </p:nvSpPr>
            <p:spPr>
              <a:xfrm>
                <a:off x="14660246" y="5915527"/>
                <a:ext cx="13159417" cy="1396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각 클라이언트는 로컬 데이터를 이용해 모델을 학습한 후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SHAP(Shapley Additive </a:t>
                </a:r>
                <a:r>
                  <a:rPr lang="en-US" altLang="ko-KR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exPlanations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기법을 적용하여 모델 예측에 대한 각 피처의 기여도를 산출합니다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SHAP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기법으로 예측된 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𝑖</m:t>
                    </m:r>
                  </m:oMath>
                </a14:m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피처의 중요도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𝜙</m:t>
                        </m:r>
                      </m:e>
                      <m:sub>
                        <m:r>
                          <a:rPr lang="en-US" altLang="ko-KR" sz="3200" i="1" dirty="0" err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</a:t>
                </a:r>
                <a:r>
                  <a:rPr lang="ko-KR" altLang="en-US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매핑함수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𝑓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()</m:t>
                    </m:r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통해 부여할 </a:t>
                </a:r>
                <a:r>
                  <a:rPr lang="ko-KR" altLang="en-US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노이즈량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𝑓</m:t>
                    </m:r>
                    <m:r>
                      <a:rPr lang="en-US" altLang="ko-KR" sz="32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(</m:t>
                    </m:r>
                    <m:sSub>
                      <m:sSub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𝜙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en-US" altLang="ko-KR" sz="32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 </m:t>
                    </m:r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으로 변환되며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이를 </a:t>
                </a:r>
                <a:r>
                  <a:rPr lang="ko-KR" altLang="en-US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정규화하여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적응형 </a:t>
                </a:r>
                <a:r>
                  <a:rPr lang="ko-KR" altLang="en-US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스케일러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구해 노이즈에 곱하여 피처에 부여합니다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en-US" altLang="ko-KR" sz="3200" i="1" dirty="0"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E</m:t>
                      </m:r>
                      <m:d>
                        <m:dPr>
                          <m:begChr m:val=""/>
                          <m:endChr m:val="]"/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3200" b="0" i="1" dirty="0" smtClean="0">
                                              <a:latin typeface="Cambria Math" panose="02040503050406030204" pitchFamily="18" charset="0"/>
                                              <a:ea typeface="나눔스퀘어" panose="020B0600000101010101" pitchFamily="50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3200" b="0" i="1" dirty="0" smtClean="0">
                                              <a:latin typeface="Cambria Math" panose="02040503050406030204" pitchFamily="18" charset="0"/>
                                              <a:ea typeface="나눔스퀘어" panose="020B0600000101010101" pitchFamily="50" charset="-127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3200" b="0" i="1" dirty="0" smtClean="0">
                                              <a:latin typeface="Cambria Math" panose="02040503050406030204" pitchFamily="18" charset="0"/>
                                              <a:ea typeface="나눔스퀘어" panose="020B0600000101010101" pitchFamily="50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E</m:t>
                      </m:r>
                      <m:d>
                        <m:dPr>
                          <m:begChr m:val=""/>
                          <m:endChr m:val="]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3200" b="0" i="1" dirty="0" smtClean="0">
                                              <a:latin typeface="Cambria Math" panose="02040503050406030204" pitchFamily="18" charset="0"/>
                                              <a:ea typeface="나눔스퀘어" panose="020B0600000101010101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200" i="1" dirty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i="1" dirty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i="1" dirty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3200" b="0" i="1" dirty="0" smtClean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b="0" i="1" dirty="0" smtClean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b="0" i="1" dirty="0" smtClean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ko-KR" sz="3200" b="0" i="0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E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ko-KR" sz="320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320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320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320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320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 </m:t>
                      </m:r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ko-KR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320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3200" i="1" dirty="0">
                  <a:latin typeface="Cambria Math" panose="02040503050406030204" pitchFamily="18" charset="0"/>
                  <a:ea typeface="나눔스퀘어" panose="020B0600000101010101" pitchFamily="50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=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1 </m:t>
                          </m:r>
                        </m:e>
                      </m:nary>
                      <m:r>
                        <a:rPr lang="ko-KR" altLang="en-US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이</m:t>
                      </m:r>
                      <m:r>
                        <a:rPr lang="ko-KR" altLang="en-US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면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ko-KR" altLang="en-US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노</m:t>
                      </m:r>
                      <m:r>
                        <a:rPr lang="ko-KR" altLang="en-US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이</m:t>
                      </m:r>
                      <m:r>
                        <a:rPr lang="ko-KR" altLang="en-US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즈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ko-KR" altLang="en-US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에</m:t>
                      </m:r>
                      <m:r>
                        <a:rPr lang="ko-KR" altLang="en-US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너</m:t>
                      </m:r>
                      <m:r>
                        <a:rPr lang="ko-KR" altLang="en-US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지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</m:t>
                      </m:r>
                      <m:r>
                        <a:rPr lang="ko-KR" altLang="en-US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유</m:t>
                      </m:r>
                      <m:r>
                        <a:rPr lang="ko-KR" altLang="en-US" sz="320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지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 → 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 dirty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𝑓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(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𝑗</m:t>
                                  </m:r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  <a:ea typeface="나눔스퀘어" panose="020B0600000101010101" pitchFamily="50" charset="-127"/>
                                    </a:rPr>
                                    <m:t>𝑓</m:t>
                                  </m:r>
                                  <m:sSup>
                                    <m:sSupPr>
                                      <m:ctrlP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3200" b="0" i="1" dirty="0" smtClean="0">
                                              <a:latin typeface="Cambria Math" panose="02040503050406030204" pitchFamily="18" charset="0"/>
                                              <a:ea typeface="나눔스퀘어" panose="020B0600000101010101" pitchFamily="50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3200" b="0" i="1" dirty="0" smtClean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3200" b="0" i="1" dirty="0" smtClean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3200" b="0" i="1" dirty="0" smtClean="0">
                                                  <a:latin typeface="Cambria Math" panose="02040503050406030204" pitchFamily="18" charset="0"/>
                                                  <a:ea typeface="나눔스퀘어" panose="020B0600000101010101" pitchFamily="50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  <a:ea typeface="나눔스퀘어" panose="020B0600000101010101" pitchFamily="50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DP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조건 보장을 위해서는 노이즈 에너지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E</m:t>
                    </m:r>
                    <m:d>
                      <m:dPr>
                        <m:begChr m:val=""/>
                        <m:endChr m:val="]"/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3200" i="1" dirty="0">
                                        <a:latin typeface="Cambria Math" panose="02040503050406030204" pitchFamily="18" charset="0"/>
                                        <a:ea typeface="나눔스퀘어" panose="020B0600000101010101" pitchFamily="50" charset="-127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3200" i="1" dirty="0">
                                            <a:latin typeface="Cambria Math" panose="02040503050406030204" pitchFamily="18" charset="0"/>
                                            <a:ea typeface="나눔스퀘어" panose="020B0600000101010101" pitchFamily="50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3200" i="1" dirty="0">
                                            <a:latin typeface="Cambria Math" panose="02040503050406030204" pitchFamily="18" charset="0"/>
                                            <a:ea typeface="나눔스퀘어" panose="020B0600000101010101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ko-KR" sz="3200" i="1" dirty="0">
                                            <a:latin typeface="Cambria Math" panose="02040503050406030204" pitchFamily="18" charset="0"/>
                                            <a:ea typeface="나눔스퀘어" panose="020B0600000101010101" pitchFamily="50" charset="-127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b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3200" i="1" dirty="0"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sz="32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유지되어야 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정규화 과정은 노이즈 주입 시 전체 노이즈 에너지가 계획된 수준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 일치하도록 보장하여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DP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조건을 보장하는 역할을 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endPara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기존의 </a:t>
                </a:r>
                <a:r>
                  <a:rPr lang="ko-KR" altLang="en-US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연구들에서는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위와 같이 수학적 바운드를 고려하지 않고 중요도가 낮은 피처의 노이즈를 증가시키는 등 나이브하게 적용하였으나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본 연구에서는 각 피처에 할당될 노이즈 크기를 세밀하게 조절하기 위해 연속적 매핑 함수를 적용합니다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본 연구에서는 지수 함수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역수 함수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시그모이드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함수 등 다양한 연속적 매핑 함수를 실험하였습니다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endPara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또한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본 연구에서는 입력 벡터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𝑥</m:t>
                    </m:r>
                    <m:r>
                      <a:rPr lang="ko-KR" altLang="en-US" sz="3200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∈</m:t>
                    </m:r>
                    <m:sSup>
                      <m:sSup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모든 값이 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가짜 피처를 추가하여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e>
                      <m:sup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′</m:t>
                        </m:r>
                      </m:sup>
                    </m:sSup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  <m:r>
                          <a:rPr lang="en-US" altLang="ko-KR" sz="3200" i="1" dirty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, 0</m:t>
                        </m:r>
                      </m:e>
                    </m:d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∈</m:t>
                    </m:r>
                    <m:sSup>
                      <m:sSupPr>
                        <m:ctrlP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𝑑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+</m:t>
                        </m:r>
                        <m:r>
                          <a:rPr lang="en-US" altLang="ko-KR" sz="3200" i="1" dirty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로 확장합니다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추가된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𝑚</m:t>
                    </m:r>
                  </m:oMath>
                </a14:m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개의 가짜 피처는 모든 데이터셋에서 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가지므로 두 인접 데이터셋 간 민감도 계산에 기여하지 않습니다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결과적으로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가짜 피처에 우선적으로 할당된 노이즈는 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DP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조건에 영향을 주지 않으면서 실제 피처에 전달되는 노이즈 양을 효과적으로 감소시켜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 업데이트의 민감도를 낮추고 예측 성능을 유지하는 역할을 합니다</a:t>
                </a:r>
                <a:r>
                  <a:rPr lang="en-US" altLang="ko-KR" sz="3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8FE05-B8CC-0162-E8CE-6032E0869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246" y="5915527"/>
                <a:ext cx="13159417" cy="13966387"/>
              </a:xfrm>
              <a:prstGeom prst="rect">
                <a:avLst/>
              </a:prstGeom>
              <a:blipFill>
                <a:blip r:embed="rId3"/>
                <a:stretch>
                  <a:fillRect l="-1204" t="-567" r="-1297" b="-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570939-EFC9-355F-A6CF-B4C1021AAD66}"/>
              </a:ext>
            </a:extLst>
          </p:cNvPr>
          <p:cNvSpPr txBox="1"/>
          <p:nvPr/>
        </p:nvSpPr>
        <p:spPr>
          <a:xfrm>
            <a:off x="14641189" y="25301444"/>
            <a:ext cx="131594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실험은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MNIST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데이터셋을 대상으로 진행되었으며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SHAP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피처 중요도 평가를 적용한 경우 기존의 분산 기반 평가 방식보다 더욱 세밀하게 피처를 구분할 수 있음을 확인하였습니다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연속적 매핑 함수를 활용한 노이즈 분배 방식은 단순 비율 기반의 노이즈 할당보다 모델의 학습 안정성과 예측 정확도를 크게 향상시키는 결과를 보였습니다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가짜 피처를 추가한 경우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중요한 피처에 전달되는 노이즈 양이 효과적으로 감소하여 전체 모델의 성능이 개선되었으며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DPFL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방식과 비교하여 보안성을 유지하면서도 우수한 학습 성능을 달성하였습니다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97BD2-D9CD-65F2-236D-137AAE1CB5FD}"/>
              </a:ext>
            </a:extLst>
          </p:cNvPr>
          <p:cNvSpPr txBox="1"/>
          <p:nvPr/>
        </p:nvSpPr>
        <p:spPr>
          <a:xfrm>
            <a:off x="28412217" y="17617938"/>
            <a:ext cx="13159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 연구에서는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DPFL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 발생할 수 있는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그래디언트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 데이터 유출 문제를 해결하기 위해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SHAP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피처 중요도 평가와 적응형 노이즈 주입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가짜 피처를 활용한 노이즈 흡수 전략을 결합한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Adaptive DPFL-FUSION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프레임워크를 제안하였습니다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방법은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DP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보장을 유지하면서도 모델의 학습 성능 및 일반화 능력을 향상시키는 데 효과적임을 실험적으로 입증하였으며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보안성과 성능의 트레이드오프 문제를 해결할 수 있는 새로운 접근법임을 시사합니다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향후 다양한 데이터셋과 응용 분야에서 추가 검증 및 최적화를 통해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안전하고 효과적인 분산 학습 시스템 구축에 기여할 수 있을 것으로 기대됩니다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Google Shape;56;p2">
            <a:extLst>
              <a:ext uri="{FF2B5EF4-FFF2-40B4-BE49-F238E27FC236}">
                <a16:creationId xmlns:a16="http://schemas.microsoft.com/office/drawing/2014/main" id="{089B04E6-5E0E-4303-91AC-F7F843F22008}"/>
              </a:ext>
            </a:extLst>
          </p:cNvPr>
          <p:cNvSpPr txBox="1"/>
          <p:nvPr/>
        </p:nvSpPr>
        <p:spPr>
          <a:xfrm>
            <a:off x="14641194" y="5094779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 </a:t>
            </a:r>
            <a:r>
              <a:rPr lang="en-US" altLang="ko-KR" sz="4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Methods</a:t>
            </a:r>
            <a:endParaRPr sz="4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1" name="그림 10" descr="텍스트, 스크린샷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B97A6D-8473-1E55-CC0F-35833065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7986" y="5094780"/>
            <a:ext cx="6546544" cy="5253586"/>
          </a:xfrm>
          <a:prstGeom prst="rect">
            <a:avLst/>
          </a:prstGeom>
        </p:spPr>
      </p:pic>
      <p:pic>
        <p:nvPicPr>
          <p:cNvPr id="12" name="그림 11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DC00DC6-252C-4E14-8050-1EFF86392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1619" y="5094779"/>
            <a:ext cx="6547853" cy="5253586"/>
          </a:xfrm>
          <a:prstGeom prst="rect">
            <a:avLst/>
          </a:prstGeom>
        </p:spPr>
      </p:pic>
      <p:pic>
        <p:nvPicPr>
          <p:cNvPr id="13" name="그림 12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F18456-A06C-5A4A-4BCC-39799A55C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7986" y="10858440"/>
            <a:ext cx="6547099" cy="5253585"/>
          </a:xfrm>
          <a:prstGeom prst="rect">
            <a:avLst/>
          </a:prstGeom>
        </p:spPr>
      </p:pic>
      <p:pic>
        <p:nvPicPr>
          <p:cNvPr id="14" name="그림 13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555B2E-1074-B349-6814-F47A1E0F6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21619" y="10858440"/>
            <a:ext cx="6550015" cy="52535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954630-FD4E-DF54-3FD6-3D5E03F8EDFC}"/>
              </a:ext>
            </a:extLst>
          </p:cNvPr>
          <p:cNvSpPr txBox="1"/>
          <p:nvPr/>
        </p:nvSpPr>
        <p:spPr>
          <a:xfrm>
            <a:off x="29393391" y="10202857"/>
            <a:ext cx="47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SHAP vs Variance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F9C9C-7470-5033-9F8C-BD6E6A98922B}"/>
              </a:ext>
            </a:extLst>
          </p:cNvPr>
          <p:cNvSpPr txBox="1"/>
          <p:nvPr/>
        </p:nvSpPr>
        <p:spPr>
          <a:xfrm>
            <a:off x="35260957" y="10202857"/>
            <a:ext cx="6069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Naïve vs Continuous Functions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F0BC2-9EBF-15E7-89C9-0DEFBFF6C812}"/>
              </a:ext>
            </a:extLst>
          </p:cNvPr>
          <p:cNvSpPr txBox="1"/>
          <p:nvPr/>
        </p:nvSpPr>
        <p:spPr>
          <a:xfrm>
            <a:off x="28484369" y="16108547"/>
            <a:ext cx="653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Fake Features 0 vs 5 vs 10 vs 20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7A02E-7A90-AAB6-E5BA-2E53E4F713A3}"/>
              </a:ext>
            </a:extLst>
          </p:cNvPr>
          <p:cNvSpPr txBox="1"/>
          <p:nvPr/>
        </p:nvSpPr>
        <p:spPr>
          <a:xfrm>
            <a:off x="35422732" y="16108547"/>
            <a:ext cx="574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Previous (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Talaei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2024) vs Ours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C5ADB-FDBE-ADD0-1446-3CCB87137D77}"/>
              </a:ext>
            </a:extLst>
          </p:cNvPr>
          <p:cNvSpPr txBox="1"/>
          <p:nvPr/>
        </p:nvSpPr>
        <p:spPr>
          <a:xfrm>
            <a:off x="28412217" y="22988731"/>
            <a:ext cx="131594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[1] Zhu,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Ligeng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Zhijian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Liu, and Song Han. "Deep leakage from gradients."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NeurIPS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2019.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[2] Abadi, Martin, et al. "Deep learning with differential privacy." ACM SIGSAC Proceedings. 2016.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[3]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Dwork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Cynthia, and Aaron Roth. "The algorithmic foundations of differential privacy." Foundations and Trends® in Theoretical CS. 2014.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[4] Geyer, Robin C.,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Tassilo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Klein, and Moin Nabi. "Differentially private federated learning: A client level perspective."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preprint. 2017.</a:t>
            </a:r>
          </a:p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[5]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Talaei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Mahtab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and Iman Izadi. "Adaptive Differential Privacy in Federated Learning: A Priority-Based Approach."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arXiv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preprint. 2024.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1938D2-AD02-3471-03CA-95152EBCEB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1189" y="19726810"/>
            <a:ext cx="5989961" cy="47441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5C145B-330A-26A9-A006-011172A487BD}"/>
              </a:ext>
            </a:extLst>
          </p:cNvPr>
          <p:cNvSpPr txBox="1"/>
          <p:nvPr/>
        </p:nvSpPr>
        <p:spPr>
          <a:xfrm>
            <a:off x="19755918" y="23270115"/>
            <a:ext cx="8044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 흡수 정도를 나타낸 그래프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더미피처가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다른 피처들과 동일 노이즈를 가질 경우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점선의 양을 가져야 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1064</Words>
  <Application>Microsoft Office PowerPoint</Application>
  <PresentationFormat>사용자 지정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Arial</vt:lpstr>
      <vt:lpstr>Cambria Math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박경빈</dc:creator>
  <cp:lastModifiedBy>나상현</cp:lastModifiedBy>
  <cp:revision>9</cp:revision>
  <dcterms:modified xsi:type="dcterms:W3CDTF">2025-02-19T14:39:28Z</dcterms:modified>
</cp:coreProperties>
</file>