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1" r:id="rId11"/>
    <p:sldId id="262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42" autoAdjust="0"/>
    <p:restoredTop sz="86615" autoAdjust="0"/>
  </p:normalViewPr>
  <p:slideViewPr>
    <p:cSldViewPr snapToGrid="0">
      <p:cViewPr varScale="1">
        <p:scale>
          <a:sx n="80" d="100"/>
          <a:sy n="80" d="100"/>
        </p:scale>
        <p:origin x="184" y="9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A56CF59-B397-0195-4C48-BC96EEC86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C760302-E77A-766F-8C42-EC1C4960A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991C7E9-EE10-0578-AEFB-46B5638A5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324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848BC8A-35AB-E5CD-36D6-48F8D8AA9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42CE8AE-5AD0-6EAA-1A13-F403AB5B5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DF8CEFE-D756-E2C7-CD6B-0ED9BC810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15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4690E17-160C-622A-7E02-47C3E268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153E282-D312-19AD-6B43-AB25217D1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A57D989-B7C6-BDCB-CDC7-B8B2F92CC0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94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49A487C-DCA5-846E-63D0-0D56BAA2A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595292F-60B7-AB74-9D9C-817A9C99C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E306218-8FF1-5DD6-B343-7966C469A8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756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A88EB29-E7E4-72AC-DA14-41D791F31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558A0AA-19C4-F53F-07F9-EE2DB831E0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C40DB79-282E-4327-35D9-6AD1CF0AE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54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8E66B7F-9FDF-461D-F226-C5A4FCC6A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7C50B14-915B-30F8-26F1-A64461E7E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5A08F31-ACDA-FEF1-E27F-F465289BA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90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7354E21-524F-2E85-704D-03782F50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5519C8E-4796-1AB6-AF04-F5B25368DC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484DB1D-FD55-A362-4EBF-D1BDF79B6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62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1E02272-96C8-77C8-EC2F-C17DCA0D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FD69B9C-6F4C-44A0-84A4-B0DAF68425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0746902-28D6-0D39-EBAE-5DE809402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647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동계컨퍼런스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 </a:t>
            </a:r>
            <a:r>
              <a:rPr lang="en-US" altLang="ko-KR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2.26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ko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김지호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42CE670-1C2F-4964-5004-5FEAB0EED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9BB7528-2D3E-6181-5D74-CD6101C6ED3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E52D329-D858-3ED2-9960-A2E229D2957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A235BA1-533F-CDAB-B092-CDCB79F76F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878AC58E-69DE-BC3E-AF74-D2E3902ED732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대회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2E269-5F13-672C-F351-9D8F90087023}"/>
              </a:ext>
            </a:extLst>
          </p:cNvPr>
          <p:cNvSpPr txBox="1"/>
          <p:nvPr/>
        </p:nvSpPr>
        <p:spPr>
          <a:xfrm>
            <a:off x="1602440" y="1231424"/>
            <a:ext cx="6040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202124"/>
                </a:solidFill>
                <a:effectLst/>
                <a:latin typeface="Inter"/>
              </a:rPr>
              <a:t>제출 포맷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8F1483-9BEF-68BA-B7BE-D4DF9F604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40" y="1770135"/>
            <a:ext cx="6715298" cy="418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DABB7C-F6F8-CD90-24C4-FE806C3361F0}"/>
              </a:ext>
            </a:extLst>
          </p:cNvPr>
          <p:cNvSpPr txBox="1"/>
          <p:nvPr/>
        </p:nvSpPr>
        <p:spPr>
          <a:xfrm>
            <a:off x="2092113" y="2431093"/>
            <a:ext cx="604075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" altLang="ko-KR" b="0" i="0" dirty="0">
                <a:solidFill>
                  <a:srgbClr val="3C4043"/>
                </a:solidFill>
                <a:effectLst/>
                <a:latin typeface="Roboto Mono" pitchFamily="49" charset="0"/>
              </a:rPr>
              <a:t>97ce3ab08ccb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 Mono" pitchFamily="49" charset="0"/>
              </a:rPr>
              <a:t>… : id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1.0 : confidence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2742.15 : </a:t>
            </a:r>
            <a:r>
              <a:rPr lang="en-US" altLang="ko-KR" dirty="0" err="1">
                <a:solidFill>
                  <a:srgbClr val="3C4043"/>
                </a:solidFill>
                <a:latin typeface="Roboto Mono" pitchFamily="49" charset="0"/>
              </a:rPr>
              <a:t>center_x</a:t>
            </a:r>
            <a:endParaRPr lang="en-US" altLang="ko-KR" dirty="0">
              <a:solidFill>
                <a:srgbClr val="3C4043"/>
              </a:solidFill>
              <a:latin typeface="Roboto Mono" pitchFamily="49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673.16 : </a:t>
            </a:r>
            <a:r>
              <a:rPr lang="en-US" altLang="ko-KR" dirty="0" err="1">
                <a:solidFill>
                  <a:srgbClr val="3C4043"/>
                </a:solidFill>
                <a:latin typeface="Roboto Mono" pitchFamily="49" charset="0"/>
              </a:rPr>
              <a:t>center_y</a:t>
            </a:r>
            <a:endParaRPr lang="en-US" altLang="ko-KR" dirty="0">
              <a:solidFill>
                <a:srgbClr val="3C4043"/>
              </a:solidFill>
              <a:latin typeface="Roboto Mono" pitchFamily="49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-18.65 : </a:t>
            </a:r>
            <a:r>
              <a:rPr lang="en-US" altLang="ko-KR" dirty="0" err="1">
                <a:solidFill>
                  <a:srgbClr val="3C4043"/>
                </a:solidFill>
                <a:latin typeface="Roboto Mono" pitchFamily="49" charset="0"/>
              </a:rPr>
              <a:t>center_z</a:t>
            </a:r>
            <a:endParaRPr lang="en-US" altLang="ko-KR" dirty="0">
              <a:solidFill>
                <a:srgbClr val="3C4043"/>
              </a:solidFill>
              <a:latin typeface="Roboto Mono" pitchFamily="49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1.834 : width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4.609 : length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1.648 : height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2.619 : yaw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Car : </a:t>
            </a:r>
            <a:r>
              <a:rPr lang="en-US" altLang="ko-KR" dirty="0" err="1">
                <a:solidFill>
                  <a:srgbClr val="3C4043"/>
                </a:solidFill>
                <a:latin typeface="Roboto Mono" pitchFamily="49" charset="0"/>
              </a:rPr>
              <a:t>class_name</a:t>
            </a:r>
            <a:r>
              <a:rPr lang="en-US" altLang="ko-KR" dirty="0">
                <a:solidFill>
                  <a:srgbClr val="3C4043"/>
                </a:solidFill>
                <a:latin typeface="Roboto Mono" pitchFamily="49" charset="0"/>
              </a:rPr>
              <a:t> 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2822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95E3C7E-41DC-CACE-A1CD-655C029AC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A5417DE-F1ED-2C70-25D6-7AE18FBDB13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2C0B420-79F1-6027-7FDE-61983F05D54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2684390-73B4-C16A-82AE-701643C72C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ACC24C-E100-12EE-A466-DDE17B484139}"/>
              </a:ext>
            </a:extLst>
          </p:cNvPr>
          <p:cNvSpPr txBox="1"/>
          <p:nvPr/>
        </p:nvSpPr>
        <p:spPr>
          <a:xfrm>
            <a:off x="4345641" y="2142962"/>
            <a:ext cx="2373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4800" b="1" dirty="0">
                <a:solidFill>
                  <a:srgbClr val="202124"/>
                </a:solidFill>
                <a:latin typeface="Inter"/>
              </a:rPr>
              <a:t>Q &amp; A</a:t>
            </a:r>
            <a:endParaRPr lang="en-US" altLang="ko-KR" sz="4800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" altLang="ko-KR" sz="4800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162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371060"/>
            <a:ext cx="2714478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dirty="0">
                <a:latin typeface="+mj-ea"/>
                <a:ea typeface="+mj-ea"/>
              </a:rPr>
              <a:t>김지호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>
                <a:latin typeface="+mj-ea"/>
                <a:ea typeface="+mj-ea"/>
              </a:rPr>
              <a:t>스터디원 </a:t>
            </a:r>
            <a:r>
              <a:rPr lang="ko" dirty="0">
                <a:latin typeface="+mj-ea"/>
                <a:ea typeface="+mj-ea"/>
              </a:rPr>
              <a:t>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김현수</a:t>
            </a: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>
                <a:latin typeface="+mj-ea"/>
                <a:ea typeface="+mj-ea"/>
              </a:rPr>
              <a:t>스터디원</a:t>
            </a:r>
            <a:r>
              <a:rPr lang="en-US" altLang="ko" dirty="0">
                <a:latin typeface="+mj-ea"/>
                <a:ea typeface="+mj-ea"/>
              </a:rPr>
              <a:t> 3 : </a:t>
            </a:r>
            <a:r>
              <a:rPr lang="ko-KR" altLang="en-US" dirty="0">
                <a:latin typeface="+mj-ea"/>
                <a:ea typeface="+mj-ea"/>
              </a:rPr>
              <a:t>이혜원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AFADC3-26F1-284B-4C71-740A26150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291" y="200935"/>
            <a:ext cx="2426587" cy="48639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2366EE77-EA3C-FBEC-4812-57134B85D441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대회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AE2D-0E35-7E56-ABB3-A69C81C5545C}"/>
              </a:ext>
            </a:extLst>
          </p:cNvPr>
          <p:cNvSpPr txBox="1"/>
          <p:nvPr/>
        </p:nvSpPr>
        <p:spPr>
          <a:xfrm>
            <a:off x="1602440" y="1231424"/>
            <a:ext cx="4063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" altLang="ko-KR" b="1" i="0" dirty="0">
                <a:solidFill>
                  <a:srgbClr val="202124"/>
                </a:solidFill>
                <a:effectLst/>
                <a:latin typeface="Inter"/>
              </a:rPr>
              <a:t>Lyft 3D Object Detection for Autonomous Vehicles</a:t>
            </a:r>
          </a:p>
          <a:p>
            <a:pPr algn="l" fontAlgn="base"/>
            <a:endParaRPr lang="en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dirty="0">
                <a:solidFill>
                  <a:srgbClr val="202124"/>
                </a:solidFill>
                <a:latin typeface="Inter"/>
              </a:rPr>
              <a:t>Semantic map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을 통한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3D object detection</a:t>
            </a:r>
          </a:p>
          <a:p>
            <a:pPr marL="285750" indent="-285750" algn="l" fontAlgn="base">
              <a:buFontTx/>
              <a:buChar char="-"/>
            </a:pP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E0F0B1-93E2-FE17-9DDD-1DC3EAA0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09" y="2349513"/>
            <a:ext cx="4370996" cy="6787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092F3A-364A-EB87-A391-EB9F9DDDA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568" y="2383930"/>
            <a:ext cx="3282778" cy="18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7A1D4B9-8AE2-93E1-2F27-5AF7699AC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A74D8DD-F1BF-BFED-8A47-B2343A7257C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785CFCE-1F05-0557-48F0-373AC479175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C337E32-1848-A00D-9F3D-F3869FAED3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D161942-62AB-520F-D14D-57F2C296DBBF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대회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9DC7A-863E-929C-D41B-A43E76E60D84}"/>
              </a:ext>
            </a:extLst>
          </p:cNvPr>
          <p:cNvSpPr txBox="1"/>
          <p:nvPr/>
        </p:nvSpPr>
        <p:spPr>
          <a:xfrm>
            <a:off x="1602440" y="1231424"/>
            <a:ext cx="60407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b="1" i="0" dirty="0">
                <a:solidFill>
                  <a:srgbClr val="202124"/>
                </a:solidFill>
                <a:effectLst/>
                <a:latin typeface="Inter"/>
              </a:rPr>
              <a:t>평가 기준</a:t>
            </a:r>
            <a:endParaRPr lang="en-US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dirty="0">
                <a:solidFill>
                  <a:srgbClr val="202124"/>
                </a:solidFill>
                <a:latin typeface="Inter"/>
              </a:rPr>
              <a:t>IOU</a:t>
            </a:r>
          </a:p>
          <a:p>
            <a:pPr marL="285750" indent="-285750" algn="l" fontAlgn="base">
              <a:buFontTx/>
              <a:buChar char="-"/>
            </a:pP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fontAlgn="base">
              <a:buFontTx/>
              <a:buChar char="-"/>
            </a:pPr>
            <a:r>
              <a:rPr lang="ko-KR" altLang="en-US" dirty="0">
                <a:solidFill>
                  <a:srgbClr val="202124"/>
                </a:solidFill>
                <a:latin typeface="Inter"/>
              </a:rPr>
              <a:t>예측된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3D bounding volumes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과 실제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bounding volumes set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의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IOU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는 아래와 같이 계산됨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D4410F-26E7-2A48-7F4A-0C88C445F536}"/>
                  </a:ext>
                </a:extLst>
              </p:cNvPr>
              <p:cNvSpPr txBox="1"/>
              <p:nvPr/>
            </p:nvSpPr>
            <p:spPr>
              <a:xfrm>
                <a:off x="2148739" y="3460542"/>
                <a:ext cx="1575752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𝐼𝑂𝑈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∪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D4410F-26E7-2A48-7F4A-0C88C445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39" y="3460542"/>
                <a:ext cx="1575752" cy="403316"/>
              </a:xfrm>
              <a:prstGeom prst="rect">
                <a:avLst/>
              </a:prstGeom>
              <a:blipFill>
                <a:blip r:embed="rId4"/>
                <a:stretch>
                  <a:fillRect l="-794" t="-9091" r="-1587" b="-30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2252719-B962-E915-F2FD-40A2BE4CE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789" y="2709847"/>
            <a:ext cx="3372402" cy="190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F857D45-659E-77B6-C4CC-6D427186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5EEAE09-C36F-432F-EDBD-783DDBEBA27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1F6C3A4-0673-3C4B-171F-2D4607AE539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F644D90-407F-F4F3-951D-36A98EDA31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FCDB7357-CC6D-2044-176C-A6C750DE91D7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대회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3E2687-08E8-6D28-AE79-B43B4360A85E}"/>
              </a:ext>
            </a:extLst>
          </p:cNvPr>
          <p:cNvSpPr txBox="1"/>
          <p:nvPr/>
        </p:nvSpPr>
        <p:spPr>
          <a:xfrm>
            <a:off x="1602440" y="1231424"/>
            <a:ext cx="6040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b="1" i="0" dirty="0">
                <a:solidFill>
                  <a:srgbClr val="202124"/>
                </a:solidFill>
                <a:effectLst/>
                <a:latin typeface="Inter"/>
              </a:rPr>
              <a:t>Dat</a:t>
            </a:r>
            <a:r>
              <a:rPr lang="en-US" altLang="ko-KR" b="1" dirty="0">
                <a:solidFill>
                  <a:srgbClr val="202124"/>
                </a:solidFill>
                <a:latin typeface="Inter"/>
              </a:rPr>
              <a:t>aset</a:t>
            </a:r>
            <a:endParaRPr lang="en-US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train_data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, </a:t>
            </a: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test_data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train_images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, </a:t>
            </a: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test_images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train_lidar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, </a:t>
            </a: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test_lidar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train_maps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, </a:t>
            </a: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test_maps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dirty="0" err="1">
                <a:solidFill>
                  <a:srgbClr val="202124"/>
                </a:solidFill>
                <a:latin typeface="Inter"/>
              </a:rPr>
              <a:t>train.csv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8012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9B09DEC-F867-3DE0-5860-7B8C09FB8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4F520EE-25CB-28C8-79F6-E16FD2BAA56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0E7C6E8-EB9C-51F7-A9B0-E7C9E6621F0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264C198-7D2F-B0B7-38F3-6FB3ADE3E3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62BC7E1-0C99-58D4-D67E-12EF814FC72A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대회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9CC98-3D23-0A56-A9A3-9D5FD913AE97}"/>
              </a:ext>
            </a:extLst>
          </p:cNvPr>
          <p:cNvSpPr txBox="1"/>
          <p:nvPr/>
        </p:nvSpPr>
        <p:spPr>
          <a:xfrm>
            <a:off x="1602440" y="1231424"/>
            <a:ext cx="6040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b="1" i="0" dirty="0" err="1">
                <a:solidFill>
                  <a:srgbClr val="202124"/>
                </a:solidFill>
                <a:effectLst/>
                <a:latin typeface="Inter"/>
              </a:rPr>
              <a:t>train_images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Inter"/>
              </a:rPr>
              <a:t>, </a:t>
            </a:r>
            <a:r>
              <a:rPr lang="en-US" altLang="ko-KR" b="1" i="0" dirty="0" err="1">
                <a:solidFill>
                  <a:srgbClr val="202124"/>
                </a:solidFill>
                <a:effectLst/>
                <a:latin typeface="Inter"/>
              </a:rPr>
              <a:t>test_images</a:t>
            </a:r>
            <a:endParaRPr lang="en-US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ko-KR" altLang="en-US" dirty="0">
                <a:solidFill>
                  <a:srgbClr val="202124"/>
                </a:solidFill>
                <a:latin typeface="Inter"/>
              </a:rPr>
              <a:t>샘플 별 이미지 데이터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dirty="0">
                <a:solidFill>
                  <a:srgbClr val="202124"/>
                </a:solidFill>
                <a:latin typeface="Inter"/>
              </a:rPr>
              <a:t>.jpeg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파일로 구성</a:t>
            </a: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B6A111-E035-9822-124D-5CDB167BC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40" y="2616419"/>
            <a:ext cx="2261769" cy="18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FD9D397-A9BA-DD45-89D7-5FFBBB756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E155A479-1DD2-DBEC-8E84-24B85450056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D2822E0-A7E4-8A10-B58F-8F653BCEEEF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7902F1D-28E4-EEF8-0CD1-D20FC6A617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F3B7FE59-41AE-84AD-BC59-D082B2617AE0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대회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C301A-1B18-402D-290B-3C08BB2D58CB}"/>
              </a:ext>
            </a:extLst>
          </p:cNvPr>
          <p:cNvSpPr txBox="1"/>
          <p:nvPr/>
        </p:nvSpPr>
        <p:spPr>
          <a:xfrm>
            <a:off x="1602440" y="1231424"/>
            <a:ext cx="60407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b="1" dirty="0" err="1">
                <a:solidFill>
                  <a:srgbClr val="202124"/>
                </a:solidFill>
                <a:latin typeface="Inter"/>
              </a:rPr>
              <a:t>train_lidar</a:t>
            </a:r>
            <a:r>
              <a:rPr lang="en-US" altLang="ko-KR" b="1" dirty="0">
                <a:solidFill>
                  <a:srgbClr val="202124"/>
                </a:solidFill>
                <a:latin typeface="Inter"/>
              </a:rPr>
              <a:t>, </a:t>
            </a:r>
            <a:r>
              <a:rPr lang="en-US" altLang="ko-KR" b="1" dirty="0" err="1">
                <a:solidFill>
                  <a:srgbClr val="202124"/>
                </a:solidFill>
                <a:latin typeface="Inter"/>
              </a:rPr>
              <a:t>test_lidar</a:t>
            </a:r>
            <a:endParaRPr lang="en-US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LIDAR 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데이터</a:t>
            </a:r>
            <a:endParaRPr lang="en-US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endParaRPr lang="en-US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dirty="0">
                <a:solidFill>
                  <a:srgbClr val="202124"/>
                </a:solidFill>
                <a:latin typeface="Inter"/>
              </a:rPr>
              <a:t>.jpeg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파일로 변환된 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point cloud</a:t>
            </a:r>
          </a:p>
          <a:p>
            <a:pPr marL="285750" indent="-285750" algn="l" fontAlgn="base">
              <a:buFontTx/>
              <a:buChar char="-"/>
            </a:pPr>
            <a:endParaRPr lang="en-US" altLang="ko-KR" dirty="0">
              <a:solidFill>
                <a:srgbClr val="202124"/>
              </a:solidFill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.</a:t>
            </a:r>
            <a:r>
              <a:rPr lang="en-US" altLang="ko-KR" dirty="0">
                <a:solidFill>
                  <a:srgbClr val="202124"/>
                </a:solidFill>
                <a:latin typeface="Inter"/>
              </a:rPr>
              <a:t>bin </a:t>
            </a:r>
            <a:r>
              <a:rPr lang="ko-KR" altLang="en-US" dirty="0">
                <a:solidFill>
                  <a:srgbClr val="202124"/>
                </a:solidFill>
                <a:latin typeface="Inter"/>
              </a:rPr>
              <a:t>파일로 구성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735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FE37C82-83C0-E181-44E1-FFEACA97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D0CD155-87A6-0E24-DAC9-7AB0AA433EC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F95085F-47D5-E730-0242-111B8FA2851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686B921-8E72-26CB-165F-DD3AE326E3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5029476-CB33-60AF-3F39-4EEEAD5D95B9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대회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C377C0-A0F2-6371-27D1-BE4866B696F7}"/>
              </a:ext>
            </a:extLst>
          </p:cNvPr>
          <p:cNvSpPr txBox="1"/>
          <p:nvPr/>
        </p:nvSpPr>
        <p:spPr>
          <a:xfrm>
            <a:off x="1602440" y="1231424"/>
            <a:ext cx="6040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b="1" dirty="0" err="1">
                <a:solidFill>
                  <a:srgbClr val="202124"/>
                </a:solidFill>
                <a:latin typeface="Inter"/>
              </a:rPr>
              <a:t>train_maps</a:t>
            </a:r>
            <a:r>
              <a:rPr lang="en-US" altLang="ko-KR" b="1" dirty="0">
                <a:solidFill>
                  <a:srgbClr val="202124"/>
                </a:solidFill>
                <a:latin typeface="Inter"/>
              </a:rPr>
              <a:t>, </a:t>
            </a:r>
            <a:r>
              <a:rPr lang="en-US" altLang="ko-KR" b="1" dirty="0" err="1">
                <a:solidFill>
                  <a:srgbClr val="202124"/>
                </a:solidFill>
                <a:latin typeface="Inter"/>
              </a:rPr>
              <a:t>test_maps</a:t>
            </a:r>
            <a:endParaRPr lang="en-US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ko-KR" altLang="en-US" dirty="0">
                <a:solidFill>
                  <a:srgbClr val="202124"/>
                </a:solidFill>
                <a:latin typeface="Inter"/>
              </a:rPr>
              <a:t>샘플 지역에 대한 지도 데이터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6" name="그림 5" descr="스케치, 안테나, 그림, 도표이(가) 표시된 사진&#10;&#10;자동 생성된 설명">
            <a:extLst>
              <a:ext uri="{FF2B5EF4-FFF2-40B4-BE49-F238E27FC236}">
                <a16:creationId xmlns:a16="http://schemas.microsoft.com/office/drawing/2014/main" id="{B79D175D-8506-F807-C49E-42734C705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625" y="2142962"/>
            <a:ext cx="2666333" cy="26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7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B3B7D53-D53B-71CD-6BC6-7C5802268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4B299D7-20FD-ECCD-F2ED-8E014B1C3AB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F294465-CE71-D99C-9846-189A2A6F8B2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49454A9-7A41-3B1C-F1FD-293EE60782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F0975E4E-5D2A-F5F4-3986-E7D8013F8299}"/>
              </a:ext>
            </a:extLst>
          </p:cNvPr>
          <p:cNvSpPr txBox="1"/>
          <p:nvPr/>
        </p:nvSpPr>
        <p:spPr>
          <a:xfrm>
            <a:off x="1485900" y="3449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대회</a:t>
            </a:r>
            <a:r>
              <a:rPr 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</a:t>
            </a:r>
            <a:r>
              <a:rPr lang="en-US" sz="2000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CFCDD-DF32-A7CF-C882-C70741B3C018}"/>
              </a:ext>
            </a:extLst>
          </p:cNvPr>
          <p:cNvSpPr txBox="1"/>
          <p:nvPr/>
        </p:nvSpPr>
        <p:spPr>
          <a:xfrm>
            <a:off x="1602440" y="1231424"/>
            <a:ext cx="6040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b="1" dirty="0" err="1">
                <a:solidFill>
                  <a:srgbClr val="202124"/>
                </a:solidFill>
                <a:latin typeface="Inter"/>
              </a:rPr>
              <a:t>train.csv</a:t>
            </a:r>
            <a:endParaRPr lang="en-US" altLang="ko-KR" b="1" i="0" dirty="0">
              <a:solidFill>
                <a:srgbClr val="202124"/>
              </a:solidFill>
              <a:effectLst/>
              <a:latin typeface="Inter"/>
            </a:endParaRPr>
          </a:p>
          <a:p>
            <a:pPr algn="l" fontAlgn="base"/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  <a:p>
            <a:pPr marL="285750" indent="-285750" algn="l" fontAlgn="base">
              <a:buFontTx/>
              <a:buChar char="-"/>
            </a:pP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Train dataset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의 </a:t>
            </a:r>
            <a:r>
              <a:rPr lang="en-US" altLang="ko-KR" i="0" dirty="0">
                <a:solidFill>
                  <a:srgbClr val="202124"/>
                </a:solidFill>
                <a:effectLst/>
                <a:latin typeface="Inter"/>
              </a:rPr>
              <a:t>bounding volume</a:t>
            </a:r>
            <a:r>
              <a:rPr lang="ko-KR" altLang="en-US" i="0" dirty="0">
                <a:solidFill>
                  <a:srgbClr val="202124"/>
                </a:solidFill>
                <a:effectLst/>
                <a:latin typeface="Inter"/>
              </a:rPr>
              <a:t>과 클래스</a:t>
            </a:r>
            <a:endParaRPr lang="en" altLang="ko-KR" i="0" dirty="0">
              <a:solidFill>
                <a:srgbClr val="202124"/>
              </a:solidFill>
              <a:effectLst/>
              <a:latin typeface="Inter"/>
            </a:endParaRPr>
          </a:p>
        </p:txBody>
      </p:sp>
      <p:pic>
        <p:nvPicPr>
          <p:cNvPr id="7" name="그림 6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61FCD4D2-D389-79EF-7B6C-6FB4B1523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640020"/>
            <a:ext cx="7644063" cy="10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454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215</Words>
  <Application>Microsoft Macintosh PowerPoint</Application>
  <PresentationFormat>화면 슬라이드 쇼(16:9)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맑은 고딕</vt:lpstr>
      <vt:lpstr>Inter</vt:lpstr>
      <vt:lpstr>Arial</vt:lpstr>
      <vt:lpstr>Cambria Math</vt:lpstr>
      <vt:lpstr>Roboto Mono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김현수</cp:lastModifiedBy>
  <cp:revision>33</cp:revision>
  <dcterms:modified xsi:type="dcterms:W3CDTF">2024-12-23T19:16:38Z</dcterms:modified>
</cp:coreProperties>
</file>