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1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F423C0B-24CF-4C3C-8A59-7768EA0501B5}" styleName="Normal Style 1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68EC60B-5C72-4F00-A40B-8A06571290DB}" styleName="Normal Style 1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913" autoAdjust="0"/>
    <p:restoredTop sz="95493"/>
  </p:normalViewPr>
  <p:slideViewPr>
    <p:cSldViewPr snapToGrid="0">
      <p:cViewPr varScale="1">
        <p:scale>
          <a:sx n="65" d="100"/>
          <a:sy n="65" d="100"/>
        </p:scale>
        <p:origin x="48" y="1276"/>
      </p:cViewPr>
      <p:guideLst>
        <p:guide orient="horz" pos="161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 lvl="0">
              <a:defRPr/>
            </a:pPr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2074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>
          <a:extLst>
            <a:ext uri="{FF2B5EF4-FFF2-40B4-BE49-F238E27FC236}">
              <a16:creationId xmlns:a16="http://schemas.microsoft.com/office/drawing/2014/main" id="{5234C679-672B-3A06-9DA4-FFBC15725E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>
            <a:extLst>
              <a:ext uri="{FF2B5EF4-FFF2-40B4-BE49-F238E27FC236}">
                <a16:creationId xmlns:a16="http://schemas.microsoft.com/office/drawing/2014/main" id="{CF798187-9B01-1FE5-74CE-CE564C248FC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>
            <a:extLst>
              <a:ext uri="{FF2B5EF4-FFF2-40B4-BE49-F238E27FC236}">
                <a16:creationId xmlns:a16="http://schemas.microsoft.com/office/drawing/2014/main" id="{4D6C0338-55EF-8F15-6F0A-5C7FE76E67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6402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>
          <a:extLst>
            <a:ext uri="{FF2B5EF4-FFF2-40B4-BE49-F238E27FC236}">
              <a16:creationId xmlns:a16="http://schemas.microsoft.com/office/drawing/2014/main" id="{0CE087FE-51B8-3D17-04E4-9C4F66BA89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>
            <a:extLst>
              <a:ext uri="{FF2B5EF4-FFF2-40B4-BE49-F238E27FC236}">
                <a16:creationId xmlns:a16="http://schemas.microsoft.com/office/drawing/2014/main" id="{2B45CE83-D7AF-E185-E7CB-1E4BEF906A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>
            <a:extLst>
              <a:ext uri="{FF2B5EF4-FFF2-40B4-BE49-F238E27FC236}">
                <a16:creationId xmlns:a16="http://schemas.microsoft.com/office/drawing/2014/main" id="{502CCEC9-627D-E479-50B0-B487835017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2266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533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2500" b="1" dirty="0">
                <a:solidFill>
                  <a:srgbClr val="19264B"/>
                </a:solidFill>
              </a:rPr>
              <a:t>CUAI </a:t>
            </a:r>
            <a:r>
              <a:rPr lang="ko-KR" altLang="en-US" sz="2500" b="1" dirty="0">
                <a:solidFill>
                  <a:srgbClr val="19264B"/>
                </a:solidFill>
              </a:rPr>
              <a:t>동계 컨퍼런스 </a:t>
            </a:r>
            <a:r>
              <a:rPr lang="en-US" altLang="ko-KR" sz="2500" b="1" dirty="0">
                <a:solidFill>
                  <a:srgbClr val="19264B"/>
                </a:solidFill>
              </a:rPr>
              <a:t>NLP 2</a:t>
            </a:r>
            <a:r>
              <a:rPr lang="ko-KR" altLang="en-US" sz="2500" b="1" dirty="0">
                <a:solidFill>
                  <a:srgbClr val="19264B"/>
                </a:solidFill>
              </a:rPr>
              <a:t>팀</a:t>
            </a:r>
            <a:endParaRPr lang="ko"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dirty="0">
                <a:solidFill>
                  <a:srgbClr val="19264B"/>
                </a:solidFill>
              </a:rPr>
              <a:t>202</a:t>
            </a:r>
            <a:r>
              <a:rPr lang="en-US" altLang="ko-KR" dirty="0">
                <a:solidFill>
                  <a:srgbClr val="19264B"/>
                </a:solidFill>
              </a:rPr>
              <a:t>4</a:t>
            </a:r>
            <a:r>
              <a:rPr lang="ko" dirty="0">
                <a:solidFill>
                  <a:srgbClr val="19264B"/>
                </a:solidFill>
              </a:rPr>
              <a:t>.</a:t>
            </a:r>
            <a:r>
              <a:rPr lang="en-US" altLang="ko" dirty="0">
                <a:solidFill>
                  <a:srgbClr val="19264B"/>
                </a:solidFill>
              </a:rPr>
              <a:t>12</a:t>
            </a:r>
            <a:r>
              <a:rPr lang="ko" dirty="0">
                <a:solidFill>
                  <a:srgbClr val="19264B"/>
                </a:solidFill>
              </a:rPr>
              <a:t>.</a:t>
            </a:r>
            <a:r>
              <a:rPr lang="en-US" altLang="ko" dirty="0">
                <a:solidFill>
                  <a:srgbClr val="19264B"/>
                </a:solidFill>
              </a:rPr>
              <a:t>26</a:t>
            </a:r>
            <a:endParaRPr lang="en-US" altLang="ko-KR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100" dirty="0">
                <a:solidFill>
                  <a:srgbClr val="19264B"/>
                </a:solidFill>
              </a:rPr>
              <a:t>발표자 :</a:t>
            </a:r>
            <a:r>
              <a:rPr lang="en-US" altLang="ko" sz="1100" dirty="0">
                <a:solidFill>
                  <a:srgbClr val="19264B"/>
                </a:solidFill>
              </a:rPr>
              <a:t> </a:t>
            </a:r>
            <a:r>
              <a:rPr lang="ko-KR" altLang="en-US" sz="1100" dirty="0" err="1">
                <a:solidFill>
                  <a:srgbClr val="19264B"/>
                </a:solidFill>
              </a:rPr>
              <a:t>송채린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팀</a:t>
            </a:r>
            <a:r>
              <a:rPr lang="ko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원 소개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1408975" y="1055550"/>
            <a:ext cx="2282100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팀</a:t>
            </a:r>
            <a:r>
              <a:rPr lang="ko" dirty="0"/>
              <a:t>원 1 :</a:t>
            </a:r>
            <a:r>
              <a:rPr lang="ko" altLang="en-US" dirty="0"/>
              <a:t> 김소원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팀</a:t>
            </a:r>
            <a:r>
              <a:rPr lang="ko" dirty="0"/>
              <a:t>원 2 : </a:t>
            </a:r>
            <a:r>
              <a:rPr lang="ko-KR" altLang="en-US" dirty="0" err="1"/>
              <a:t>송채린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팀</a:t>
            </a:r>
            <a:r>
              <a:rPr lang="ko" dirty="0"/>
              <a:t>원 3 : </a:t>
            </a:r>
            <a:r>
              <a:rPr lang="ko-KR" altLang="en-US" dirty="0"/>
              <a:t>조민지</a:t>
            </a:r>
            <a:endParaRPr lang="en-US" altLang="ko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컨퍼런스 주제 소개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3790520" y="923312"/>
            <a:ext cx="2669273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/>
              <a:t>소설로 노래 가사 만들기</a:t>
            </a:r>
            <a:endParaRPr lang="en-US" altLang="ko" sz="1800" dirty="0"/>
          </a:p>
        </p:txBody>
      </p:sp>
      <p:sp>
        <p:nvSpPr>
          <p:cNvPr id="5" name="Google Shape;67;p14">
            <a:extLst>
              <a:ext uri="{FF2B5EF4-FFF2-40B4-BE49-F238E27FC236}">
                <a16:creationId xmlns:a16="http://schemas.microsoft.com/office/drawing/2014/main" id="{80E6C954-1F76-BECC-CEAF-CE597D18CDB9}"/>
              </a:ext>
            </a:extLst>
          </p:cNvPr>
          <p:cNvSpPr txBox="1"/>
          <p:nvPr/>
        </p:nvSpPr>
        <p:spPr>
          <a:xfrm>
            <a:off x="2179442" y="1344934"/>
            <a:ext cx="6964558" cy="415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</a:rPr>
              <a:t>소설의 특정 문구나 단편 소설 내용을 바탕으로 노래 가사를 생성한다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US" altLang="ko" sz="15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음악 앱 및 웹 사이트를 위한 노래 가사 또는 음악 시트 라인 아트 벡터 아이콘 로열티 무료 사진, 그림, 이미지 그리고  스톡포토그래피. Image 118532952">
            <a:extLst>
              <a:ext uri="{FF2B5EF4-FFF2-40B4-BE49-F238E27FC236}">
                <a16:creationId xmlns:a16="http://schemas.microsoft.com/office/drawing/2014/main" id="{BD0BE10F-0A0E-DB3A-A9D9-8E1AEBD75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053" y="2237825"/>
            <a:ext cx="2064467" cy="2064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도서 - 무료 교육개 아이콘">
            <a:extLst>
              <a:ext uri="{FF2B5EF4-FFF2-40B4-BE49-F238E27FC236}">
                <a16:creationId xmlns:a16="http://schemas.microsoft.com/office/drawing/2014/main" id="{BCA5191C-1FB1-CB1A-A1D8-61A254D9D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023" y="2142962"/>
            <a:ext cx="2135137" cy="213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0193BBBB-E53C-9F13-F20C-C567D1795464}"/>
              </a:ext>
            </a:extLst>
          </p:cNvPr>
          <p:cNvSpPr/>
          <p:nvPr/>
        </p:nvSpPr>
        <p:spPr>
          <a:xfrm>
            <a:off x="5167874" y="3062324"/>
            <a:ext cx="475269" cy="41546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6381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CC621E-7D18-D275-938B-A7801BD8AF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>
            <a:extLst>
              <a:ext uri="{FF2B5EF4-FFF2-40B4-BE49-F238E27FC236}">
                <a16:creationId xmlns:a16="http://schemas.microsoft.com/office/drawing/2014/main" id="{42602FC4-D058-9611-CF69-B96BBC4F5C69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>
            <a:extLst>
              <a:ext uri="{FF2B5EF4-FFF2-40B4-BE49-F238E27FC236}">
                <a16:creationId xmlns:a16="http://schemas.microsoft.com/office/drawing/2014/main" id="{B4DBF06C-6935-8D24-F114-145D9E137D68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>
            <a:extLst>
              <a:ext uri="{FF2B5EF4-FFF2-40B4-BE49-F238E27FC236}">
                <a16:creationId xmlns:a16="http://schemas.microsoft.com/office/drawing/2014/main" id="{ACC429D1-4E12-291B-8BA3-0F348D1BC89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>
            <a:extLst>
              <a:ext uri="{FF2B5EF4-FFF2-40B4-BE49-F238E27FC236}">
                <a16:creationId xmlns:a16="http://schemas.microsoft.com/office/drawing/2014/main" id="{8FF1C133-949F-50ED-60B2-4B90304C5EC2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프로젝트 계획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7" name="Google Shape;67;p14">
            <a:extLst>
              <a:ext uri="{FF2B5EF4-FFF2-40B4-BE49-F238E27FC236}">
                <a16:creationId xmlns:a16="http://schemas.microsoft.com/office/drawing/2014/main" id="{B815E004-FE44-6BAE-C20D-09EEAB861803}"/>
              </a:ext>
            </a:extLst>
          </p:cNvPr>
          <p:cNvSpPr txBox="1"/>
          <p:nvPr/>
        </p:nvSpPr>
        <p:spPr>
          <a:xfrm>
            <a:off x="1635116" y="1055549"/>
            <a:ext cx="4476554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800" b="1" dirty="0"/>
              <a:t>이야기 말뭉치 요약 </a:t>
            </a:r>
            <a:r>
              <a:rPr lang="en-US" altLang="ko-KR" sz="1800" b="1" dirty="0"/>
              <a:t>/ </a:t>
            </a:r>
            <a:r>
              <a:rPr lang="ko-KR" altLang="en-US" sz="1800" b="1" dirty="0"/>
              <a:t>주제 추출</a:t>
            </a:r>
            <a:endParaRPr lang="en-US" altLang="ko" sz="1800" b="1" dirty="0"/>
          </a:p>
        </p:txBody>
      </p:sp>
      <p:sp>
        <p:nvSpPr>
          <p:cNvPr id="2" name="Google Shape;67;p14">
            <a:extLst>
              <a:ext uri="{FF2B5EF4-FFF2-40B4-BE49-F238E27FC236}">
                <a16:creationId xmlns:a16="http://schemas.microsoft.com/office/drawing/2014/main" id="{A58B27E3-23B6-6A9C-C2ED-71C2033E1BC4}"/>
              </a:ext>
            </a:extLst>
          </p:cNvPr>
          <p:cNvSpPr txBox="1"/>
          <p:nvPr/>
        </p:nvSpPr>
        <p:spPr>
          <a:xfrm>
            <a:off x="1635116" y="2269832"/>
            <a:ext cx="4476554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800" b="1" dirty="0"/>
              <a:t>가사 변환</a:t>
            </a:r>
            <a:endParaRPr lang="en-US" altLang="ko" sz="1800" b="1" dirty="0"/>
          </a:p>
        </p:txBody>
      </p:sp>
      <p:sp>
        <p:nvSpPr>
          <p:cNvPr id="3" name="Google Shape;67;p14">
            <a:extLst>
              <a:ext uri="{FF2B5EF4-FFF2-40B4-BE49-F238E27FC236}">
                <a16:creationId xmlns:a16="http://schemas.microsoft.com/office/drawing/2014/main" id="{8068C75D-B1D0-9E26-4F00-ECB79C69F81A}"/>
              </a:ext>
            </a:extLst>
          </p:cNvPr>
          <p:cNvSpPr txBox="1"/>
          <p:nvPr/>
        </p:nvSpPr>
        <p:spPr>
          <a:xfrm>
            <a:off x="1635116" y="3489645"/>
            <a:ext cx="4476554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800" b="1" dirty="0" err="1"/>
              <a:t>운율감</a:t>
            </a:r>
            <a:r>
              <a:rPr lang="ko-KR" altLang="en-US" sz="1800" b="1" dirty="0"/>
              <a:t> 및 반복 구조 생성</a:t>
            </a:r>
            <a:endParaRPr lang="en-US" altLang="ko" sz="1800" b="1" dirty="0"/>
          </a:p>
        </p:txBody>
      </p:sp>
      <p:sp>
        <p:nvSpPr>
          <p:cNvPr id="4" name="Google Shape;67;p14">
            <a:extLst>
              <a:ext uri="{FF2B5EF4-FFF2-40B4-BE49-F238E27FC236}">
                <a16:creationId xmlns:a16="http://schemas.microsoft.com/office/drawing/2014/main" id="{0565F481-ECBF-F394-36DB-D53EC1CB3A1D}"/>
              </a:ext>
            </a:extLst>
          </p:cNvPr>
          <p:cNvSpPr txBox="1"/>
          <p:nvPr/>
        </p:nvSpPr>
        <p:spPr>
          <a:xfrm>
            <a:off x="1842997" y="1436012"/>
            <a:ext cx="4476554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600" dirty="0"/>
              <a:t>말뭉치 속 중요 문장 선택</a:t>
            </a:r>
            <a:endParaRPr lang="en-US" altLang="ko-KR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600" u="sng" dirty="0"/>
              <a:t>내용 단순화</a:t>
            </a:r>
            <a:r>
              <a:rPr lang="ko-KR" altLang="en-US" sz="1600" dirty="0"/>
              <a:t> 및 </a:t>
            </a:r>
            <a:r>
              <a:rPr lang="ko-KR" altLang="en-US" sz="1600" u="sng" dirty="0"/>
              <a:t>핵심 감정</a:t>
            </a:r>
            <a:r>
              <a:rPr lang="ko-KR" altLang="en-US" sz="1600" dirty="0"/>
              <a:t> 요약</a:t>
            </a:r>
            <a:endParaRPr lang="en-US" altLang="ko" sz="1600" dirty="0"/>
          </a:p>
        </p:txBody>
      </p:sp>
      <p:sp>
        <p:nvSpPr>
          <p:cNvPr id="7" name="Google Shape;67;p14">
            <a:extLst>
              <a:ext uri="{FF2B5EF4-FFF2-40B4-BE49-F238E27FC236}">
                <a16:creationId xmlns:a16="http://schemas.microsoft.com/office/drawing/2014/main" id="{BF955218-19A0-8A9A-A23A-529EEF93FB00}"/>
              </a:ext>
            </a:extLst>
          </p:cNvPr>
          <p:cNvSpPr txBox="1"/>
          <p:nvPr/>
        </p:nvSpPr>
        <p:spPr>
          <a:xfrm>
            <a:off x="1842997" y="2673647"/>
            <a:ext cx="6897882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" sz="1600" dirty="0"/>
              <a:t>Text-to-Style Transfer: </a:t>
            </a:r>
            <a:r>
              <a:rPr lang="ko-KR" altLang="en-US" sz="1600" dirty="0"/>
              <a:t>문장 톤과 형식을 </a:t>
            </a:r>
            <a:r>
              <a:rPr lang="ko-KR" altLang="en-US" sz="1600" u="sng" dirty="0"/>
              <a:t>가사 스타일로</a:t>
            </a:r>
            <a:r>
              <a:rPr lang="ko-KR" altLang="en-US" sz="1600" dirty="0"/>
              <a:t> 변환</a:t>
            </a:r>
            <a:endParaRPr lang="en-US" altLang="ko-KR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sz="1600" i="1" dirty="0"/>
              <a:t>Pretrained Language Model</a:t>
            </a:r>
          </a:p>
        </p:txBody>
      </p:sp>
      <p:sp>
        <p:nvSpPr>
          <p:cNvPr id="9" name="Google Shape;67;p14">
            <a:extLst>
              <a:ext uri="{FF2B5EF4-FFF2-40B4-BE49-F238E27FC236}">
                <a16:creationId xmlns:a16="http://schemas.microsoft.com/office/drawing/2014/main" id="{6E69B474-24EE-9F72-2417-B8C334599682}"/>
              </a:ext>
            </a:extLst>
          </p:cNvPr>
          <p:cNvSpPr txBox="1"/>
          <p:nvPr/>
        </p:nvSpPr>
        <p:spPr>
          <a:xfrm>
            <a:off x="1842997" y="3855974"/>
            <a:ext cx="6897882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600" dirty="0"/>
              <a:t>가사 특유의 리듬과 후렴구를 살리기</a:t>
            </a:r>
            <a:endParaRPr lang="en-US" altLang="ko-KR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sz="1600" dirty="0"/>
              <a:t>Conditional Text Generation: </a:t>
            </a:r>
            <a:r>
              <a:rPr lang="ko-KR" altLang="en-US" sz="1600" u="sng" dirty="0"/>
              <a:t>운율 있는 구절 생성</a:t>
            </a:r>
            <a:endParaRPr lang="en-US" altLang="ko-KR" sz="1600" u="sng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sz="1600" dirty="0"/>
              <a:t>Rhyming Dictionary: </a:t>
            </a:r>
            <a:r>
              <a:rPr lang="ko-KR" altLang="en-US" sz="1600" dirty="0"/>
              <a:t>운율이 맞는 단어 선택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708623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7CA0E6-3051-0B70-F86B-BAD502A7B6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>
            <a:extLst>
              <a:ext uri="{FF2B5EF4-FFF2-40B4-BE49-F238E27FC236}">
                <a16:creationId xmlns:a16="http://schemas.microsoft.com/office/drawing/2014/main" id="{9AD96C11-F3B4-93ED-DD48-002CA49DBE40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>
            <a:extLst>
              <a:ext uri="{FF2B5EF4-FFF2-40B4-BE49-F238E27FC236}">
                <a16:creationId xmlns:a16="http://schemas.microsoft.com/office/drawing/2014/main" id="{913DCA78-9E9B-CBB7-2F19-27AE3D49E3DD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>
            <a:extLst>
              <a:ext uri="{FF2B5EF4-FFF2-40B4-BE49-F238E27FC236}">
                <a16:creationId xmlns:a16="http://schemas.microsoft.com/office/drawing/2014/main" id="{CEF92B7E-E97D-B57A-1E61-5C6BBEDE45C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>
            <a:extLst>
              <a:ext uri="{FF2B5EF4-FFF2-40B4-BE49-F238E27FC236}">
                <a16:creationId xmlns:a16="http://schemas.microsoft.com/office/drawing/2014/main" id="{E0FD2D8F-6127-A828-7BED-3452B0D00A7D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활용 데이터셋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7" name="Google Shape;67;p14">
            <a:extLst>
              <a:ext uri="{FF2B5EF4-FFF2-40B4-BE49-F238E27FC236}">
                <a16:creationId xmlns:a16="http://schemas.microsoft.com/office/drawing/2014/main" id="{5799846E-566F-D884-57BA-A85E075CF011}"/>
              </a:ext>
            </a:extLst>
          </p:cNvPr>
          <p:cNvSpPr txBox="1"/>
          <p:nvPr/>
        </p:nvSpPr>
        <p:spPr>
          <a:xfrm>
            <a:off x="1408975" y="941014"/>
            <a:ext cx="5217967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800" dirty="0"/>
              <a:t>소설 데이터 </a:t>
            </a:r>
            <a:r>
              <a:rPr lang="en-US" altLang="ko-KR" sz="1800" dirty="0"/>
              <a:t>/ </a:t>
            </a:r>
            <a:r>
              <a:rPr lang="ko-KR" altLang="en-US" sz="1800" dirty="0"/>
              <a:t>이야기 말뭉치 데이터</a:t>
            </a:r>
            <a:endParaRPr lang="en-US" altLang="ko-KR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800" dirty="0"/>
              <a:t>노래 가사 데이터</a:t>
            </a:r>
            <a:endParaRPr lang="en-US" altLang="ko-KR" sz="1800" dirty="0"/>
          </a:p>
          <a:p>
            <a:pPr lvl="1"/>
            <a:endParaRPr lang="en-US" altLang="ko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6C3ADC3-C1F4-6C36-3A55-CFF99F460D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0398" y="2571750"/>
            <a:ext cx="7074398" cy="1828706"/>
          </a:xfrm>
          <a:prstGeom prst="rect">
            <a:avLst/>
          </a:prstGeom>
        </p:spPr>
      </p:pic>
      <p:sp>
        <p:nvSpPr>
          <p:cNvPr id="2" name="Google Shape;67;p14">
            <a:extLst>
              <a:ext uri="{FF2B5EF4-FFF2-40B4-BE49-F238E27FC236}">
                <a16:creationId xmlns:a16="http://schemas.microsoft.com/office/drawing/2014/main" id="{F1190E81-7B41-357D-66F0-3F0C7459902A}"/>
              </a:ext>
            </a:extLst>
          </p:cNvPr>
          <p:cNvSpPr txBox="1"/>
          <p:nvPr/>
        </p:nvSpPr>
        <p:spPr>
          <a:xfrm>
            <a:off x="1660398" y="1831973"/>
            <a:ext cx="4476554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600" dirty="0"/>
              <a:t>장르별 가사 분류 여부 회의 예정</a:t>
            </a:r>
            <a:endParaRPr lang="en-US" altLang="ko" sz="1600" dirty="0"/>
          </a:p>
        </p:txBody>
      </p:sp>
    </p:spTree>
    <p:extLst>
      <p:ext uri="{BB962C8B-B14F-4D97-AF65-F5344CB8AC3E}">
        <p14:creationId xmlns:p14="http://schemas.microsoft.com/office/powerpoint/2010/main" val="265822580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127</Words>
  <Application>Microsoft Office PowerPoint</Application>
  <PresentationFormat>화면 슬라이드 쇼(16:9)</PresentationFormat>
  <Paragraphs>31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NanumGothic ExtraBold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LG</dc:creator>
  <cp:lastModifiedBy>주현 고</cp:lastModifiedBy>
  <cp:revision>80</cp:revision>
  <dcterms:modified xsi:type="dcterms:W3CDTF">2024-12-26T04:58:04Z</dcterms:modified>
  <cp:version/>
</cp:coreProperties>
</file>