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77" r:id="rId3"/>
    <p:sldId id="279" r:id="rId4"/>
    <p:sldId id="280" r:id="rId5"/>
    <p:sldId id="281" r:id="rId6"/>
    <p:sldId id="285" r:id="rId7"/>
    <p:sldId id="282" r:id="rId8"/>
    <p:sldId id="284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83" autoAdjust="0"/>
  </p:normalViewPr>
  <p:slideViewPr>
    <p:cSldViewPr snapToGrid="0">
      <p:cViewPr varScale="1">
        <p:scale>
          <a:sx n="83" d="100"/>
          <a:sy n="83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9599-A507-4D00-B737-3F0CE7EDA34C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3B3E-18E0-4427-B11F-A13D157D9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EA88AB93-55F0-80CE-7DA6-D8FBF7BB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34CD2AB1-F18D-886C-D7F9-BDF6068675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2F246529-11B4-E701-78B4-5223F82ED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임베딩</a:t>
            </a:r>
            <a:r>
              <a:rPr lang="ko-KR" altLang="en-US" dirty="0"/>
              <a:t> 벡터를 사용하는 이유</a:t>
            </a:r>
            <a:r>
              <a:rPr lang="en-US" altLang="ko-KR" dirty="0"/>
              <a:t>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감정이 일관되도록 </a:t>
            </a:r>
            <a:r>
              <a:rPr lang="ko-KR" altLang="en-US" dirty="0" err="1"/>
              <a:t>임베딩</a:t>
            </a:r>
            <a:r>
              <a:rPr lang="ko-KR" altLang="en-US" dirty="0"/>
              <a:t> 공간을 재정렬 할 필요가 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감정을 </a:t>
            </a:r>
            <a:r>
              <a:rPr lang="en-US" altLang="ko-KR" dirty="0"/>
              <a:t>2</a:t>
            </a:r>
            <a:r>
              <a:rPr lang="ko-KR" altLang="en-US" dirty="0"/>
              <a:t>차원으로 한계 짓는 것은 감정 구분의 어려움을 가져다 </a:t>
            </a:r>
            <a:r>
              <a:rPr lang="ko-KR" altLang="en-US" dirty="0" err="1"/>
              <a:t>줄것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더불어</a:t>
            </a:r>
            <a:r>
              <a:rPr lang="en-US" altLang="ko-KR" dirty="0"/>
              <a:t>, </a:t>
            </a:r>
            <a:r>
              <a:rPr lang="ko-KR" altLang="en-US" dirty="0"/>
              <a:t>고차원의 </a:t>
            </a:r>
            <a:r>
              <a:rPr lang="ko-KR" altLang="en-US" dirty="0" err="1"/>
              <a:t>임베딩</a:t>
            </a:r>
            <a:r>
              <a:rPr lang="ko-KR" altLang="en-US" dirty="0"/>
              <a:t> 공간을 </a:t>
            </a:r>
            <a:r>
              <a:rPr lang="en-US" altLang="ko-KR" dirty="0"/>
              <a:t>2</a:t>
            </a:r>
            <a:r>
              <a:rPr lang="ko-KR" altLang="en-US" dirty="0"/>
              <a:t>차원의 정보를 기준으로 재정렬 하는 것은 어려울 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46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AF75FBF-F0AD-B80B-270F-ECD99295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346070C9-98C6-5A3F-D763-F95894220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72997375-EB86-1EC0-776C-4E3E3381A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Embedding</a:t>
            </a:r>
            <a:r>
              <a:rPr lang="ko-KR" altLang="en-US" dirty="0"/>
              <a:t> 벡터를 사용하는 이유</a:t>
            </a:r>
            <a:r>
              <a:rPr lang="en-US" altLang="ko-KR" dirty="0"/>
              <a:t>! VAD</a:t>
            </a:r>
            <a:r>
              <a:rPr lang="ko-KR" altLang="en-US" dirty="0"/>
              <a:t>는 실제 논문에서 활용되는 것을 쉽게 찾을 수는 없었지만</a:t>
            </a:r>
            <a:r>
              <a:rPr lang="en-US" altLang="ko-KR" dirty="0"/>
              <a:t>,</a:t>
            </a:r>
            <a:r>
              <a:rPr lang="ko-KR" altLang="en-US" dirty="0"/>
              <a:t> 미세한 감정 구분과 감정간 상대적 거리와 방향성을 모두 반영하여 </a:t>
            </a:r>
            <a:r>
              <a:rPr lang="en-US" altLang="ko-KR" dirty="0"/>
              <a:t>embedding</a:t>
            </a:r>
            <a:r>
              <a:rPr lang="ko-KR" altLang="en-US" dirty="0"/>
              <a:t> 공간을 더욱 풍부하게 형성 가능하기에 저희는 먼저 이를 도입해보고자 했습니다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2</a:t>
            </a:r>
            <a:r>
              <a:rPr lang="ko-KR" altLang="en-US" dirty="0"/>
              <a:t>학기 프로젝트 동안 여기서 오류를 많이 겪었는데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코드를 읽어가다 보니 </a:t>
            </a:r>
            <a:r>
              <a:rPr lang="en-US" altLang="ko-KR" dirty="0" err="1"/>
              <a:t>ndcg</a:t>
            </a:r>
            <a:r>
              <a:rPr lang="en-US" altLang="ko-KR" dirty="0"/>
              <a:t> score</a:t>
            </a:r>
            <a:r>
              <a:rPr lang="ko-KR" altLang="en-US" dirty="0"/>
              <a:t>에 대한 오류창이 떠 이번 동계 컨퍼런스에서 해결해보고자 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92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88C912C-C760-0B0D-8E33-20E229D2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47B83309-D8C8-B013-5A5A-CEE7A3EA8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D7F13CDC-EDAF-1427-6C4D-7BA9DC3CA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Floating point </a:t>
            </a:r>
            <a:r>
              <a:rPr lang="ko-KR" altLang="en-US" dirty="0"/>
              <a:t>오류가 존재했고</a:t>
            </a:r>
            <a:r>
              <a:rPr lang="en-US" altLang="ko-KR" dirty="0"/>
              <a:t> </a:t>
            </a:r>
            <a:r>
              <a:rPr lang="ko-KR" altLang="en-US" dirty="0" err="1"/>
              <a:t>정답값</a:t>
            </a:r>
            <a:r>
              <a:rPr lang="ko-KR" altLang="en-US" dirty="0"/>
              <a:t> 추론에 어려움을 겪어 </a:t>
            </a:r>
            <a:r>
              <a:rPr lang="en-US" altLang="ko-KR" dirty="0"/>
              <a:t>positive </a:t>
            </a:r>
            <a:r>
              <a:rPr lang="en-US" altLang="ko-KR" dirty="0" err="1"/>
              <a:t>ndcg</a:t>
            </a:r>
            <a:r>
              <a:rPr lang="ko-KR" altLang="en-US" dirty="0"/>
              <a:t>만 사용했을 때 성능이 낮게 나왔습니다</a:t>
            </a:r>
            <a:r>
              <a:rPr lang="en-US" altLang="ko-KR" dirty="0"/>
              <a:t>.</a:t>
            </a:r>
            <a:r>
              <a:rPr lang="ko-KR" altLang="en-US" dirty="0"/>
              <a:t> 대비 그 부분을 해결한 후 성능 향상을 확인할 수 있었습니다 개선 후 성능을 확인했을 때 다음과 같은 결과값을 얻을 수 있었고</a:t>
            </a:r>
            <a:r>
              <a:rPr lang="en-US" altLang="ko-KR" dirty="0"/>
              <a:t>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587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F04D3C2-0E14-C62D-3478-ABF748FD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C9AB4971-B0F9-FCE1-E24E-C9C7F4323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956E2358-EE58-AAF7-0CDD-84753B1CB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유사도를 도입했다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유사도는 기존 유클리드 </a:t>
            </a:r>
            <a:r>
              <a:rPr lang="ko-KR" altLang="en-US" dirty="0" err="1"/>
              <a:t>거이에</a:t>
            </a:r>
            <a:r>
              <a:rPr lang="ko-KR" altLang="en-US" dirty="0"/>
              <a:t> 비해 고차원 정보를 쉽게 다루고 벡터간 방향을 고려한다는 차이가 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22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87A3F3F-2F37-CAEE-DB80-75F9DC25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286EAF1A-8FAD-7633-BC94-759E1AE302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EBDA0D47-0D93-BA98-C8B2-971560DB74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Emosim</a:t>
            </a:r>
            <a:r>
              <a:rPr lang="ko-KR" altLang="en-US" dirty="0"/>
              <a:t>을 통해 </a:t>
            </a:r>
            <a:r>
              <a:rPr lang="ko-KR" altLang="en-US" dirty="0" err="1"/>
              <a:t>임베딩</a:t>
            </a:r>
            <a:r>
              <a:rPr lang="ko-KR" altLang="en-US" dirty="0"/>
              <a:t> 공간을 감정에 일관되게 </a:t>
            </a:r>
            <a:r>
              <a:rPr lang="ko-KR" altLang="en-US" dirty="0" err="1"/>
              <a:t>수정해나가야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그렇기에 </a:t>
            </a:r>
            <a:r>
              <a:rPr lang="en-US" altLang="ko-KR" dirty="0"/>
              <a:t>2</a:t>
            </a:r>
            <a:r>
              <a:rPr lang="ko-KR" altLang="en-US" dirty="0"/>
              <a:t>차원의 </a:t>
            </a:r>
            <a:r>
              <a:rPr lang="en-US" altLang="ko-KR" dirty="0"/>
              <a:t>VA </a:t>
            </a:r>
            <a:r>
              <a:rPr lang="ko-KR" altLang="en-US" dirty="0"/>
              <a:t>대신 저희는 </a:t>
            </a:r>
            <a:r>
              <a:rPr lang="en-US" altLang="ko-KR" dirty="0"/>
              <a:t>VAD</a:t>
            </a:r>
            <a:r>
              <a:rPr lang="ko-KR" altLang="en-US" dirty="0"/>
              <a:t>를 사용한 것도 있습니다</a:t>
            </a:r>
            <a:r>
              <a:rPr lang="en-US" altLang="ko-KR" dirty="0"/>
              <a:t>. </a:t>
            </a:r>
            <a:r>
              <a:rPr lang="ko-KR" altLang="en-US" dirty="0" err="1"/>
              <a:t>임베딩공간의</a:t>
            </a:r>
            <a:r>
              <a:rPr lang="ko-KR" altLang="en-US" dirty="0"/>
              <a:t> </a:t>
            </a:r>
            <a:r>
              <a:rPr lang="en-US" altLang="ko-KR" dirty="0"/>
              <a:t>similarity</a:t>
            </a:r>
            <a:r>
              <a:rPr lang="ko-KR" altLang="en-US" dirty="0"/>
              <a:t>는 </a:t>
            </a:r>
            <a:r>
              <a:rPr lang="en-US" altLang="ko-KR" dirty="0"/>
              <a:t>cosine </a:t>
            </a:r>
            <a:r>
              <a:rPr lang="ko-KR" altLang="en-US" dirty="0"/>
              <a:t>유사도를 사용하기에 일관성이 </a:t>
            </a:r>
            <a:r>
              <a:rPr lang="ko-KR" altLang="en-US" dirty="0" err="1"/>
              <a:t>필요해보였습니다</a:t>
            </a:r>
            <a:r>
              <a:rPr lang="en-US" altLang="ko-KR" dirty="0"/>
              <a:t>. Alpha beta</a:t>
            </a:r>
            <a:r>
              <a:rPr lang="ko-KR" altLang="en-US" dirty="0"/>
              <a:t>값을 조절해서 </a:t>
            </a:r>
            <a:r>
              <a:rPr lang="en-US" altLang="ko-KR" dirty="0"/>
              <a:t>cosine </a:t>
            </a:r>
            <a:r>
              <a:rPr lang="ko-KR" altLang="en-US" dirty="0"/>
              <a:t>유사도만 사용했을 때</a:t>
            </a:r>
            <a:r>
              <a:rPr lang="en-US" altLang="ko-KR" dirty="0"/>
              <a:t>, </a:t>
            </a:r>
            <a:r>
              <a:rPr lang="ko-KR" altLang="en-US" dirty="0"/>
              <a:t>코사인 유사도와 거리를 함께 사용했을 때 성능향상을 비교했습니다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7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C353F480-E70B-72B4-3126-E5D7FDB2D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7769A2D2-1DCF-87CE-2493-7B467F85A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F4BAC42F-2CAE-0123-92C1-F2BFE864E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Emosim</a:t>
            </a:r>
            <a:r>
              <a:rPr lang="ko-KR" altLang="en-US" dirty="0"/>
              <a:t>을 통해 </a:t>
            </a:r>
            <a:r>
              <a:rPr lang="ko-KR" altLang="en-US" dirty="0" err="1"/>
              <a:t>임베딩</a:t>
            </a:r>
            <a:r>
              <a:rPr lang="ko-KR" altLang="en-US" dirty="0"/>
              <a:t> 공간을 감정에 일관되게 </a:t>
            </a:r>
            <a:r>
              <a:rPr lang="ko-KR" altLang="en-US" dirty="0" err="1"/>
              <a:t>수정해나가야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그렇기에 </a:t>
            </a:r>
            <a:r>
              <a:rPr lang="en-US" altLang="ko-KR" dirty="0"/>
              <a:t>2</a:t>
            </a:r>
            <a:r>
              <a:rPr lang="ko-KR" altLang="en-US" dirty="0"/>
              <a:t>차원의 </a:t>
            </a:r>
            <a:r>
              <a:rPr lang="en-US" altLang="ko-KR" dirty="0"/>
              <a:t>VA </a:t>
            </a:r>
            <a:r>
              <a:rPr lang="ko-KR" altLang="en-US" dirty="0"/>
              <a:t>대신 저희는 </a:t>
            </a:r>
            <a:r>
              <a:rPr lang="en-US" altLang="ko-KR" dirty="0"/>
              <a:t>VAD</a:t>
            </a:r>
            <a:r>
              <a:rPr lang="ko-KR" altLang="en-US" dirty="0"/>
              <a:t>를 사용한 것도 있습니다</a:t>
            </a:r>
            <a:r>
              <a:rPr lang="en-US" altLang="ko-KR" dirty="0"/>
              <a:t>. </a:t>
            </a:r>
            <a:r>
              <a:rPr lang="ko-KR" altLang="en-US" dirty="0" err="1"/>
              <a:t>임베딩공간의</a:t>
            </a:r>
            <a:r>
              <a:rPr lang="ko-KR" altLang="en-US" dirty="0"/>
              <a:t> </a:t>
            </a:r>
            <a:r>
              <a:rPr lang="en-US" altLang="ko-KR" dirty="0" err="1"/>
              <a:t>similarit</a:t>
            </a:r>
            <a:r>
              <a:rPr lang="ko-KR" altLang="en-US" dirty="0"/>
              <a:t>는 </a:t>
            </a:r>
            <a:r>
              <a:rPr lang="en-US" altLang="ko-KR" dirty="0"/>
              <a:t>cosine </a:t>
            </a:r>
            <a:r>
              <a:rPr lang="ko-KR" altLang="en-US" dirty="0"/>
              <a:t>유사도를 사용하기에 일관성이 </a:t>
            </a:r>
            <a:r>
              <a:rPr lang="ko-KR" altLang="en-US" dirty="0" err="1"/>
              <a:t>필요해보였습니다</a:t>
            </a:r>
            <a:r>
              <a:rPr lang="en-US" altLang="ko-KR" dirty="0"/>
              <a:t>. Alpha beta</a:t>
            </a:r>
            <a:r>
              <a:rPr lang="ko-KR" altLang="en-US" dirty="0"/>
              <a:t>값을 조절해서 </a:t>
            </a:r>
            <a:r>
              <a:rPr lang="en-US" altLang="ko-KR" dirty="0"/>
              <a:t>cosine </a:t>
            </a:r>
            <a:r>
              <a:rPr lang="ko-KR" altLang="en-US" dirty="0"/>
              <a:t>유사도만 사용했을 때</a:t>
            </a:r>
            <a:r>
              <a:rPr lang="en-US" altLang="ko-KR" dirty="0"/>
              <a:t>, </a:t>
            </a:r>
            <a:r>
              <a:rPr lang="ko-KR" altLang="en-US" dirty="0"/>
              <a:t>코사인 유사도와 거리를 함께 사용했을 때 성능향상을 비교했습니다</a:t>
            </a:r>
            <a:r>
              <a:rPr lang="en-US" altLang="ko-KR" dirty="0"/>
              <a:t>. </a:t>
            </a:r>
            <a:r>
              <a:rPr lang="ko-KR" altLang="en-US" dirty="0"/>
              <a:t>성능향상을 확인할 수 있었고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ko-KR" altLang="en-US" dirty="0" err="1"/>
              <a:t>이모심</a:t>
            </a:r>
            <a:r>
              <a:rPr lang="ko-KR" altLang="en-US" dirty="0"/>
              <a:t> 값을 조정하면 앞으로 더 좋은 결과를 얻을 수 있을 것이라 생각해 그 방향으로 프로젝트를 해보고자 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38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8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409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23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8082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257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62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841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2442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021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0360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6188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00768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0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en-US" altLang="ko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CUAI </a:t>
            </a:r>
            <a:r>
              <a:rPr lang="ko-KR" altLang="en-US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동계 컨퍼런스 </a:t>
            </a:r>
            <a:r>
              <a:rPr lang="en-US" altLang="ko-KR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MM</a:t>
            </a:r>
            <a:endParaRPr sz="3333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en-US" altLang="ko" sz="18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2025.01.16</a:t>
            </a: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" altLang="en-US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발표자 </a:t>
            </a:r>
            <a:r>
              <a:rPr lang="en-US" altLang="ko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 </a:t>
            </a:r>
            <a:r>
              <a:rPr lang="ko-KR" altLang="en-US" sz="1467" kern="0" dirty="0" err="1">
                <a:solidFill>
                  <a:srgbClr val="19264B"/>
                </a:solidFill>
                <a:latin typeface="Arial"/>
                <a:cs typeface="Arial"/>
                <a:sym typeface="Arial"/>
              </a:rPr>
              <a:t>최규원</a:t>
            </a:r>
            <a:r>
              <a:rPr lang="ko-KR" altLang="en-US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 </a:t>
            </a:r>
            <a:endParaRPr sz="14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667" kern="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54848" y="2112562"/>
            <a:ext cx="3619304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팀원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1. 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조효원</a:t>
            </a:r>
            <a:endParaRPr lang="en-US" altLang="ko-K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팀원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2. </a:t>
            </a:r>
            <a:r>
              <a:rPr lang="ko-KR" alt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최규원</a:t>
            </a:r>
            <a:endParaRPr lang="en-US" altLang="ko-K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팀원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3. </a:t>
            </a:r>
            <a:r>
              <a:rPr lang="ko-KR" alt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최형용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773CE-8DA7-02AB-228B-4C661BADA3FE}"/>
              </a:ext>
            </a:extLst>
          </p:cNvPr>
          <p:cNvSpPr txBox="1"/>
          <p:nvPr/>
        </p:nvSpPr>
        <p:spPr>
          <a:xfrm>
            <a:off x="3600344" y="3589868"/>
            <a:ext cx="278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Zoom</a:t>
            </a:r>
            <a:r>
              <a:rPr lang="ko-KR" altLang="en-US" dirty="0"/>
              <a:t> </a:t>
            </a:r>
            <a:r>
              <a:rPr lang="en-US" altLang="ko-KR" dirty="0"/>
              <a:t>Meeting </a:t>
            </a:r>
            <a:r>
              <a:rPr lang="ko-KR" altLang="en-US" dirty="0"/>
              <a:t>진행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FA4BB461-D3AA-D7FB-E371-3C3AEC15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6833D225-402D-CC30-5CBC-B4B6EC2A2B9C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3650BADB-BBE3-2409-EFC4-10A9914D1DDE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43AFA3AE-A44E-5935-5156-277A311ED2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72A919-B33F-4748-FF9B-6304C9ABA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11" y="3268863"/>
            <a:ext cx="4116127" cy="2305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B940A-6B60-5CCC-DD14-593220EF76CF}"/>
              </a:ext>
            </a:extLst>
          </p:cNvPr>
          <p:cNvSpPr txBox="1"/>
          <p:nvPr/>
        </p:nvSpPr>
        <p:spPr>
          <a:xfrm>
            <a:off x="7248157" y="1908355"/>
            <a:ext cx="41161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VA MAP</a:t>
            </a:r>
          </a:p>
          <a:p>
            <a:r>
              <a:rPr lang="ko-KR" altLang="en-US" sz="2000" dirty="0"/>
              <a:t>을 사용하여 </a:t>
            </a:r>
            <a:r>
              <a:rPr lang="ko-KR" altLang="en-US" sz="2000" dirty="0">
                <a:highlight>
                  <a:srgbClr val="FFFF00"/>
                </a:highlight>
              </a:rPr>
              <a:t>감정에 일관되도록 </a:t>
            </a:r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ko-KR" altLang="en-US" sz="2000" dirty="0" err="1"/>
              <a:t>임베딩</a:t>
            </a:r>
            <a:r>
              <a:rPr lang="ko-KR" altLang="en-US" sz="2000" dirty="0"/>
              <a:t> 공간을 재정렬 해야 한다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3801-2DF9-29E9-F1AB-A94041B05433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Data based embedding</a:t>
            </a:r>
            <a:r>
              <a:rPr lang="ko-KR" altLang="en-US" sz="2800" b="1" dirty="0"/>
              <a:t>은  감정을 담지 못한다</a:t>
            </a:r>
            <a:r>
              <a:rPr lang="en-US" altLang="ko-KR" sz="2800" b="1" dirty="0"/>
              <a:t>!</a:t>
            </a:r>
            <a:endParaRPr lang="ko-KR" altLang="en-US" sz="2800" b="1" dirty="0"/>
          </a:p>
        </p:txBody>
      </p:sp>
      <p:pic>
        <p:nvPicPr>
          <p:cNvPr id="1026" name="Picture 2" descr="Demystifying Vector Embeddings">
            <a:extLst>
              <a:ext uri="{FF2B5EF4-FFF2-40B4-BE49-F238E27FC236}">
                <a16:creationId xmlns:a16="http://schemas.microsoft.com/office/drawing/2014/main" id="{DDC2AF82-12B9-9879-9186-BFABD0A4C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491" y="1914142"/>
            <a:ext cx="3656484" cy="190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A56E3-618A-9696-AEB5-FA3C5E65F4D0}"/>
              </a:ext>
            </a:extLst>
          </p:cNvPr>
          <p:cNvSpPr txBox="1"/>
          <p:nvPr/>
        </p:nvSpPr>
        <p:spPr>
          <a:xfrm>
            <a:off x="2281680" y="228524"/>
            <a:ext cx="256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 </a:t>
            </a:r>
            <a:r>
              <a:rPr lang="ko-KR" altLang="en-US" dirty="0"/>
              <a:t>사용의 필요성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ABB94-A919-E2FB-1F05-FFAF3D5ED29D}"/>
              </a:ext>
            </a:extLst>
          </p:cNvPr>
          <p:cNvSpPr txBox="1"/>
          <p:nvPr/>
        </p:nvSpPr>
        <p:spPr>
          <a:xfrm>
            <a:off x="3354501" y="2680733"/>
            <a:ext cx="276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고차원의 벡터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B5FA6-8FE0-DB0C-B186-FEC9DAC404C1}"/>
              </a:ext>
            </a:extLst>
          </p:cNvPr>
          <p:cNvSpPr txBox="1"/>
          <p:nvPr/>
        </p:nvSpPr>
        <p:spPr>
          <a:xfrm>
            <a:off x="7925957" y="5795629"/>
            <a:ext cx="276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차원이 충분할까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111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366FD575-DFA7-1DA6-1478-71181C74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9B6336C-9B30-D753-B510-9508A40236A0}"/>
              </a:ext>
            </a:extLst>
          </p:cNvPr>
          <p:cNvSpPr/>
          <p:nvPr/>
        </p:nvSpPr>
        <p:spPr>
          <a:xfrm>
            <a:off x="2281680" y="3524242"/>
            <a:ext cx="8821769" cy="31288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2DDF7A5B-5DF3-639B-E75E-09D26A06C74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79299B45-6345-BA60-DF2A-F9FEAC046CC5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59829F02-F861-332F-4C1D-07365CCD45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7C386-E06E-C5E8-3145-05CB66CFE6DC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VAD Mapping</a:t>
            </a:r>
            <a:r>
              <a:rPr lang="ko-KR" altLang="en-US" sz="2800" b="1" dirty="0"/>
              <a:t>의 도입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9AF2A-0CD0-79A8-2758-4D8E52610C0E}"/>
              </a:ext>
            </a:extLst>
          </p:cNvPr>
          <p:cNvSpPr txBox="1"/>
          <p:nvPr/>
        </p:nvSpPr>
        <p:spPr>
          <a:xfrm>
            <a:off x="2477192" y="1596044"/>
            <a:ext cx="733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VAD map</a:t>
            </a:r>
            <a:r>
              <a:rPr lang="ko-KR" altLang="en-US" sz="2000" dirty="0"/>
              <a:t>은 얻을 수 있으나</a:t>
            </a:r>
            <a:r>
              <a:rPr lang="en-US" altLang="ko-KR" sz="2000" dirty="0"/>
              <a:t>, </a:t>
            </a:r>
            <a:r>
              <a:rPr lang="ko-KR" altLang="en-US" sz="2000" dirty="0"/>
              <a:t>논문에서 잘 사용되지는 </a:t>
            </a:r>
            <a:r>
              <a:rPr lang="en-US" altLang="ko-KR" sz="2000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DB253-E209-A3B9-6151-BDD1367F8337}"/>
              </a:ext>
            </a:extLst>
          </p:cNvPr>
          <p:cNvSpPr txBox="1"/>
          <p:nvPr/>
        </p:nvSpPr>
        <p:spPr>
          <a:xfrm>
            <a:off x="4995662" y="2283144"/>
            <a:ext cx="5137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미세한 감정 구분</a:t>
            </a:r>
            <a:endParaRPr lang="en-US" altLang="ko-KR" sz="2800" b="1" dirty="0"/>
          </a:p>
          <a:p>
            <a:r>
              <a:rPr lang="ko-KR" altLang="en-US" sz="2800" b="1" dirty="0"/>
              <a:t>정확한 벡터 배치</a:t>
            </a:r>
            <a:endParaRPr lang="en-US" altLang="ko-KR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B1D52-B946-1C2A-8A28-9BFB2DAC2E2E}"/>
              </a:ext>
            </a:extLst>
          </p:cNvPr>
          <p:cNvSpPr txBox="1"/>
          <p:nvPr/>
        </p:nvSpPr>
        <p:spPr>
          <a:xfrm>
            <a:off x="8566065" y="2964427"/>
            <a:ext cx="48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highlight>
                  <a:srgbClr val="FFFF00"/>
                </a:highlight>
              </a:rPr>
              <a:t>Ndcg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적용 과정에서 오류 발생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95805-6F04-BE16-AD88-D5728F5125E0}"/>
              </a:ext>
            </a:extLst>
          </p:cNvPr>
          <p:cNvSpPr txBox="1"/>
          <p:nvPr/>
        </p:nvSpPr>
        <p:spPr>
          <a:xfrm>
            <a:off x="2477192" y="3607850"/>
            <a:ext cx="86262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 "/</a:t>
            </a:r>
            <a:r>
              <a:rPr lang="ko-KR" altLang="en-US" dirty="0" err="1"/>
              <a:t>content</a:t>
            </a:r>
            <a:r>
              <a:rPr lang="ko-KR" altLang="en-US" dirty="0"/>
              <a:t>/</a:t>
            </a:r>
            <a:r>
              <a:rPr lang="ko-KR" altLang="en-US" dirty="0" err="1"/>
              <a:t>drive</a:t>
            </a:r>
            <a:r>
              <a:rPr lang="ko-KR" altLang="en-US" dirty="0"/>
              <a:t>/</a:t>
            </a:r>
            <a:r>
              <a:rPr lang="ko-KR" altLang="en-US" dirty="0" err="1"/>
              <a:t>MyDrive</a:t>
            </a:r>
            <a:r>
              <a:rPr lang="ko-KR" altLang="en-US" dirty="0"/>
              <a:t>/CUAI/</a:t>
            </a:r>
            <a:r>
              <a:rPr lang="ko-KR" altLang="en-US" dirty="0" err="1"/>
              <a:t>speech-to-music-main</a:t>
            </a:r>
            <a:r>
              <a:rPr lang="ko-KR" altLang="en-US" dirty="0"/>
              <a:t>/</a:t>
            </a:r>
            <a:r>
              <a:rPr lang="ko-KR" altLang="en-US" dirty="0" err="1"/>
              <a:t>stm</a:t>
            </a:r>
            <a:r>
              <a:rPr lang="ko-KR" altLang="en-US" dirty="0"/>
              <a:t>/</a:t>
            </a:r>
            <a:r>
              <a:rPr lang="ko-KR" altLang="en-US" dirty="0" err="1"/>
              <a:t>utils</a:t>
            </a:r>
            <a:r>
              <a:rPr lang="ko-KR" altLang="en-US" dirty="0"/>
              <a:t>/</a:t>
            </a:r>
            <a:r>
              <a:rPr lang="ko-KR" altLang="en-US" dirty="0" err="1"/>
              <a:t>eval_utils.py</a:t>
            </a:r>
            <a:r>
              <a:rPr lang="ko-KR" altLang="en-US" dirty="0"/>
              <a:t>", </a:t>
            </a:r>
            <a:r>
              <a:rPr lang="ko-KR" altLang="en-US" dirty="0" err="1"/>
              <a:t>line</a:t>
            </a:r>
            <a:r>
              <a:rPr lang="ko-KR" altLang="en-US" dirty="0"/>
              <a:t> 47,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rank_eval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f"NDCG</a:t>
            </a:r>
            <a:r>
              <a:rPr lang="ko-KR" altLang="en-US" dirty="0"/>
              <a:t>@{topk}": </a:t>
            </a:r>
            <a:r>
              <a:rPr lang="ko-KR" altLang="en-US" dirty="0" err="1"/>
              <a:t>metrics.ndcg_score</a:t>
            </a:r>
            <a:r>
              <a:rPr lang="ko-KR" altLang="en-US" dirty="0"/>
              <a:t>(</a:t>
            </a:r>
            <a:r>
              <a:rPr lang="ko-KR" altLang="en-US" dirty="0" err="1"/>
              <a:t>sort_target</a:t>
            </a:r>
            <a:r>
              <a:rPr lang="ko-KR" altLang="en-US" dirty="0"/>
              <a:t>, </a:t>
            </a:r>
            <a:r>
              <a:rPr lang="ko-KR" altLang="en-US" dirty="0" err="1"/>
              <a:t>df_pred</a:t>
            </a:r>
            <a:r>
              <a:rPr lang="ko-KR" altLang="en-US" dirty="0"/>
              <a:t>, k=5),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File</a:t>
            </a:r>
            <a:r>
              <a:rPr lang="ko-KR" altLang="en-US" dirty="0"/>
              <a:t> "/</a:t>
            </a:r>
            <a:r>
              <a:rPr lang="ko-KR" altLang="en-US" dirty="0" err="1"/>
              <a:t>usr</a:t>
            </a:r>
            <a:r>
              <a:rPr lang="ko-KR" altLang="en-US" dirty="0"/>
              <a:t>/</a:t>
            </a:r>
            <a:r>
              <a:rPr lang="ko-KR" altLang="en-US" dirty="0" err="1"/>
              <a:t>local</a:t>
            </a:r>
            <a:r>
              <a:rPr lang="ko-KR" altLang="en-US" dirty="0"/>
              <a:t>/</a:t>
            </a:r>
            <a:r>
              <a:rPr lang="ko-KR" altLang="en-US" dirty="0" err="1"/>
              <a:t>lib</a:t>
            </a:r>
            <a:r>
              <a:rPr lang="ko-KR" altLang="en-US" dirty="0"/>
              <a:t>/python3.10/</a:t>
            </a:r>
            <a:r>
              <a:rPr lang="ko-KR" altLang="en-US" dirty="0" err="1"/>
              <a:t>dist-packages</a:t>
            </a:r>
            <a:r>
              <a:rPr lang="ko-KR" altLang="en-US" dirty="0"/>
              <a:t>/</a:t>
            </a:r>
            <a:r>
              <a:rPr lang="ko-KR" altLang="en-US" dirty="0" err="1"/>
              <a:t>sklearn</a:t>
            </a:r>
            <a:r>
              <a:rPr lang="ko-KR" altLang="en-US" dirty="0"/>
              <a:t>/</a:t>
            </a:r>
            <a:r>
              <a:rPr lang="ko-KR" altLang="en-US" dirty="0" err="1"/>
              <a:t>utils</a:t>
            </a:r>
            <a:r>
              <a:rPr lang="ko-KR" altLang="en-US" dirty="0"/>
              <a:t>/_</a:t>
            </a:r>
            <a:r>
              <a:rPr lang="ko-KR" altLang="en-US" dirty="0" err="1"/>
              <a:t>param_validation.py</a:t>
            </a:r>
            <a:r>
              <a:rPr lang="ko-KR" altLang="en-US" dirty="0"/>
              <a:t>", </a:t>
            </a:r>
            <a:r>
              <a:rPr lang="ko-KR" altLang="en-US" dirty="0" err="1"/>
              <a:t>line</a:t>
            </a:r>
            <a:r>
              <a:rPr lang="ko-KR" altLang="en-US" dirty="0"/>
              <a:t> 213,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wrapper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func</a:t>
            </a:r>
            <a:r>
              <a:rPr lang="ko-KR" altLang="en-US" dirty="0"/>
              <a:t>(*</a:t>
            </a:r>
            <a:r>
              <a:rPr lang="ko-KR" altLang="en-US" dirty="0" err="1"/>
              <a:t>args</a:t>
            </a:r>
            <a:r>
              <a:rPr lang="ko-KR" altLang="en-US" dirty="0"/>
              <a:t>, **</a:t>
            </a:r>
            <a:r>
              <a:rPr lang="ko-KR" altLang="en-US" dirty="0" err="1"/>
              <a:t>kwargs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File</a:t>
            </a:r>
            <a:r>
              <a:rPr lang="ko-KR" altLang="en-US" dirty="0"/>
              <a:t> "/</a:t>
            </a:r>
            <a:r>
              <a:rPr lang="ko-KR" altLang="en-US" dirty="0" err="1"/>
              <a:t>usr</a:t>
            </a:r>
            <a:r>
              <a:rPr lang="ko-KR" altLang="en-US" dirty="0"/>
              <a:t>/</a:t>
            </a:r>
            <a:r>
              <a:rPr lang="ko-KR" altLang="en-US" dirty="0" err="1"/>
              <a:t>local</a:t>
            </a:r>
            <a:r>
              <a:rPr lang="ko-KR" altLang="en-US" dirty="0"/>
              <a:t>/</a:t>
            </a:r>
            <a:r>
              <a:rPr lang="ko-KR" altLang="en-US" dirty="0" err="1"/>
              <a:t>lib</a:t>
            </a:r>
            <a:r>
              <a:rPr lang="ko-KR" altLang="en-US" dirty="0"/>
              <a:t>/python3.10/</a:t>
            </a:r>
            <a:r>
              <a:rPr lang="ko-KR" altLang="en-US" dirty="0" err="1"/>
              <a:t>dist-packages</a:t>
            </a:r>
            <a:r>
              <a:rPr lang="ko-KR" altLang="en-US" dirty="0"/>
              <a:t>/</a:t>
            </a:r>
            <a:r>
              <a:rPr lang="ko-KR" altLang="en-US" dirty="0" err="1"/>
              <a:t>sklearn</a:t>
            </a:r>
            <a:r>
              <a:rPr lang="ko-KR" altLang="en-US" dirty="0"/>
              <a:t>/</a:t>
            </a:r>
            <a:r>
              <a:rPr lang="ko-KR" altLang="en-US" dirty="0" err="1"/>
              <a:t>metrics</a:t>
            </a:r>
            <a:r>
              <a:rPr lang="ko-KR" altLang="en-US" dirty="0"/>
              <a:t>/_</a:t>
            </a:r>
            <a:r>
              <a:rPr lang="ko-KR" altLang="en-US" dirty="0" err="1"/>
              <a:t>ranking.py</a:t>
            </a:r>
            <a:r>
              <a:rPr lang="ko-KR" altLang="en-US" dirty="0"/>
              <a:t>", </a:t>
            </a:r>
            <a:r>
              <a:rPr lang="ko-KR" altLang="en-US" dirty="0" err="1"/>
              <a:t>line</a:t>
            </a:r>
            <a:r>
              <a:rPr lang="ko-KR" altLang="en-US" dirty="0"/>
              <a:t> 1869,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ndcg_score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raise</a:t>
            </a:r>
            <a:r>
              <a:rPr lang="ko-KR" altLang="en-US" dirty="0"/>
              <a:t> </a:t>
            </a:r>
            <a:r>
              <a:rPr lang="ko-KR" altLang="en-US" dirty="0" err="1"/>
              <a:t>ValueError</a:t>
            </a:r>
            <a:r>
              <a:rPr lang="ko-KR" altLang="en-US" dirty="0"/>
              <a:t>("</a:t>
            </a:r>
            <a:r>
              <a:rPr lang="ko-KR" altLang="en-US" dirty="0" err="1"/>
              <a:t>ndcg_score</a:t>
            </a:r>
            <a:r>
              <a:rPr lang="ko-KR" altLang="en-US" dirty="0"/>
              <a:t> </a:t>
            </a:r>
            <a:r>
              <a:rPr lang="ko-KR" altLang="en-US" dirty="0" err="1"/>
              <a:t>should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used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negative</a:t>
            </a:r>
            <a:r>
              <a:rPr lang="ko-KR" altLang="en-US" dirty="0"/>
              <a:t> </a:t>
            </a:r>
            <a:r>
              <a:rPr lang="ko-KR" altLang="en-US" dirty="0" err="1"/>
              <a:t>y_true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r>
              <a:rPr lang="ko-KR" altLang="en-US" dirty="0"/>
              <a:t>.")</a:t>
            </a:r>
          </a:p>
          <a:p>
            <a:r>
              <a:rPr lang="ko-KR" altLang="en-US" dirty="0" err="1"/>
              <a:t>ValueError</a:t>
            </a:r>
            <a:r>
              <a:rPr lang="ko-KR" altLang="en-US" dirty="0"/>
              <a:t>: </a:t>
            </a:r>
            <a:r>
              <a:rPr lang="ko-KR" altLang="en-US" dirty="0" err="1"/>
              <a:t>ndcg_score</a:t>
            </a:r>
            <a:r>
              <a:rPr lang="ko-KR" altLang="en-US" dirty="0"/>
              <a:t> </a:t>
            </a:r>
            <a:r>
              <a:rPr lang="ko-KR" altLang="en-US" dirty="0" err="1"/>
              <a:t>should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used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negative</a:t>
            </a:r>
            <a:r>
              <a:rPr lang="ko-KR" altLang="en-US" dirty="0"/>
              <a:t> </a:t>
            </a:r>
            <a:r>
              <a:rPr lang="ko-KR" altLang="en-US" dirty="0" err="1"/>
              <a:t>y_true</a:t>
            </a:r>
            <a:r>
              <a:rPr lang="ko-KR" altLang="en-US" dirty="0"/>
              <a:t> </a:t>
            </a:r>
            <a:r>
              <a:rPr lang="ko-KR" altLang="en-US" dirty="0" err="1"/>
              <a:t>values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39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116554B-107E-9CE5-A234-879B73549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83805A6-07D9-040F-E421-CFFC38B1B2AD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0494223A-8394-9DF4-7F3D-D6E8AF7FFBC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6BE5D62-F75B-2A0D-DC28-CD5D4899A6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F14EA1-CB06-5EA8-CCAE-3ACE939CEC71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VAD Mapping</a:t>
            </a:r>
            <a:r>
              <a:rPr lang="ko-KR" altLang="en-US" sz="2800" b="1" dirty="0"/>
              <a:t>의 도입</a:t>
            </a:r>
          </a:p>
        </p:txBody>
      </p:sp>
      <p:pic>
        <p:nvPicPr>
          <p:cNvPr id="1026" name="Picture 2" descr="Design of subject independent 3D VAD emotion detection system using EEG  signals and machine learning algorithms - ScienceDirect">
            <a:extLst>
              <a:ext uri="{FF2B5EF4-FFF2-40B4-BE49-F238E27FC236}">
                <a16:creationId xmlns:a16="http://schemas.microsoft.com/office/drawing/2014/main" id="{BD77495F-3C97-FDC9-11DE-DA3F82FFD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50" y="1819275"/>
            <a:ext cx="3600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52B8B-D080-61EF-6ED1-3A2A6C22F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500" y="1205026"/>
            <a:ext cx="5360278" cy="7255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1E73FE-BA79-8E74-7D96-E26B1AE64238}"/>
              </a:ext>
            </a:extLst>
          </p:cNvPr>
          <p:cNvSpPr txBox="1"/>
          <p:nvPr/>
        </p:nvSpPr>
        <p:spPr>
          <a:xfrm>
            <a:off x="6877706" y="2343494"/>
            <a:ext cx="4881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mrr</a:t>
            </a:r>
            <a:r>
              <a:rPr lang="ko-KR" altLang="en-US" dirty="0"/>
              <a:t>": 0.6946209389148092,</a:t>
            </a:r>
          </a:p>
          <a:p>
            <a:r>
              <a:rPr lang="ko-KR" altLang="en-US" dirty="0"/>
              <a:t>    "P@5": 0.6516666666666667,</a:t>
            </a:r>
          </a:p>
          <a:p>
            <a:r>
              <a:rPr lang="ko-KR" altLang="en-US" dirty="0"/>
              <a:t>    "NDCG@5": 0.8570821000774284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F6D0D08-600F-D9D9-0FAB-52BD4E0EC781}"/>
              </a:ext>
            </a:extLst>
          </p:cNvPr>
          <p:cNvSpPr/>
          <p:nvPr/>
        </p:nvSpPr>
        <p:spPr>
          <a:xfrm>
            <a:off x="8560676" y="3820822"/>
            <a:ext cx="346841" cy="6250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6668F-7583-BF9F-BC5A-C1D6E487541C}"/>
              </a:ext>
            </a:extLst>
          </p:cNvPr>
          <p:cNvSpPr txBox="1"/>
          <p:nvPr/>
        </p:nvSpPr>
        <p:spPr>
          <a:xfrm>
            <a:off x="3258206" y="5199820"/>
            <a:ext cx="28377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dirty="0"/>
              <a:t>"mrr": 0.7690735886849003, "P@5": 0.635, "NDCG@5": 0.8657067964982484 }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F48F-5881-CD6B-1FC5-13772D2E926C}"/>
              </a:ext>
            </a:extLst>
          </p:cNvPr>
          <p:cNvSpPr txBox="1"/>
          <p:nvPr/>
        </p:nvSpPr>
        <p:spPr>
          <a:xfrm>
            <a:off x="6680637" y="4914310"/>
            <a:ext cx="408315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mrr</a:t>
            </a:r>
            <a:r>
              <a:rPr lang="ko-KR" altLang="en-US" dirty="0"/>
              <a:t>": 0.7812939192187408,</a:t>
            </a:r>
          </a:p>
          <a:p>
            <a:r>
              <a:rPr lang="ko-KR" altLang="en-US" dirty="0"/>
              <a:t>    "P@5": 0.6683333333333332,</a:t>
            </a:r>
          </a:p>
          <a:p>
            <a:r>
              <a:rPr lang="ko-KR" altLang="en-US" dirty="0"/>
              <a:t>    "NDCG@5": 0.8</a:t>
            </a:r>
            <a:r>
              <a:rPr lang="en-US" altLang="ko-KR" dirty="0"/>
              <a:t>68</a:t>
            </a:r>
            <a:r>
              <a:rPr lang="ko-KR" altLang="en-US" dirty="0"/>
              <a:t>6856582167565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98E54-8AF3-0F69-3574-7BDD8FFF2797}"/>
              </a:ext>
            </a:extLst>
          </p:cNvPr>
          <p:cNvSpPr txBox="1"/>
          <p:nvPr/>
        </p:nvSpPr>
        <p:spPr>
          <a:xfrm>
            <a:off x="6680637" y="4482070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해결 후 성능 회복</a:t>
            </a:r>
            <a:r>
              <a:rPr lang="en-US" altLang="ko-KR" dirty="0"/>
              <a:t>, VA </a:t>
            </a:r>
            <a:r>
              <a:rPr lang="ko-KR" altLang="en-US" dirty="0"/>
              <a:t>대비 높은 성능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FB8A6C-3F32-9F4E-2E24-1906900A12A5}"/>
              </a:ext>
            </a:extLst>
          </p:cNvPr>
          <p:cNvSpPr txBox="1"/>
          <p:nvPr/>
        </p:nvSpPr>
        <p:spPr>
          <a:xfrm>
            <a:off x="2281680" y="5155324"/>
            <a:ext cx="9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</a:t>
            </a:r>
            <a:r>
              <a:rPr lang="ko-KR" altLang="en-US" dirty="0"/>
              <a:t> 성능</a:t>
            </a:r>
          </a:p>
        </p:txBody>
      </p:sp>
    </p:spTree>
    <p:extLst>
      <p:ext uri="{BB962C8B-B14F-4D97-AF65-F5344CB8AC3E}">
        <p14:creationId xmlns:p14="http://schemas.microsoft.com/office/powerpoint/2010/main" val="402208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6A99058A-EDD8-3CF3-39CE-1AADE54A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B2EADD9-33B1-1683-107C-61BCFC7F0CF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A467F5E3-07C9-FC82-D210-F38889A7FB5B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5E2BFF0F-71C6-85B5-7ABD-4692FB4132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09F0A4-B128-4C05-C269-9FA597D5B672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Cosine similarity </a:t>
            </a:r>
            <a:r>
              <a:rPr lang="ko-KR" altLang="en-US" sz="2800" b="1" dirty="0"/>
              <a:t>도입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28AC3-4E92-3135-CAED-0DECF08D3692}"/>
              </a:ext>
            </a:extLst>
          </p:cNvPr>
          <p:cNvSpPr txBox="1"/>
          <p:nvPr/>
        </p:nvSpPr>
        <p:spPr>
          <a:xfrm>
            <a:off x="2281680" y="1512656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VAD</a:t>
            </a:r>
            <a:r>
              <a:rPr lang="ko-KR" altLang="en-US" b="1" dirty="0"/>
              <a:t>의 </a:t>
            </a:r>
            <a:r>
              <a:rPr lang="en-US" altLang="ko-KR" b="1" dirty="0"/>
              <a:t>3</a:t>
            </a:r>
            <a:r>
              <a:rPr lang="ko-KR" altLang="en-US" b="1" dirty="0"/>
              <a:t>차원 벡터 간 </a:t>
            </a:r>
            <a:r>
              <a:rPr lang="en-US" altLang="ko-KR" b="1" dirty="0"/>
              <a:t>cosine similarity</a:t>
            </a:r>
            <a:r>
              <a:rPr lang="ko-KR" altLang="en-US" b="1" dirty="0"/>
              <a:t>를 계산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633AB-C943-A3C9-F5C9-80F65518E41D}"/>
              </a:ext>
            </a:extLst>
          </p:cNvPr>
          <p:cNvSpPr txBox="1"/>
          <p:nvPr/>
        </p:nvSpPr>
        <p:spPr>
          <a:xfrm>
            <a:off x="2404124" y="3980793"/>
            <a:ext cx="233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유클리드 거리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8FCAB0-CD73-9EE2-E658-BAF6ED2DB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79" y="1881988"/>
            <a:ext cx="7685409" cy="11162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5F5468-5924-C1DB-1D95-2A1224BDC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151" y="4649581"/>
            <a:ext cx="4049228" cy="1052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6C213B-C3F8-7E57-BC5E-D2126FEF534B}"/>
              </a:ext>
            </a:extLst>
          </p:cNvPr>
          <p:cNvSpPr txBox="1"/>
          <p:nvPr/>
        </p:nvSpPr>
        <p:spPr>
          <a:xfrm>
            <a:off x="2404124" y="3079789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벡터 방향을 고려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570D2-DC06-0F9C-6596-866C5C3071C8}"/>
              </a:ext>
            </a:extLst>
          </p:cNvPr>
          <p:cNvSpPr txBox="1"/>
          <p:nvPr/>
        </p:nvSpPr>
        <p:spPr>
          <a:xfrm>
            <a:off x="2494530" y="5890812"/>
            <a:ext cx="592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벡터 간  크기 차이를 고려</a:t>
            </a:r>
          </a:p>
        </p:txBody>
      </p:sp>
    </p:spTree>
    <p:extLst>
      <p:ext uri="{BB962C8B-B14F-4D97-AF65-F5344CB8AC3E}">
        <p14:creationId xmlns:p14="http://schemas.microsoft.com/office/powerpoint/2010/main" val="26126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D1F5FA6-3A7E-86C0-1E02-F71D449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EAA040A-CE3B-D14C-A592-164FDB65B7A8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DA62029B-7D3D-1820-25C5-73621A73D87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6A057A19-2B1E-EB70-FC0E-2C25CA20AF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D83965-96FF-673C-F4A9-6555FE617CCC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/>
              <a:t>차원의 </a:t>
            </a:r>
            <a:r>
              <a:rPr lang="en-US" altLang="ko-KR" sz="2800" b="1" dirty="0"/>
              <a:t>VAD</a:t>
            </a:r>
            <a:endParaRPr lang="ko-KR" altLang="en-US" sz="2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A934E-9D28-4D0E-F2DE-26A0909B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680" y="1326379"/>
            <a:ext cx="9136985" cy="5358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AADC24-EE5E-D8C3-AF2A-1E8C7396D3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053" r="45418" b="13530"/>
          <a:stretch/>
        </p:blipFill>
        <p:spPr>
          <a:xfrm>
            <a:off x="5302469" y="3463338"/>
            <a:ext cx="6999890" cy="10842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252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2E04A2DB-FB72-C0E6-AE3B-3CC53E16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9D7913E1-75E6-107C-E83F-2F1DAEADA4A9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A5185D5C-FE6A-8537-779E-FF8284647137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560E3BD-BA00-AD21-546E-FEFD43CA9E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772EBF-D197-AC79-0E3E-511DCE98D4E8}"/>
              </a:ext>
            </a:extLst>
          </p:cNvPr>
          <p:cNvSpPr txBox="1"/>
          <p:nvPr/>
        </p:nvSpPr>
        <p:spPr>
          <a:xfrm>
            <a:off x="2281680" y="597856"/>
            <a:ext cx="8482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ko-KR" altLang="en-US" sz="2800" b="1" dirty="0"/>
              <a:t>차원의 </a:t>
            </a:r>
            <a:r>
              <a:rPr lang="en-US" altLang="ko-KR" sz="2800" b="1" dirty="0"/>
              <a:t>VAD</a:t>
            </a:r>
            <a:endParaRPr lang="ko-KR" altLang="en-US" sz="2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B3DC2F-2F79-9102-20AE-DAAD5B11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680" y="2249847"/>
            <a:ext cx="4544789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0.661028940070243, "P@5": 0.6316666666666665, "NDCG@5": 0.8402207429148284 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35AEA9-7431-A759-3876-D085C58E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792" y="2188292"/>
            <a:ext cx="4303987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mrr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0.7961320137960366, "P@5": 0.6933333333333334, "NDCG@5": 0.8683733575963358 }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74405CA-5EED-4120-67A1-7770ABD6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47" y="3241381"/>
            <a:ext cx="5643379" cy="36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2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80455657-0C10-776D-48E5-64135E70D004}"/>
              </a:ext>
            </a:extLst>
          </p:cNvPr>
          <p:cNvSpPr txBox="1"/>
          <p:nvPr/>
        </p:nvSpPr>
        <p:spPr>
          <a:xfrm>
            <a:off x="2657439" y="3121243"/>
            <a:ext cx="4364487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3733" b="1" dirty="0">
                <a:latin typeface="+mj-ea"/>
                <a:ea typeface="+mj-ea"/>
              </a:rPr>
              <a:t>이상입니다</a:t>
            </a:r>
            <a:r>
              <a:rPr lang="en-US" altLang="ko-KR" sz="37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1F7E88-7F44-39E2-ADC6-23817BB85A58}"/>
              </a:ext>
            </a:extLst>
          </p:cNvPr>
          <p:cNvSpPr/>
          <p:nvPr/>
        </p:nvSpPr>
        <p:spPr>
          <a:xfrm>
            <a:off x="3143501" y="119267"/>
            <a:ext cx="2902343" cy="2811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28266D-2B18-E320-6C83-48002D27EF1F}"/>
              </a:ext>
            </a:extLst>
          </p:cNvPr>
          <p:cNvSpPr/>
          <p:nvPr/>
        </p:nvSpPr>
        <p:spPr>
          <a:xfrm>
            <a:off x="5013362" y="257683"/>
            <a:ext cx="2811772" cy="1109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8965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675</Words>
  <Application>Microsoft Office PowerPoint</Application>
  <PresentationFormat>와이드스크린</PresentationFormat>
  <Paragraphs>65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NanumGothic ExtraBold</vt:lpstr>
      <vt:lpstr>맑은 고딕</vt:lpstr>
      <vt:lpstr>Arial</vt:lpstr>
      <vt:lpstr>Courier New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Sowon Kim</dc:creator>
  <cp:lastModifiedBy>규원 최</cp:lastModifiedBy>
  <cp:revision>6</cp:revision>
  <dcterms:created xsi:type="dcterms:W3CDTF">2024-05-27T13:43:11Z</dcterms:created>
  <dcterms:modified xsi:type="dcterms:W3CDTF">2025-01-16T04:04:57Z</dcterms:modified>
</cp:coreProperties>
</file>