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3" r:id="rId4"/>
    <p:sldId id="266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9" r:id="rId15"/>
    <p:sldId id="280" r:id="rId16"/>
    <p:sldId id="271" r:id="rId17"/>
    <p:sldId id="26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9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6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31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0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41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57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69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82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29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5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6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 Multimodal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19264B"/>
                </a:solidFill>
              </a:rPr>
              <a:t>2024.05.21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 err="1">
                <a:solidFill>
                  <a:srgbClr val="19264B"/>
                </a:solidFill>
              </a:rPr>
              <a:t>오규안</a:t>
            </a:r>
            <a:endParaRPr sz="1100" dirty="0" err="1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Train &amp; Inference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8498E-90FD-2532-F2BC-0EA0060ED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730" y="845454"/>
            <a:ext cx="5818935" cy="4095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78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- Run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EB199A-38BE-A704-159D-462673A44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49" y="845454"/>
            <a:ext cx="6891498" cy="3737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15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Post-Processing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8E138-7477-3F1B-83C6-8F548924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63" y="1523719"/>
            <a:ext cx="7348449" cy="2096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46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6139367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방법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02.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ViLT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: Vision and Language Transformer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Picture 2" descr="PDF] ViLT: Vision-and-Language Transformer Without Convolution or Region  Supervision | Semantic Scholar">
            <a:extLst>
              <a:ext uri="{FF2B5EF4-FFF2-40B4-BE49-F238E27FC236}">
                <a16:creationId xmlns:a16="http://schemas.microsoft.com/office/drawing/2014/main" id="{45330C37-5CA7-291B-FDE0-E30738A9F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"/>
          <a:stretch/>
        </p:blipFill>
        <p:spPr bwMode="auto">
          <a:xfrm>
            <a:off x="1436226" y="2334443"/>
            <a:ext cx="6761729" cy="23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F91A4C-3597-BFE7-735D-10AF63AE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88" y="898205"/>
            <a:ext cx="2870716" cy="12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E3B62-5264-A156-9C9A-146AC1D98BD1}"/>
              </a:ext>
            </a:extLst>
          </p:cNvPr>
          <p:cNvSpPr txBox="1"/>
          <p:nvPr/>
        </p:nvSpPr>
        <p:spPr>
          <a:xfrm>
            <a:off x="1737966" y="1083958"/>
            <a:ext cx="3813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50" dirty="0" err="1"/>
              <a:t>ViT</a:t>
            </a:r>
            <a:r>
              <a:rPr lang="ko-KR" altLang="en-US" sz="1050" dirty="0"/>
              <a:t>처럼 이미지 패치를 </a:t>
            </a:r>
            <a:r>
              <a:rPr lang="en-US" altLang="ko-KR" sz="1050" dirty="0"/>
              <a:t>linear projection </a:t>
            </a:r>
            <a:r>
              <a:rPr lang="ko-KR" altLang="en-US" sz="1050" dirty="0"/>
              <a:t>하여 </a:t>
            </a:r>
            <a:r>
              <a:rPr lang="ko-KR" altLang="en-US" sz="1050" dirty="0" err="1"/>
              <a:t>임베딩</a:t>
            </a:r>
            <a:r>
              <a:rPr lang="en-US" altLang="ko-KR" sz="1050" dirty="0"/>
              <a:t> </a:t>
            </a:r>
            <a:r>
              <a:rPr lang="ko-KR" altLang="en-US" sz="1050" dirty="0"/>
              <a:t>구함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BERT-like </a:t>
            </a:r>
            <a:r>
              <a:rPr lang="ko-KR" altLang="en-US" sz="1050" dirty="0"/>
              <a:t>텍스트 인코더로 텍스트 </a:t>
            </a:r>
            <a:r>
              <a:rPr lang="ko-KR" altLang="en-US" sz="1050" dirty="0" err="1"/>
              <a:t>임베딩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Cross-Modal Projection Head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Transformer Encoder (Vision Transformer)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099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6CAFDDC5-52B9-683C-0528-678A4AD28BEB}"/>
              </a:ext>
            </a:extLst>
          </p:cNvPr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Preprocessing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AD79BF-D4FF-7AD0-5E25-5B225296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00" y="845454"/>
            <a:ext cx="2632575" cy="13751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7D70BC-1237-1180-7C4A-0B59F1568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600" y="859900"/>
            <a:ext cx="4979400" cy="13388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06DBC1-F3A4-F4B1-2255-623F1A445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100" y="2376325"/>
            <a:ext cx="2662145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C1AD62-1040-700B-5F86-BBA49B1B4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245" y="2824878"/>
            <a:ext cx="5062496" cy="1851753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1451B88-C3BB-1A33-B39C-FEF7701B8C11}"/>
              </a:ext>
            </a:extLst>
          </p:cNvPr>
          <p:cNvSpPr/>
          <p:nvPr/>
        </p:nvSpPr>
        <p:spPr>
          <a:xfrm>
            <a:off x="1042675" y="751312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5523BB-5FD2-282F-B966-F84A65E22B47}"/>
              </a:ext>
            </a:extLst>
          </p:cNvPr>
          <p:cNvSpPr/>
          <p:nvPr/>
        </p:nvSpPr>
        <p:spPr>
          <a:xfrm>
            <a:off x="3953879" y="728508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7A1D1A-501F-7AA2-8F72-43F6089FC7D8}"/>
              </a:ext>
            </a:extLst>
          </p:cNvPr>
          <p:cNvSpPr/>
          <p:nvPr/>
        </p:nvSpPr>
        <p:spPr>
          <a:xfrm>
            <a:off x="1055234" y="2239363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F98FB-E3F9-2859-08C2-A808D03E4E3C}"/>
              </a:ext>
            </a:extLst>
          </p:cNvPr>
          <p:cNvSpPr/>
          <p:nvPr/>
        </p:nvSpPr>
        <p:spPr>
          <a:xfrm>
            <a:off x="3998414" y="2571750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39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1451B88-C3BB-1A33-B39C-FEF7701B8C11}"/>
              </a:ext>
            </a:extLst>
          </p:cNvPr>
          <p:cNvSpPr/>
          <p:nvPr/>
        </p:nvSpPr>
        <p:spPr>
          <a:xfrm>
            <a:off x="1042675" y="751312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5523BB-5FD2-282F-B966-F84A65E22B47}"/>
              </a:ext>
            </a:extLst>
          </p:cNvPr>
          <p:cNvSpPr/>
          <p:nvPr/>
        </p:nvSpPr>
        <p:spPr>
          <a:xfrm>
            <a:off x="1111876" y="3423506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7A1D1A-501F-7AA2-8F72-43F6089FC7D8}"/>
              </a:ext>
            </a:extLst>
          </p:cNvPr>
          <p:cNvSpPr/>
          <p:nvPr/>
        </p:nvSpPr>
        <p:spPr>
          <a:xfrm>
            <a:off x="4959856" y="1914362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F98FB-E3F9-2859-08C2-A808D03E4E3C}"/>
              </a:ext>
            </a:extLst>
          </p:cNvPr>
          <p:cNvSpPr/>
          <p:nvPr/>
        </p:nvSpPr>
        <p:spPr>
          <a:xfrm>
            <a:off x="5077920" y="3449095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927834D-829C-5422-D8C2-25935740A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15" y="804592"/>
            <a:ext cx="2640029" cy="262053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4C6863-22D7-3E65-2FC1-B6A41319D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35" y="804592"/>
            <a:ext cx="2580625" cy="261891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8A1F4A6-5096-F558-EEB5-DD7DA5879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162" y="3662200"/>
            <a:ext cx="3080186" cy="132870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1FB1A24-595A-F610-9ECA-43BA061F1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055" y="802974"/>
            <a:ext cx="2858217" cy="232166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418A97F-B463-EB3A-2999-67918BE27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1499" y="3449095"/>
            <a:ext cx="2646483" cy="1602904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7CFAD2DB-3092-5BF3-D85D-C11B63319B16}"/>
              </a:ext>
            </a:extLst>
          </p:cNvPr>
          <p:cNvSpPr/>
          <p:nvPr/>
        </p:nvSpPr>
        <p:spPr>
          <a:xfrm>
            <a:off x="5517932" y="759151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163D325-2B45-9745-A0EC-4DD8B6AD36C8}"/>
              </a:ext>
            </a:extLst>
          </p:cNvPr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Augmentation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1242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1451B88-C3BB-1A33-B39C-FEF7701B8C11}"/>
              </a:ext>
            </a:extLst>
          </p:cNvPr>
          <p:cNvSpPr/>
          <p:nvPr/>
        </p:nvSpPr>
        <p:spPr>
          <a:xfrm>
            <a:off x="1042675" y="708982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5523BB-5FD2-282F-B966-F84A65E22B47}"/>
              </a:ext>
            </a:extLst>
          </p:cNvPr>
          <p:cNvSpPr/>
          <p:nvPr/>
        </p:nvSpPr>
        <p:spPr>
          <a:xfrm>
            <a:off x="1088093" y="3356601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7A1D1A-501F-7AA2-8F72-43F6089FC7D8}"/>
              </a:ext>
            </a:extLst>
          </p:cNvPr>
          <p:cNvSpPr/>
          <p:nvPr/>
        </p:nvSpPr>
        <p:spPr>
          <a:xfrm>
            <a:off x="3631062" y="730105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F98FB-E3F9-2859-08C2-A808D03E4E3C}"/>
              </a:ext>
            </a:extLst>
          </p:cNvPr>
          <p:cNvSpPr/>
          <p:nvPr/>
        </p:nvSpPr>
        <p:spPr>
          <a:xfrm>
            <a:off x="5030520" y="3356601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13E0C-F480-B2FF-0FA2-47E1977D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223" y="762737"/>
            <a:ext cx="2218020" cy="25851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1EFEBE-5C9B-DD01-923F-B7881432F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223" y="3384901"/>
            <a:ext cx="3563174" cy="14805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B6AF8B-79EF-5309-293D-3D1059247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675" y="782332"/>
            <a:ext cx="4296419" cy="25389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B5D47E-A91A-9431-357D-6D7CA055F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6649" y="3356601"/>
            <a:ext cx="3085276" cy="1432266"/>
          </a:xfrm>
          <a:prstGeom prst="rect">
            <a:avLst/>
          </a:prstGeom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8EA90DD-46B0-33C4-30FA-FFB86952D50D}"/>
              </a:ext>
            </a:extLst>
          </p:cNvPr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Train, Inference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9665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849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 err="1"/>
              <a:t>스터디원</a:t>
            </a:r>
            <a:r>
              <a:rPr lang="ko" dirty="0"/>
              <a:t> 1 : </a:t>
            </a:r>
            <a:r>
              <a:rPr lang="ko" altLang="en-US" dirty="0" err="1"/>
              <a:t>오규안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 err="1"/>
              <a:t>스터디원</a:t>
            </a:r>
            <a:r>
              <a:rPr lang="ko" dirty="0"/>
              <a:t> 2 : </a:t>
            </a:r>
            <a:r>
              <a:rPr lang="ko" altLang="en-US" dirty="0"/>
              <a:t>김태환 (AI)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 err="1"/>
              <a:t>스터디원</a:t>
            </a:r>
            <a:r>
              <a:rPr lang="ko" dirty="0"/>
              <a:t> 3 : 김태윤 </a:t>
            </a:r>
            <a:r>
              <a:rPr lang="en-US" altLang="ko" dirty="0"/>
              <a:t>(</a:t>
            </a:r>
            <a:r>
              <a:rPr lang="ko" dirty="0"/>
              <a:t>소프트웨어)</a:t>
            </a:r>
            <a:endParaRPr lang="ko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1BAF16-4621-E6AB-87A6-453970D8E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37" y="1457303"/>
            <a:ext cx="4626295" cy="249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주제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D5C34-A0FA-36CD-4BE2-7D12DF5CE6F7}"/>
              </a:ext>
            </a:extLst>
          </p:cNvPr>
          <p:cNvSpPr txBox="1"/>
          <p:nvPr/>
        </p:nvSpPr>
        <p:spPr>
          <a:xfrm>
            <a:off x="2326821" y="1085850"/>
            <a:ext cx="569050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19264B"/>
                </a:solidFill>
              </a:rPr>
              <a:t>"Text-Image based Multimodal AI"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BB50FC-4077-C123-A72A-B4E2C065D546}"/>
              </a:ext>
            </a:extLst>
          </p:cNvPr>
          <p:cNvGrpSpPr/>
          <p:nvPr/>
        </p:nvGrpSpPr>
        <p:grpSpPr>
          <a:xfrm>
            <a:off x="1534884" y="1995104"/>
            <a:ext cx="6483371" cy="1895728"/>
            <a:chOff x="2237013" y="2199211"/>
            <a:chExt cx="5413850" cy="1601814"/>
          </a:xfrm>
        </p:grpSpPr>
        <p:pic>
          <p:nvPicPr>
            <p:cNvPr id="7" name="그림 6" descr="This image is of 2 flow charts. The first one is showing the process of a unimodal AI system in which only one type of data is being fed into the model and the output is limited. The other one shows a multimodal flowchart with multiple types of data being fed into the model and the model outputting a wider range of results.">
              <a:extLst>
                <a:ext uri="{FF2B5EF4-FFF2-40B4-BE49-F238E27FC236}">
                  <a16:creationId xmlns:a16="http://schemas.microsoft.com/office/drawing/2014/main" id="{B1437760-1467-A7B7-14E7-4BAB064D8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6239" r="-316" b="-836"/>
            <a:stretch/>
          </p:blipFill>
          <p:spPr>
            <a:xfrm>
              <a:off x="2473779" y="2199211"/>
              <a:ext cx="5177084" cy="160181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2D3BDDC-6038-5D75-B14C-AA0D8A825D8A}"/>
                </a:ext>
              </a:extLst>
            </p:cNvPr>
            <p:cNvSpPr/>
            <p:nvPr/>
          </p:nvSpPr>
          <p:spPr>
            <a:xfrm>
              <a:off x="2237013" y="2710542"/>
              <a:ext cx="1114550" cy="579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69CDB05-9FAB-42D6-6354-16A7F836FFA4}"/>
                </a:ext>
              </a:extLst>
            </p:cNvPr>
            <p:cNvSpPr/>
            <p:nvPr/>
          </p:nvSpPr>
          <p:spPr>
            <a:xfrm>
              <a:off x="2661556" y="2890156"/>
              <a:ext cx="1502229" cy="220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13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VQA: Visual Question Answering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B48AD-8793-3ED6-1650-A1F76D4C7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625938"/>
            <a:ext cx="7729215" cy="18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528919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방법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01. GPT2 &amp;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ResNet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model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79793-0AE9-7958-020D-2ED65ED3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191" y="988741"/>
            <a:ext cx="6981721" cy="3638755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982E6DBC-DDF2-97DC-9C42-0A253CF587B0}"/>
              </a:ext>
            </a:extLst>
          </p:cNvPr>
          <p:cNvSpPr/>
          <p:nvPr/>
        </p:nvSpPr>
        <p:spPr>
          <a:xfrm>
            <a:off x="2929054" y="1293541"/>
            <a:ext cx="1107687" cy="1085386"/>
          </a:xfrm>
          <a:prstGeom prst="flowChartAlternate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4D13A-3707-C9A7-A2F1-FBBA867E6734}"/>
              </a:ext>
            </a:extLst>
          </p:cNvPr>
          <p:cNvSpPr txBox="1"/>
          <p:nvPr/>
        </p:nvSpPr>
        <p:spPr>
          <a:xfrm>
            <a:off x="3151149" y="1692739"/>
            <a:ext cx="66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GPT2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672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Import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EE7D6-1774-34DE-2316-5115D9FC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303882"/>
            <a:ext cx="7516914" cy="253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9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- Dataset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5C735-C2F7-A566-F9C9-142F923B1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43" y="845454"/>
            <a:ext cx="4723110" cy="4198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31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Model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F8A44-A085-B22A-E9C7-ECF7E41BF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125" y="1055550"/>
            <a:ext cx="6820145" cy="3394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9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-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DataLoader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D9127-0EFD-E5E8-5202-AC92651F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472" y="1113013"/>
            <a:ext cx="7005057" cy="2917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457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146</Words>
  <Application>Microsoft Office PowerPoint</Application>
  <PresentationFormat>화면 슬라이드 쇼(16:9)</PresentationFormat>
  <Paragraphs>46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Kyuan Oh</dc:creator>
  <cp:lastModifiedBy>오규안</cp:lastModifiedBy>
  <cp:revision>226</cp:revision>
  <dcterms:modified xsi:type="dcterms:W3CDTF">2024-05-21T01:53:48Z</dcterms:modified>
</cp:coreProperties>
</file>