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305" r:id="rId5"/>
    <p:sldId id="266" r:id="rId6"/>
    <p:sldId id="311" r:id="rId7"/>
    <p:sldId id="314" r:id="rId8"/>
    <p:sldId id="313" r:id="rId9"/>
    <p:sldId id="310" r:id="rId10"/>
    <p:sldId id="307" r:id="rId11"/>
    <p:sldId id="308" r:id="rId12"/>
    <p:sldId id="309" r:id="rId13"/>
    <p:sldId id="303" r:id="rId14"/>
    <p:sldId id="302" r:id="rId15"/>
    <p:sldId id="304" r:id="rId16"/>
    <p:sldId id="298" r:id="rId17"/>
    <p:sldId id="29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16F"/>
    <a:srgbClr val="3A6082"/>
    <a:srgbClr val="19264B"/>
    <a:srgbClr val="B3CE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375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862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582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19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735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315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733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93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30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79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60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79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27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5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-KR" sz="2500" b="1" dirty="0">
                <a:solidFill>
                  <a:srgbClr val="19264B"/>
                </a:solidFill>
              </a:rPr>
              <a:t>DA 1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-KR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김예원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지난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2FC6A7-D2AC-2486-F360-3CD037694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1"/>
          <a:stretch/>
        </p:blipFill>
        <p:spPr>
          <a:xfrm>
            <a:off x="1464688" y="1207254"/>
            <a:ext cx="6039464" cy="14623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A3F9A5-8C30-BC97-7A9B-C04B9151CDFD}"/>
              </a:ext>
            </a:extLst>
          </p:cNvPr>
          <p:cNvSpPr txBox="1"/>
          <p:nvPr/>
        </p:nvSpPr>
        <p:spPr>
          <a:xfrm>
            <a:off x="1464688" y="872465"/>
            <a:ext cx="310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지도 시각화 </a:t>
            </a:r>
            <a:r>
              <a:rPr lang="en-US" altLang="ko-KR" dirty="0">
                <a:solidFill>
                  <a:srgbClr val="19264B"/>
                </a:solidFill>
              </a:rPr>
              <a:t>folium </a:t>
            </a:r>
            <a:r>
              <a:rPr lang="ko-KR" altLang="en-US" dirty="0">
                <a:solidFill>
                  <a:srgbClr val="19264B"/>
                </a:solidFill>
              </a:rPr>
              <a:t>라이브러리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ED2BD9-DF3C-50C8-9CB5-6A59DB2F0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426" y="2384621"/>
            <a:ext cx="4933078" cy="27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2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지난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3F9A5-8C30-BC97-7A9B-C04B9151CDFD}"/>
              </a:ext>
            </a:extLst>
          </p:cNvPr>
          <p:cNvSpPr txBox="1"/>
          <p:nvPr/>
        </p:nvSpPr>
        <p:spPr>
          <a:xfrm>
            <a:off x="1464688" y="872465"/>
            <a:ext cx="310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지도 시각화 </a:t>
            </a:r>
            <a:r>
              <a:rPr lang="en-US" altLang="ko-KR" dirty="0">
                <a:solidFill>
                  <a:srgbClr val="19264B"/>
                </a:solidFill>
              </a:rPr>
              <a:t>folium </a:t>
            </a:r>
            <a:r>
              <a:rPr lang="ko-KR" altLang="en-US" dirty="0">
                <a:solidFill>
                  <a:srgbClr val="19264B"/>
                </a:solidFill>
              </a:rPr>
              <a:t>라이브러리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B03B5F-9436-102F-1E0C-84C044184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899" y="1361906"/>
            <a:ext cx="3429479" cy="2419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B2DEDE-D696-7665-4A35-F515D910B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066" y="1361906"/>
            <a:ext cx="2568337" cy="2419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A64C09-44AD-7AD8-B456-EBB4128784A0}"/>
              </a:ext>
            </a:extLst>
          </p:cNvPr>
          <p:cNvSpPr txBox="1"/>
          <p:nvPr/>
        </p:nvSpPr>
        <p:spPr>
          <a:xfrm>
            <a:off x="2482988" y="3781594"/>
            <a:ext cx="1397753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마커 표시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4392C-4012-00AA-1857-1E5BA7E882E9}"/>
              </a:ext>
            </a:extLst>
          </p:cNvPr>
          <p:cNvSpPr txBox="1"/>
          <p:nvPr/>
        </p:nvSpPr>
        <p:spPr>
          <a:xfrm>
            <a:off x="6433725" y="3781594"/>
            <a:ext cx="1397753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도형 표시 가능</a:t>
            </a:r>
          </a:p>
        </p:txBody>
      </p:sp>
    </p:spTree>
    <p:extLst>
      <p:ext uri="{BB962C8B-B14F-4D97-AF65-F5344CB8AC3E}">
        <p14:creationId xmlns:p14="http://schemas.microsoft.com/office/powerpoint/2010/main" val="38449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지난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3F9A5-8C30-BC97-7A9B-C04B9151CDFD}"/>
              </a:ext>
            </a:extLst>
          </p:cNvPr>
          <p:cNvSpPr txBox="1"/>
          <p:nvPr/>
        </p:nvSpPr>
        <p:spPr>
          <a:xfrm>
            <a:off x="1464688" y="872465"/>
            <a:ext cx="310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지도 시각화 </a:t>
            </a:r>
            <a:r>
              <a:rPr lang="en-US" altLang="ko-KR" dirty="0">
                <a:solidFill>
                  <a:srgbClr val="19264B"/>
                </a:solidFill>
              </a:rPr>
              <a:t>folium </a:t>
            </a:r>
            <a:r>
              <a:rPr lang="ko-KR" altLang="en-US" dirty="0">
                <a:solidFill>
                  <a:srgbClr val="19264B"/>
                </a:solidFill>
              </a:rPr>
              <a:t>라이브러리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7B4689-817D-334E-693F-2F35A7BA4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500" y="1410410"/>
            <a:ext cx="3806543" cy="3230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528A2-295B-C19F-DB37-9F4AE22B4780}"/>
              </a:ext>
            </a:extLst>
          </p:cNvPr>
          <p:cNvSpPr txBox="1"/>
          <p:nvPr/>
        </p:nvSpPr>
        <p:spPr>
          <a:xfrm>
            <a:off x="4283894" y="4640792"/>
            <a:ext cx="1397753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구별 구분 가능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1192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공모전 선정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4420C-50EB-B450-E0A9-1076B4F3308F}"/>
              </a:ext>
            </a:extLst>
          </p:cNvPr>
          <p:cNvSpPr txBox="1"/>
          <p:nvPr/>
        </p:nvSpPr>
        <p:spPr>
          <a:xfrm>
            <a:off x="1776703" y="901661"/>
            <a:ext cx="310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</a:rPr>
              <a:t>2024 </a:t>
            </a:r>
            <a:r>
              <a:rPr lang="ko-KR" altLang="en-US" sz="2000" dirty="0">
                <a:solidFill>
                  <a:srgbClr val="19264B"/>
                </a:solidFill>
              </a:rPr>
              <a:t>환경데이터 공모전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52D9BC-1614-A49E-A557-2764F37D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794" y="901661"/>
            <a:ext cx="2995700" cy="36662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EAE737-B7E3-918C-3A0B-30E15D567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127" y="1673450"/>
            <a:ext cx="3399615" cy="27957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19BF74-3DC6-44A7-9528-F91D30649B59}"/>
              </a:ext>
            </a:extLst>
          </p:cNvPr>
          <p:cNvSpPr txBox="1"/>
          <p:nvPr/>
        </p:nvSpPr>
        <p:spPr>
          <a:xfrm>
            <a:off x="2228245" y="1273340"/>
            <a:ext cx="2092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19264B"/>
                </a:solidFill>
              </a:rPr>
              <a:t>환경 데이터 분석 부문</a:t>
            </a:r>
          </a:p>
        </p:txBody>
      </p:sp>
    </p:spTree>
    <p:extLst>
      <p:ext uri="{BB962C8B-B14F-4D97-AF65-F5344CB8AC3E}">
        <p14:creationId xmlns:p14="http://schemas.microsoft.com/office/powerpoint/2010/main" val="84752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공모전 선정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A638A-AF81-928C-74FC-389809E7B8A8}"/>
              </a:ext>
            </a:extLst>
          </p:cNvPr>
          <p:cNvSpPr txBox="1"/>
          <p:nvPr/>
        </p:nvSpPr>
        <p:spPr>
          <a:xfrm>
            <a:off x="1626741" y="1103786"/>
            <a:ext cx="310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선정 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6720D-B6ED-5018-2051-F4E42B3C0C61}"/>
              </a:ext>
            </a:extLst>
          </p:cNvPr>
          <p:cNvSpPr txBox="1"/>
          <p:nvPr/>
        </p:nvSpPr>
        <p:spPr>
          <a:xfrm>
            <a:off x="1552268" y="1494717"/>
            <a:ext cx="7094191" cy="63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데이터 셋을 선정하고 여러가지 데이터 사이에서 의미 있는 분석 내용을 도출하고 이에 대한 해결방안까지 제시하는 일련의 과정을 전부 경험 가능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912C4B-2A83-2B56-BF50-9A76999CC3EC}"/>
              </a:ext>
            </a:extLst>
          </p:cNvPr>
          <p:cNvSpPr/>
          <p:nvPr/>
        </p:nvSpPr>
        <p:spPr>
          <a:xfrm>
            <a:off x="1515397" y="1611242"/>
            <a:ext cx="73742" cy="59863"/>
          </a:xfrm>
          <a:prstGeom prst="ellipse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9264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A1F4F-1676-E84C-B49B-C79393DC2BCC}"/>
              </a:ext>
            </a:extLst>
          </p:cNvPr>
          <p:cNvSpPr txBox="1"/>
          <p:nvPr/>
        </p:nvSpPr>
        <p:spPr>
          <a:xfrm>
            <a:off x="1563476" y="2243787"/>
            <a:ext cx="6850479" cy="63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대학교 재학생만 참여 가능한 공모전이라는 점에서 공모전 경험이 적어도 </a:t>
            </a: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부담없이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참여 가능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1078B7-6B82-990D-4DAD-7063B265FE0D}"/>
              </a:ext>
            </a:extLst>
          </p:cNvPr>
          <p:cNvSpPr/>
          <p:nvPr/>
        </p:nvSpPr>
        <p:spPr>
          <a:xfrm>
            <a:off x="1515397" y="2358618"/>
            <a:ext cx="73742" cy="59863"/>
          </a:xfrm>
          <a:prstGeom prst="ellipse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19264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81A83-C733-1A00-6B85-F14AB515FE93}"/>
              </a:ext>
            </a:extLst>
          </p:cNvPr>
          <p:cNvSpPr txBox="1"/>
          <p:nvPr/>
        </p:nvSpPr>
        <p:spPr>
          <a:xfrm>
            <a:off x="1563476" y="2992857"/>
            <a:ext cx="6341155" cy="34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팀의 목적에 맞는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‘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분석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’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초점을 둔 공모전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17F0CA-DCCB-83B8-E273-B4F99CFA8D6C}"/>
              </a:ext>
            </a:extLst>
          </p:cNvPr>
          <p:cNvSpPr/>
          <p:nvPr/>
        </p:nvSpPr>
        <p:spPr>
          <a:xfrm>
            <a:off x="1515397" y="3137620"/>
            <a:ext cx="73742" cy="59863"/>
          </a:xfrm>
          <a:prstGeom prst="ellipse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19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4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공모전 선정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A638A-AF81-928C-74FC-389809E7B8A8}"/>
              </a:ext>
            </a:extLst>
          </p:cNvPr>
          <p:cNvSpPr txBox="1"/>
          <p:nvPr/>
        </p:nvSpPr>
        <p:spPr>
          <a:xfrm>
            <a:off x="1626741" y="1103786"/>
            <a:ext cx="309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진행 계획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6720D-B6ED-5018-2051-F4E42B3C0C61}"/>
              </a:ext>
            </a:extLst>
          </p:cNvPr>
          <p:cNvSpPr txBox="1"/>
          <p:nvPr/>
        </p:nvSpPr>
        <p:spPr>
          <a:xfrm>
            <a:off x="1969641" y="1623092"/>
            <a:ext cx="91750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주제선정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A7F1F40-DDC1-66EB-DC0E-0373C7E26FEF}"/>
              </a:ext>
            </a:extLst>
          </p:cNvPr>
          <p:cNvCxnSpPr>
            <a:cxnSpLocks/>
          </p:cNvCxnSpPr>
          <p:nvPr/>
        </p:nvCxnSpPr>
        <p:spPr>
          <a:xfrm>
            <a:off x="1408900" y="2188183"/>
            <a:ext cx="7348395" cy="0"/>
          </a:xfrm>
          <a:prstGeom prst="line">
            <a:avLst/>
          </a:prstGeom>
          <a:ln w="12700"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A30329-D57C-004E-E8AE-8A5B4A1A8264}"/>
              </a:ext>
            </a:extLst>
          </p:cNvPr>
          <p:cNvSpPr txBox="1"/>
          <p:nvPr/>
        </p:nvSpPr>
        <p:spPr>
          <a:xfrm>
            <a:off x="2993015" y="1623092"/>
            <a:ext cx="1181100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수집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7A672-6969-077E-ACFD-D6E3A8761E3D}"/>
              </a:ext>
            </a:extLst>
          </p:cNvPr>
          <p:cNvSpPr txBox="1"/>
          <p:nvPr/>
        </p:nvSpPr>
        <p:spPr>
          <a:xfrm>
            <a:off x="4279982" y="1623092"/>
            <a:ext cx="1378422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r>
              <a:rPr lang="ko-KR" altLang="en-US" sz="14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BCF26-0D49-EA29-2ED3-91AEE2B2711D}"/>
              </a:ext>
            </a:extLst>
          </p:cNvPr>
          <p:cNvSpPr txBox="1"/>
          <p:nvPr/>
        </p:nvSpPr>
        <p:spPr>
          <a:xfrm>
            <a:off x="5764271" y="1623092"/>
            <a:ext cx="966192" cy="56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분석 및 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결과 도출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74DA3-94B7-65AF-6699-A6FC584564C1}"/>
              </a:ext>
            </a:extLst>
          </p:cNvPr>
          <p:cNvSpPr txBox="1"/>
          <p:nvPr/>
        </p:nvSpPr>
        <p:spPr>
          <a:xfrm>
            <a:off x="6836330" y="1623092"/>
            <a:ext cx="1356343" cy="56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결과 및 해결방안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E530C-78B4-28A4-FBFC-72CA33C4E49F}"/>
              </a:ext>
            </a:extLst>
          </p:cNvPr>
          <p:cNvSpPr txBox="1"/>
          <p:nvPr/>
        </p:nvSpPr>
        <p:spPr>
          <a:xfrm>
            <a:off x="8298542" y="1623092"/>
            <a:ext cx="91750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발표</a:t>
            </a:r>
            <a:endParaRPr lang="en-US" altLang="ko-KR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7B8C0-0443-ADB6-DD66-D5665952F08D}"/>
              </a:ext>
            </a:extLst>
          </p:cNvPr>
          <p:cNvSpPr txBox="1"/>
          <p:nvPr/>
        </p:nvSpPr>
        <p:spPr>
          <a:xfrm>
            <a:off x="1408900" y="2346848"/>
            <a:ext cx="91750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5/14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33D84-A06A-50AE-A767-1E496D3396E7}"/>
              </a:ext>
            </a:extLst>
          </p:cNvPr>
          <p:cNvSpPr txBox="1"/>
          <p:nvPr/>
        </p:nvSpPr>
        <p:spPr>
          <a:xfrm>
            <a:off x="1408900" y="3972280"/>
            <a:ext cx="91750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6/3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076F98-3944-1380-36E3-88010BD1898A}"/>
              </a:ext>
            </a:extLst>
          </p:cNvPr>
          <p:cNvSpPr txBox="1"/>
          <p:nvPr/>
        </p:nvSpPr>
        <p:spPr>
          <a:xfrm>
            <a:off x="1408900" y="2888659"/>
            <a:ext cx="91750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5/21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EA0F05-D982-10B1-5A43-8A83CE489619}"/>
              </a:ext>
            </a:extLst>
          </p:cNvPr>
          <p:cNvSpPr txBox="1"/>
          <p:nvPr/>
        </p:nvSpPr>
        <p:spPr>
          <a:xfrm>
            <a:off x="1408900" y="3430470"/>
            <a:ext cx="91750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5/28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CF8B7BB-8DCF-0706-2870-45AC6F69A37A}"/>
              </a:ext>
            </a:extLst>
          </p:cNvPr>
          <p:cNvCxnSpPr>
            <a:cxnSpLocks/>
          </p:cNvCxnSpPr>
          <p:nvPr/>
        </p:nvCxnSpPr>
        <p:spPr>
          <a:xfrm rot="5400000">
            <a:off x="498424" y="3159867"/>
            <a:ext cx="2979943" cy="0"/>
          </a:xfrm>
          <a:prstGeom prst="line">
            <a:avLst/>
          </a:prstGeom>
          <a:ln w="12700"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77">
            <a:extLst>
              <a:ext uri="{FF2B5EF4-FFF2-40B4-BE49-F238E27FC236}">
                <a16:creationId xmlns:a16="http://schemas.microsoft.com/office/drawing/2014/main" id="{4136E5D2-2399-7CCB-BC74-C29FCF36BD8C}"/>
              </a:ext>
            </a:extLst>
          </p:cNvPr>
          <p:cNvSpPr>
            <a:spLocks noChangeAspect="1"/>
          </p:cNvSpPr>
          <p:nvPr/>
        </p:nvSpPr>
        <p:spPr>
          <a:xfrm>
            <a:off x="2193752" y="2313063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38" name="Freeform 77">
            <a:extLst>
              <a:ext uri="{FF2B5EF4-FFF2-40B4-BE49-F238E27FC236}">
                <a16:creationId xmlns:a16="http://schemas.microsoft.com/office/drawing/2014/main" id="{C1B03362-759D-1D02-4CA4-4FCF5CFC0AB2}"/>
              </a:ext>
            </a:extLst>
          </p:cNvPr>
          <p:cNvSpPr>
            <a:spLocks noChangeAspect="1"/>
          </p:cNvSpPr>
          <p:nvPr/>
        </p:nvSpPr>
        <p:spPr>
          <a:xfrm>
            <a:off x="3237558" y="2313063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43" name="Freeform 77">
            <a:extLst>
              <a:ext uri="{FF2B5EF4-FFF2-40B4-BE49-F238E27FC236}">
                <a16:creationId xmlns:a16="http://schemas.microsoft.com/office/drawing/2014/main" id="{7581B7C6-7BDD-56A8-0AC2-EF6D77A2BDA2}"/>
              </a:ext>
            </a:extLst>
          </p:cNvPr>
          <p:cNvSpPr>
            <a:spLocks noChangeAspect="1"/>
          </p:cNvSpPr>
          <p:nvPr/>
        </p:nvSpPr>
        <p:spPr>
          <a:xfrm>
            <a:off x="2183534" y="2896213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44" name="Freeform 77">
            <a:extLst>
              <a:ext uri="{FF2B5EF4-FFF2-40B4-BE49-F238E27FC236}">
                <a16:creationId xmlns:a16="http://schemas.microsoft.com/office/drawing/2014/main" id="{91710779-5631-446A-55AB-B8982C1AA299}"/>
              </a:ext>
            </a:extLst>
          </p:cNvPr>
          <p:cNvSpPr>
            <a:spLocks noChangeAspect="1"/>
          </p:cNvSpPr>
          <p:nvPr/>
        </p:nvSpPr>
        <p:spPr>
          <a:xfrm>
            <a:off x="3227340" y="2896213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45" name="Freeform 77">
            <a:extLst>
              <a:ext uri="{FF2B5EF4-FFF2-40B4-BE49-F238E27FC236}">
                <a16:creationId xmlns:a16="http://schemas.microsoft.com/office/drawing/2014/main" id="{D365C1C4-6063-64EF-2873-BF26E46D2660}"/>
              </a:ext>
            </a:extLst>
          </p:cNvPr>
          <p:cNvSpPr>
            <a:spLocks noChangeAspect="1"/>
          </p:cNvSpPr>
          <p:nvPr/>
        </p:nvSpPr>
        <p:spPr>
          <a:xfrm>
            <a:off x="4723835" y="2896213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49" name="Freeform 77">
            <a:extLst>
              <a:ext uri="{FF2B5EF4-FFF2-40B4-BE49-F238E27FC236}">
                <a16:creationId xmlns:a16="http://schemas.microsoft.com/office/drawing/2014/main" id="{E450201D-FF27-B126-696D-ADB6989D7EEE}"/>
              </a:ext>
            </a:extLst>
          </p:cNvPr>
          <p:cNvSpPr>
            <a:spLocks noChangeAspect="1"/>
          </p:cNvSpPr>
          <p:nvPr/>
        </p:nvSpPr>
        <p:spPr>
          <a:xfrm>
            <a:off x="2183534" y="3498685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50" name="Freeform 77">
            <a:extLst>
              <a:ext uri="{FF2B5EF4-FFF2-40B4-BE49-F238E27FC236}">
                <a16:creationId xmlns:a16="http://schemas.microsoft.com/office/drawing/2014/main" id="{AFD76B0A-B609-10B8-94F0-5E75F5116178}"/>
              </a:ext>
            </a:extLst>
          </p:cNvPr>
          <p:cNvSpPr>
            <a:spLocks noChangeAspect="1"/>
          </p:cNvSpPr>
          <p:nvPr/>
        </p:nvSpPr>
        <p:spPr>
          <a:xfrm>
            <a:off x="3227340" y="3498685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51" name="Freeform 77">
            <a:extLst>
              <a:ext uri="{FF2B5EF4-FFF2-40B4-BE49-F238E27FC236}">
                <a16:creationId xmlns:a16="http://schemas.microsoft.com/office/drawing/2014/main" id="{6A9D620A-A594-F921-67D7-DD0EEF6A8044}"/>
              </a:ext>
            </a:extLst>
          </p:cNvPr>
          <p:cNvSpPr>
            <a:spLocks noChangeAspect="1"/>
          </p:cNvSpPr>
          <p:nvPr/>
        </p:nvSpPr>
        <p:spPr>
          <a:xfrm>
            <a:off x="4723835" y="3498685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52" name="Freeform 77">
            <a:extLst>
              <a:ext uri="{FF2B5EF4-FFF2-40B4-BE49-F238E27FC236}">
                <a16:creationId xmlns:a16="http://schemas.microsoft.com/office/drawing/2014/main" id="{9331CE7A-820A-2C1A-0496-332B4D462C8F}"/>
              </a:ext>
            </a:extLst>
          </p:cNvPr>
          <p:cNvSpPr>
            <a:spLocks noChangeAspect="1"/>
          </p:cNvSpPr>
          <p:nvPr/>
        </p:nvSpPr>
        <p:spPr>
          <a:xfrm>
            <a:off x="6002507" y="3501260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55" name="Freeform 77">
            <a:extLst>
              <a:ext uri="{FF2B5EF4-FFF2-40B4-BE49-F238E27FC236}">
                <a16:creationId xmlns:a16="http://schemas.microsoft.com/office/drawing/2014/main" id="{52D2E28F-6FCE-56E8-3AB3-75B752C1FDAA}"/>
              </a:ext>
            </a:extLst>
          </p:cNvPr>
          <p:cNvSpPr>
            <a:spLocks noChangeAspect="1"/>
          </p:cNvSpPr>
          <p:nvPr/>
        </p:nvSpPr>
        <p:spPr>
          <a:xfrm>
            <a:off x="2193752" y="4042418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56" name="Freeform 77">
            <a:extLst>
              <a:ext uri="{FF2B5EF4-FFF2-40B4-BE49-F238E27FC236}">
                <a16:creationId xmlns:a16="http://schemas.microsoft.com/office/drawing/2014/main" id="{564A2296-F661-1CD9-872C-D7327598FD05}"/>
              </a:ext>
            </a:extLst>
          </p:cNvPr>
          <p:cNvSpPr>
            <a:spLocks noChangeAspect="1"/>
          </p:cNvSpPr>
          <p:nvPr/>
        </p:nvSpPr>
        <p:spPr>
          <a:xfrm>
            <a:off x="3237558" y="4042418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57" name="Freeform 77">
            <a:extLst>
              <a:ext uri="{FF2B5EF4-FFF2-40B4-BE49-F238E27FC236}">
                <a16:creationId xmlns:a16="http://schemas.microsoft.com/office/drawing/2014/main" id="{4C8F46A4-01B2-57BB-648C-B3107DF04BF5}"/>
              </a:ext>
            </a:extLst>
          </p:cNvPr>
          <p:cNvSpPr>
            <a:spLocks noChangeAspect="1"/>
          </p:cNvSpPr>
          <p:nvPr/>
        </p:nvSpPr>
        <p:spPr>
          <a:xfrm>
            <a:off x="4734053" y="4042418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58" name="Freeform 77">
            <a:extLst>
              <a:ext uri="{FF2B5EF4-FFF2-40B4-BE49-F238E27FC236}">
                <a16:creationId xmlns:a16="http://schemas.microsoft.com/office/drawing/2014/main" id="{BBBEDE2F-48D2-97D2-0106-5DBA7D1586FE}"/>
              </a:ext>
            </a:extLst>
          </p:cNvPr>
          <p:cNvSpPr>
            <a:spLocks noChangeAspect="1"/>
          </p:cNvSpPr>
          <p:nvPr/>
        </p:nvSpPr>
        <p:spPr>
          <a:xfrm>
            <a:off x="6012725" y="4044993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59" name="Freeform 77">
            <a:extLst>
              <a:ext uri="{FF2B5EF4-FFF2-40B4-BE49-F238E27FC236}">
                <a16:creationId xmlns:a16="http://schemas.microsoft.com/office/drawing/2014/main" id="{33BAC8C6-8B9F-ACA6-561D-AC0040C67F15}"/>
              </a:ext>
            </a:extLst>
          </p:cNvPr>
          <p:cNvSpPr>
            <a:spLocks noChangeAspect="1"/>
          </p:cNvSpPr>
          <p:nvPr/>
        </p:nvSpPr>
        <p:spPr>
          <a:xfrm>
            <a:off x="7158518" y="4042418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60" name="Freeform 77">
            <a:extLst>
              <a:ext uri="{FF2B5EF4-FFF2-40B4-BE49-F238E27FC236}">
                <a16:creationId xmlns:a16="http://schemas.microsoft.com/office/drawing/2014/main" id="{68451C9A-4B2A-B2C8-C9D9-8BB540D40666}"/>
              </a:ext>
            </a:extLst>
          </p:cNvPr>
          <p:cNvSpPr>
            <a:spLocks noChangeAspect="1"/>
          </p:cNvSpPr>
          <p:nvPr/>
        </p:nvSpPr>
        <p:spPr>
          <a:xfrm>
            <a:off x="8318608" y="4042418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  <p:sp>
        <p:nvSpPr>
          <p:cNvPr id="61" name="Freeform 77">
            <a:extLst>
              <a:ext uri="{FF2B5EF4-FFF2-40B4-BE49-F238E27FC236}">
                <a16:creationId xmlns:a16="http://schemas.microsoft.com/office/drawing/2014/main" id="{127C8A5E-347C-3695-6134-A2EC8D49FE91}"/>
              </a:ext>
            </a:extLst>
          </p:cNvPr>
          <p:cNvSpPr>
            <a:spLocks noChangeAspect="1"/>
          </p:cNvSpPr>
          <p:nvPr/>
        </p:nvSpPr>
        <p:spPr>
          <a:xfrm>
            <a:off x="7177778" y="3498685"/>
            <a:ext cx="469284" cy="304166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solidFill>
                <a:srgbClr val="19264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906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1A756D3-BFC9-1B28-68A4-14685E0E0FE5}"/>
              </a:ext>
            </a:extLst>
          </p:cNvPr>
          <p:cNvSpPr txBox="1"/>
          <p:nvPr/>
        </p:nvSpPr>
        <p:spPr>
          <a:xfrm>
            <a:off x="3494963" y="1771546"/>
            <a:ext cx="3082817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0" b="1" dirty="0">
                <a:solidFill>
                  <a:srgbClr val="19264B"/>
                </a:solidFill>
              </a:rPr>
              <a:t>Q &amp;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E5CB4-8FB6-1247-0C44-20EFF2299007}"/>
              </a:ext>
            </a:extLst>
          </p:cNvPr>
          <p:cNvSpPr txBox="1"/>
          <p:nvPr/>
        </p:nvSpPr>
        <p:spPr>
          <a:xfrm>
            <a:off x="4471148" y="1727996"/>
            <a:ext cx="1358153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b="1" dirty="0">
                <a:solidFill>
                  <a:srgbClr val="19264B"/>
                </a:solidFill>
              </a:rPr>
              <a:t>CUAI </a:t>
            </a:r>
            <a:r>
              <a:rPr lang="en-US" altLang="ko-KR" sz="1400" b="1" dirty="0">
                <a:solidFill>
                  <a:srgbClr val="19264B"/>
                </a:solidFill>
              </a:rPr>
              <a:t>DA 1</a:t>
            </a:r>
            <a:r>
              <a:rPr lang="ko-KR" altLang="en-US" sz="1400" b="1" dirty="0">
                <a:solidFill>
                  <a:srgbClr val="19264B"/>
                </a:solidFill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1270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89C3DF5B-EA7F-448E-1730-A3AA24138D62}"/>
              </a:ext>
            </a:extLst>
          </p:cNvPr>
          <p:cNvSpPr txBox="1"/>
          <p:nvPr/>
        </p:nvSpPr>
        <p:spPr>
          <a:xfrm>
            <a:off x="3182793" y="2046673"/>
            <a:ext cx="4045002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rgbClr val="19264B"/>
                </a:solidFill>
              </a:rPr>
              <a:t>감사합니다</a:t>
            </a:r>
            <a:endParaRPr lang="en-US" altLang="ko-KR" sz="6000" b="1" dirty="0">
              <a:solidFill>
                <a:srgbClr val="19264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FF88E-1059-5D95-5A21-209E2745FD08}"/>
              </a:ext>
            </a:extLst>
          </p:cNvPr>
          <p:cNvSpPr txBox="1"/>
          <p:nvPr/>
        </p:nvSpPr>
        <p:spPr>
          <a:xfrm>
            <a:off x="4471148" y="1727996"/>
            <a:ext cx="1358153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b="1" dirty="0">
                <a:solidFill>
                  <a:srgbClr val="19264B"/>
                </a:solidFill>
              </a:rPr>
              <a:t>CUAI </a:t>
            </a:r>
            <a:r>
              <a:rPr lang="en-US" altLang="ko-KR" sz="1400" b="1" dirty="0">
                <a:solidFill>
                  <a:srgbClr val="19264B"/>
                </a:solidFill>
              </a:rPr>
              <a:t>DA 1</a:t>
            </a:r>
            <a:r>
              <a:rPr lang="ko-KR" altLang="en-US" sz="1400" b="1" dirty="0">
                <a:solidFill>
                  <a:srgbClr val="19264B"/>
                </a:solidFill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59225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매주 화요일 </a:t>
            </a:r>
            <a:r>
              <a:rPr lang="en-US" altLang="ko-KR" sz="1200" dirty="0"/>
              <a:t>4</a:t>
            </a:r>
            <a:r>
              <a:rPr lang="ko-KR" altLang="en-US" sz="1200" dirty="0"/>
              <a:t>시 정기모임 </a:t>
            </a:r>
            <a:br>
              <a:rPr lang="en-US" altLang="ko-KR" sz="1200" dirty="0"/>
            </a:br>
            <a:r>
              <a:rPr lang="ko-KR" altLang="en-US" sz="1200" dirty="0"/>
              <a:t>필요한 경우 </a:t>
            </a:r>
            <a:r>
              <a:rPr lang="ko-KR" altLang="en-US" sz="1200" dirty="0" err="1"/>
              <a:t>비대면</a:t>
            </a:r>
            <a:r>
              <a:rPr lang="ko-KR" altLang="en-US" sz="1200" dirty="0"/>
              <a:t> 모임을 추가로 활용 </a:t>
            </a: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/>
              <a:t>(</a:t>
            </a:r>
            <a:r>
              <a:rPr lang="ko-KR" altLang="en-US" sz="1200" dirty="0"/>
              <a:t>사진을 찍지 못함</a:t>
            </a:r>
            <a:r>
              <a:rPr lang="en-US" altLang="ko-KR" sz="1200" dirty="0"/>
              <a:t>)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EA88C64C-6518-9EDA-BD4A-935760C52459}"/>
              </a:ext>
            </a:extLst>
          </p:cNvPr>
          <p:cNvSpPr txBox="1"/>
          <p:nvPr/>
        </p:nvSpPr>
        <p:spPr>
          <a:xfrm>
            <a:off x="6137600" y="1820125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 </a:t>
            </a:r>
            <a:r>
              <a:rPr lang="ko" dirty="0"/>
              <a:t>1 : 김</a:t>
            </a:r>
            <a:r>
              <a:rPr lang="ko-KR" altLang="en-US" dirty="0"/>
              <a:t>예원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</a:t>
            </a:r>
            <a:r>
              <a:rPr lang="ko" dirty="0"/>
              <a:t> 2 : </a:t>
            </a:r>
            <a:r>
              <a:rPr lang="ko-KR" altLang="en-US" dirty="0" err="1"/>
              <a:t>박준상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</a:t>
            </a:r>
            <a:r>
              <a:rPr lang="ko" dirty="0"/>
              <a:t> 3 : </a:t>
            </a:r>
            <a:r>
              <a:rPr lang="ko-KR" altLang="en-US" dirty="0" err="1"/>
              <a:t>최규원</a:t>
            </a:r>
            <a:endParaRPr lang="ko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" altLang="en-US" dirty="0"/>
          </a:p>
          <a:p>
            <a:r>
              <a:rPr lang="ko-KR" altLang="en-US" dirty="0"/>
              <a:t>팀원 </a:t>
            </a:r>
            <a:r>
              <a:rPr lang="en-US" altLang="ko-KR" dirty="0"/>
              <a:t>3 : </a:t>
            </a:r>
            <a:r>
              <a:rPr lang="ko-KR" altLang="en-US" dirty="0"/>
              <a:t>최지원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785493" y="488410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40AE9-352E-3A31-A2A9-2CD28D697F4D}"/>
              </a:ext>
            </a:extLst>
          </p:cNvPr>
          <p:cNvSpPr txBox="1"/>
          <p:nvPr/>
        </p:nvSpPr>
        <p:spPr>
          <a:xfrm>
            <a:off x="1852731" y="1579485"/>
            <a:ext cx="391517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지난 모임 스터디 내용 발표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D3624-B255-30A7-DFB8-F5E4F19FA5CA}"/>
              </a:ext>
            </a:extLst>
          </p:cNvPr>
          <p:cNvSpPr txBox="1"/>
          <p:nvPr/>
        </p:nvSpPr>
        <p:spPr>
          <a:xfrm>
            <a:off x="1852731" y="2334798"/>
            <a:ext cx="391517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공모전 선정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9F324-69F4-EA59-32AD-FC68C7549342}"/>
              </a:ext>
            </a:extLst>
          </p:cNvPr>
          <p:cNvSpPr txBox="1"/>
          <p:nvPr/>
        </p:nvSpPr>
        <p:spPr>
          <a:xfrm>
            <a:off x="2614411" y="2761406"/>
            <a:ext cx="391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공모전 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87908-7C21-21AC-473F-C141C4DCDA4A}"/>
              </a:ext>
            </a:extLst>
          </p:cNvPr>
          <p:cNvSpPr txBox="1"/>
          <p:nvPr/>
        </p:nvSpPr>
        <p:spPr>
          <a:xfrm>
            <a:off x="2614411" y="3182358"/>
            <a:ext cx="391517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앞으로의 일정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79DF73-20EF-C13B-7032-1EEE8D8FAC89}"/>
              </a:ext>
            </a:extLst>
          </p:cNvPr>
          <p:cNvCxnSpPr/>
          <p:nvPr/>
        </p:nvCxnSpPr>
        <p:spPr>
          <a:xfrm>
            <a:off x="1908001" y="1893151"/>
            <a:ext cx="5327998" cy="0"/>
          </a:xfrm>
          <a:prstGeom prst="line">
            <a:avLst/>
          </a:prstGeom>
          <a:ln w="12700"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BA67FFA3-5DC8-2E81-80DE-AEF2F707324E}"/>
              </a:ext>
            </a:extLst>
          </p:cNvPr>
          <p:cNvSpPr/>
          <p:nvPr/>
        </p:nvSpPr>
        <p:spPr>
          <a:xfrm>
            <a:off x="2540657" y="2887464"/>
            <a:ext cx="73742" cy="59863"/>
          </a:xfrm>
          <a:prstGeom prst="ellipse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92D5B4-FA72-98E3-7717-F4244AEE087D}"/>
              </a:ext>
            </a:extLst>
          </p:cNvPr>
          <p:cNvSpPr/>
          <p:nvPr/>
        </p:nvSpPr>
        <p:spPr>
          <a:xfrm>
            <a:off x="2540657" y="3321525"/>
            <a:ext cx="73742" cy="59863"/>
          </a:xfrm>
          <a:prstGeom prst="ellipse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CEC29C-98BB-C196-1CB4-FC0B4BAF2D20}"/>
              </a:ext>
            </a:extLst>
          </p:cNvPr>
          <p:cNvCxnSpPr/>
          <p:nvPr/>
        </p:nvCxnSpPr>
        <p:spPr>
          <a:xfrm>
            <a:off x="1908001" y="2646222"/>
            <a:ext cx="5327998" cy="0"/>
          </a:xfrm>
          <a:prstGeom prst="line">
            <a:avLst/>
          </a:prstGeom>
          <a:ln w="12700"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지난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0C1A94-3D89-0AC5-043E-15A3042C1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18" y="1904724"/>
            <a:ext cx="3420328" cy="1756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4420C-50EB-B450-E0A9-1076B4F3308F}"/>
              </a:ext>
            </a:extLst>
          </p:cNvPr>
          <p:cNvSpPr txBox="1"/>
          <p:nvPr/>
        </p:nvSpPr>
        <p:spPr>
          <a:xfrm>
            <a:off x="2013034" y="1498969"/>
            <a:ext cx="310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19264B"/>
                </a:solidFill>
              </a:rPr>
              <a:t>데이콘</a:t>
            </a:r>
            <a:r>
              <a:rPr lang="ko-KR" altLang="en-US" dirty="0">
                <a:solidFill>
                  <a:srgbClr val="19264B"/>
                </a:solidFill>
              </a:rPr>
              <a:t> 경진대회 데이터 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A638A-AF81-928C-74FC-389809E7B8A8}"/>
              </a:ext>
            </a:extLst>
          </p:cNvPr>
          <p:cNvSpPr txBox="1"/>
          <p:nvPr/>
        </p:nvSpPr>
        <p:spPr>
          <a:xfrm>
            <a:off x="5727638" y="1792921"/>
            <a:ext cx="310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해당 경진 대회의 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6720D-B6ED-5018-2051-F4E42B3C0C61}"/>
              </a:ext>
            </a:extLst>
          </p:cNvPr>
          <p:cNvSpPr txBox="1"/>
          <p:nvPr/>
        </p:nvSpPr>
        <p:spPr>
          <a:xfrm>
            <a:off x="5653167" y="2100698"/>
            <a:ext cx="3284060" cy="56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※ ECLO(Equivalent Casualty Loss Only) : </a:t>
            </a:r>
            <a:r>
              <a:rPr lang="ko-KR" altLang="en-US" b="0" i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인명피해 심각도 를 구하는 것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1D5C8-AA46-B766-175E-8E1E04EECBF7}"/>
              </a:ext>
            </a:extLst>
          </p:cNvPr>
          <p:cNvSpPr txBox="1"/>
          <p:nvPr/>
        </p:nvSpPr>
        <p:spPr>
          <a:xfrm>
            <a:off x="5653167" y="2813279"/>
            <a:ext cx="32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ECLO = </a:t>
            </a:r>
            <a:r>
              <a:rPr lang="ko-KR" altLang="en-US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사망자수 * </a:t>
            </a:r>
            <a:r>
              <a:rPr lang="en-US" altLang="ko-KR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10 + </a:t>
            </a:r>
            <a:r>
              <a:rPr lang="ko-KR" altLang="en-US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중상자수 * </a:t>
            </a:r>
            <a:r>
              <a:rPr lang="en-US" altLang="ko-KR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5 + </a:t>
            </a:r>
            <a:r>
              <a:rPr lang="ko-KR" altLang="en-US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경상자수 * </a:t>
            </a:r>
            <a:r>
              <a:rPr lang="en-US" altLang="ko-KR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3 + </a:t>
            </a:r>
            <a:r>
              <a:rPr lang="ko-KR" altLang="en-US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부상자수 * </a:t>
            </a:r>
            <a:r>
              <a:rPr lang="en-US" altLang="ko-KR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849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지난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A638A-AF81-928C-74FC-389809E7B8A8}"/>
              </a:ext>
            </a:extLst>
          </p:cNvPr>
          <p:cNvSpPr txBox="1"/>
          <p:nvPr/>
        </p:nvSpPr>
        <p:spPr>
          <a:xfrm>
            <a:off x="1626741" y="1103786"/>
            <a:ext cx="310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선정 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6720D-B6ED-5018-2051-F4E42B3C0C61}"/>
              </a:ext>
            </a:extLst>
          </p:cNvPr>
          <p:cNvSpPr txBox="1"/>
          <p:nvPr/>
        </p:nvSpPr>
        <p:spPr>
          <a:xfrm>
            <a:off x="1552269" y="1411563"/>
            <a:ext cx="7418856" cy="63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팀의 회의 결과 공공데이터 공모전에 참가하기로 결정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여러 </a:t>
            </a:r>
            <a:r>
              <a:rPr lang="ko-KR" altLang="en-US" sz="16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데이터셋을 활용하여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의미 있는 인사이트를 도출하는 것이 중요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912C4B-2A83-2B56-BF50-9A76999CC3EC}"/>
              </a:ext>
            </a:extLst>
          </p:cNvPr>
          <p:cNvSpPr/>
          <p:nvPr/>
        </p:nvSpPr>
        <p:spPr>
          <a:xfrm>
            <a:off x="1498510" y="1550730"/>
            <a:ext cx="73742" cy="59863"/>
          </a:xfrm>
          <a:prstGeom prst="ellipse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9264B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DB803C-F662-BE0F-F101-51C6656E71EF}"/>
              </a:ext>
            </a:extLst>
          </p:cNvPr>
          <p:cNvSpPr txBox="1"/>
          <p:nvPr/>
        </p:nvSpPr>
        <p:spPr>
          <a:xfrm>
            <a:off x="1498510" y="2819797"/>
            <a:ext cx="4068572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Example)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FDCF6-0A10-257B-C48B-2F1AEE65AF1A}"/>
              </a:ext>
            </a:extLst>
          </p:cNvPr>
          <p:cNvSpPr txBox="1"/>
          <p:nvPr/>
        </p:nvSpPr>
        <p:spPr>
          <a:xfrm>
            <a:off x="2259281" y="2809088"/>
            <a:ext cx="221746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countrywide_accident.csv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444F88-71F3-3EC4-B566-0EC6ABDB154E}"/>
              </a:ext>
            </a:extLst>
          </p:cNvPr>
          <p:cNvSpPr txBox="1"/>
          <p:nvPr/>
        </p:nvSpPr>
        <p:spPr>
          <a:xfrm>
            <a:off x="4476750" y="2819797"/>
            <a:ext cx="4260850" cy="1060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b="0" i="0" dirty="0">
                <a:solidFill>
                  <a:srgbClr val="19264B"/>
                </a:solidFill>
                <a:effectLst/>
                <a:latin typeface="Roboto" panose="02000000000000000000" pitchFamily="2" charset="0"/>
              </a:rPr>
              <a:t>대구를 제외한 전국에서 발생한 교통사고 데이터</a:t>
            </a:r>
            <a:endParaRPr lang="en-US" altLang="ko-KR" b="0" i="0" dirty="0">
              <a:solidFill>
                <a:srgbClr val="19264B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15000"/>
              </a:lnSpc>
            </a:pPr>
            <a:r>
              <a:rPr lang="en-US" altLang="ko-KR" b="0" i="0" dirty="0">
                <a:solidFill>
                  <a:srgbClr val="19264B"/>
                </a:solidFill>
                <a:effectLst/>
                <a:latin typeface="Roboto" panose="02000000000000000000" pitchFamily="2" charset="0"/>
              </a:rPr>
              <a:t>2019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Roboto" panose="02000000000000000000" pitchFamily="2" charset="0"/>
              </a:rPr>
              <a:t>년부터 </a:t>
            </a:r>
            <a:r>
              <a:rPr lang="en-US" altLang="ko-KR" b="0" i="0" dirty="0">
                <a:solidFill>
                  <a:srgbClr val="19264B"/>
                </a:solidFill>
                <a:effectLst/>
                <a:latin typeface="Roboto" panose="02000000000000000000" pitchFamily="2" charset="0"/>
              </a:rPr>
              <a:t>2021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Roboto" panose="02000000000000000000" pitchFamily="2" charset="0"/>
              </a:rPr>
              <a:t>년까지의 교통사고 데이터로 구성 </a:t>
            </a:r>
          </a:p>
          <a:p>
            <a:pPr>
              <a:lnSpc>
                <a:spcPct val="115000"/>
              </a:lnSpc>
            </a:pPr>
            <a:endParaRPr lang="ko-KR" altLang="en-US" b="0" i="0" dirty="0">
              <a:solidFill>
                <a:srgbClr val="19264B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A5ACF-091C-8CDF-84A5-07AEB2607B10}"/>
              </a:ext>
            </a:extLst>
          </p:cNvPr>
          <p:cNvSpPr txBox="1"/>
          <p:nvPr/>
        </p:nvSpPr>
        <p:spPr>
          <a:xfrm>
            <a:off x="2259269" y="3379545"/>
            <a:ext cx="221746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대구 보안등 정보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.csv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90887-CFFC-E816-E770-BC49E4151E82}"/>
              </a:ext>
            </a:extLst>
          </p:cNvPr>
          <p:cNvSpPr txBox="1"/>
          <p:nvPr/>
        </p:nvSpPr>
        <p:spPr>
          <a:xfrm>
            <a:off x="4816475" y="3390254"/>
            <a:ext cx="4260850" cy="3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b="0" i="0" dirty="0">
                <a:solidFill>
                  <a:srgbClr val="19264B"/>
                </a:solidFill>
                <a:effectLst/>
                <a:latin typeface="Roboto" panose="02000000000000000000" pitchFamily="2" charset="0"/>
              </a:rPr>
              <a:t>대구에 존재하는 보안등 관련 정보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CD3F4D-7350-6DB9-EA6A-2D9EA6384C8A}"/>
              </a:ext>
            </a:extLst>
          </p:cNvPr>
          <p:cNvSpPr txBox="1"/>
          <p:nvPr/>
        </p:nvSpPr>
        <p:spPr>
          <a:xfrm>
            <a:off x="2259269" y="3760790"/>
            <a:ext cx="2896931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대구 어린이 보호 구역 정보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.csv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7D6B30-3D98-D5B2-54BB-76758A36F1B4}"/>
              </a:ext>
            </a:extLst>
          </p:cNvPr>
          <p:cNvSpPr txBox="1"/>
          <p:nvPr/>
        </p:nvSpPr>
        <p:spPr>
          <a:xfrm>
            <a:off x="4816475" y="3758005"/>
            <a:ext cx="4260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9264B"/>
                </a:solidFill>
                <a:effectLst/>
                <a:latin typeface="Roboto" panose="02000000000000000000" pitchFamily="2" charset="0"/>
              </a:rPr>
              <a:t>대구에 존재하는 어린이 보호 구역 관련 정보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F774F3-2C9A-4B6F-5138-71A475CED24C}"/>
              </a:ext>
            </a:extLst>
          </p:cNvPr>
          <p:cNvSpPr txBox="1"/>
          <p:nvPr/>
        </p:nvSpPr>
        <p:spPr>
          <a:xfrm>
            <a:off x="2259269" y="4127416"/>
            <a:ext cx="221746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대구 주차장 정보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.csv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3AB23-0D04-A989-19B6-73A5595C6F9B}"/>
              </a:ext>
            </a:extLst>
          </p:cNvPr>
          <p:cNvSpPr txBox="1"/>
          <p:nvPr/>
        </p:nvSpPr>
        <p:spPr>
          <a:xfrm>
            <a:off x="4816475" y="4142035"/>
            <a:ext cx="4260850" cy="3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b="0" i="0" dirty="0">
                <a:solidFill>
                  <a:srgbClr val="19264B"/>
                </a:solidFill>
                <a:effectLst/>
                <a:latin typeface="Roboto" panose="02000000000000000000" pitchFamily="2" charset="0"/>
              </a:rPr>
              <a:t>대구에 존재하는 주차장 관련 정보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FF01C-4D22-BCB9-9626-4BF18A734286}"/>
              </a:ext>
            </a:extLst>
          </p:cNvPr>
          <p:cNvSpPr txBox="1"/>
          <p:nvPr/>
        </p:nvSpPr>
        <p:spPr>
          <a:xfrm>
            <a:off x="2259269" y="4473686"/>
            <a:ext cx="2217469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대구 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CCTV 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정보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.csv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95477F-0DB1-D58B-2910-DEA3CBD578F4}"/>
              </a:ext>
            </a:extLst>
          </p:cNvPr>
          <p:cNvSpPr txBox="1"/>
          <p:nvPr/>
        </p:nvSpPr>
        <p:spPr>
          <a:xfrm>
            <a:off x="4816475" y="4491549"/>
            <a:ext cx="4260850" cy="3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b="0" i="0" dirty="0">
                <a:solidFill>
                  <a:srgbClr val="19264B"/>
                </a:solidFill>
                <a:effectLst/>
                <a:latin typeface="Roboto" panose="02000000000000000000" pitchFamily="2" charset="0"/>
              </a:rPr>
              <a:t>대구에 존재하는 </a:t>
            </a:r>
            <a:r>
              <a:rPr lang="en-US" altLang="ko-KR" b="0" i="0" dirty="0">
                <a:solidFill>
                  <a:srgbClr val="19264B"/>
                </a:solidFill>
                <a:effectLst/>
                <a:latin typeface="Roboto" panose="02000000000000000000" pitchFamily="2" charset="0"/>
              </a:rPr>
              <a:t>CCTV 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Roboto" panose="02000000000000000000" pitchFamily="2" charset="0"/>
              </a:rPr>
              <a:t>관련 정보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074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지난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DF0CC1-2E16-63B8-E7ED-75625FE86680}"/>
              </a:ext>
            </a:extLst>
          </p:cNvPr>
          <p:cNvSpPr txBox="1"/>
          <p:nvPr/>
        </p:nvSpPr>
        <p:spPr>
          <a:xfrm>
            <a:off x="1529459" y="1541206"/>
            <a:ext cx="3236767" cy="1060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앞선 결과에서 남구는 빈도가 두번째로 작았지만 남구의 대명동에서는 사고가 월등히 많이 일어나는 특이점 인식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40CF3F-E0C5-6822-9FEB-8206D797E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098" y="1541206"/>
            <a:ext cx="3977171" cy="290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5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지난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259DDC-27E3-AFE6-51C1-5FFB7BB77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762" y="1000312"/>
            <a:ext cx="4763422" cy="372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D0BDE-62EC-80CF-2D30-94AB9B007A3F}"/>
              </a:ext>
            </a:extLst>
          </p:cNvPr>
          <p:cNvSpPr txBox="1"/>
          <p:nvPr/>
        </p:nvSpPr>
        <p:spPr>
          <a:xfrm>
            <a:off x="6772171" y="1966556"/>
            <a:ext cx="2371829" cy="160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요일별로 살펴보면 대부분 </a:t>
            </a:r>
            <a:r>
              <a:rPr lang="en-US" altLang="ko-KR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Helvetica Neue"/>
              </a:rPr>
              <a:t>18</a:t>
            </a:r>
            <a:r>
              <a:rPr lang="ko-KR" altLang="en-US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Helvetica Neue"/>
              </a:rPr>
              <a:t>시가 가장 사고발생 빈도가 높았지만 토요일의 경우 사고발생 건수가 </a:t>
            </a:r>
            <a:r>
              <a:rPr lang="en-US" altLang="ko-KR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Helvetica Neue"/>
              </a:rPr>
              <a:t>13</a:t>
            </a:r>
            <a:r>
              <a:rPr lang="ko-KR" altLang="en-US" b="0" i="0" dirty="0">
                <a:solidFill>
                  <a:srgbClr val="19264B"/>
                </a:solidFill>
                <a:effectLst/>
                <a:highlight>
                  <a:srgbClr val="FFFFFF"/>
                </a:highlight>
                <a:latin typeface="Helvetica Neue"/>
              </a:rPr>
              <a:t>시가 가장 높았는 것을 확인 가능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4917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지난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7E265-D1F9-3C8A-47D8-090CEDBB5E5B}"/>
              </a:ext>
            </a:extLst>
          </p:cNvPr>
          <p:cNvSpPr txBox="1"/>
          <p:nvPr/>
        </p:nvSpPr>
        <p:spPr>
          <a:xfrm>
            <a:off x="1408975" y="966018"/>
            <a:ext cx="5176180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파생변수 생성 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가해 운전자 차종에 따른 새로운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Column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추가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2041EF-D717-3066-61FC-A3D895D00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521472"/>
            <a:ext cx="6393983" cy="6214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E70725-5B3B-6642-8A10-58E8A958F122}"/>
              </a:ext>
            </a:extLst>
          </p:cNvPr>
          <p:cNvSpPr txBox="1"/>
          <p:nvPr/>
        </p:nvSpPr>
        <p:spPr>
          <a:xfrm>
            <a:off x="1408975" y="2254419"/>
            <a:ext cx="4689483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차종에 따른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ECLO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값의 평균을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</a:t>
            </a:r>
            <a:r>
              <a:rPr lang="en-US" altLang="ko-KR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ride_dangerous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]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사용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A5061F6-BFC1-5D66-9F46-67F99337D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900" y="2734178"/>
            <a:ext cx="4591691" cy="1552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0E7BDE-AA4E-CBAA-E402-6B7BA18141E2}"/>
              </a:ext>
            </a:extLst>
          </p:cNvPr>
          <p:cNvSpPr txBox="1"/>
          <p:nvPr/>
        </p:nvSpPr>
        <p:spPr>
          <a:xfrm>
            <a:off x="1505900" y="4371898"/>
            <a:ext cx="4689483" cy="56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도시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차종 별로 그룹을 만들고 해당하는 수 만큼 곱해 다시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multiply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변수 생성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6CB254-9B04-FA2F-C64F-88ED49F80E27}"/>
              </a:ext>
            </a:extLst>
          </p:cNvPr>
          <p:cNvSpPr txBox="1"/>
          <p:nvPr/>
        </p:nvSpPr>
        <p:spPr>
          <a:xfrm>
            <a:off x="6097591" y="3000539"/>
            <a:ext cx="2918869" cy="81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Multiply =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cnt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도시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차종별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개수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 X </a:t>
            </a:r>
            <a:r>
              <a:rPr lang="en-US" altLang="ko-KR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ride_dangerous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7347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지난 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A2A472-2748-D4E9-1F8F-74E5EFFC7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331" y="2495436"/>
            <a:ext cx="1390844" cy="1609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8E63E83-B26B-156E-8978-0B8073067A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545"/>
          <a:stretch/>
        </p:blipFill>
        <p:spPr>
          <a:xfrm>
            <a:off x="6742200" y="1854564"/>
            <a:ext cx="1249792" cy="26275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7D3FCC-FD56-C172-425A-9918909C2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283" y="2142962"/>
            <a:ext cx="1400370" cy="19624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25CC87-9E3F-565C-F19D-D6B9B0520087}"/>
              </a:ext>
            </a:extLst>
          </p:cNvPr>
          <p:cNvSpPr txBox="1"/>
          <p:nvPr/>
        </p:nvSpPr>
        <p:spPr>
          <a:xfrm>
            <a:off x="1382318" y="882529"/>
            <a:ext cx="5984778" cy="56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주어진 하위 데이터를 살펴본 결과 위도와 경도가 공통적이었으므로 이를 한번에 묶어서 확인할 방법이 필요  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83A5BD-F3D8-C90C-A5E0-8D26098F6825}"/>
              </a:ext>
            </a:extLst>
          </p:cNvPr>
          <p:cNvSpPr txBox="1"/>
          <p:nvPr/>
        </p:nvSpPr>
        <p:spPr>
          <a:xfrm>
            <a:off x="1652283" y="4150488"/>
            <a:ext cx="105571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CCTV 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정보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6AB9A-9703-398F-1840-4E38FFB059AB}"/>
              </a:ext>
            </a:extLst>
          </p:cNvPr>
          <p:cNvSpPr txBox="1"/>
          <p:nvPr/>
        </p:nvSpPr>
        <p:spPr>
          <a:xfrm>
            <a:off x="3927021" y="4164292"/>
            <a:ext cx="1187281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보안등 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DED137-49FA-2DC0-AAFF-CE26ADF7CD6D}"/>
              </a:ext>
            </a:extLst>
          </p:cNvPr>
          <p:cNvSpPr txBox="1"/>
          <p:nvPr/>
        </p:nvSpPr>
        <p:spPr>
          <a:xfrm>
            <a:off x="6532867" y="4164820"/>
            <a:ext cx="169153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어린이 보호 구역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E3075-4984-10BA-13BC-F49ACF3C743F}"/>
              </a:ext>
            </a:extLst>
          </p:cNvPr>
          <p:cNvSpPr txBox="1"/>
          <p:nvPr/>
        </p:nvSpPr>
        <p:spPr>
          <a:xfrm>
            <a:off x="2526651" y="4150487"/>
            <a:ext cx="105571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.head()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68CDE8-9477-2E54-BBC1-5059B5C724C4}"/>
              </a:ext>
            </a:extLst>
          </p:cNvPr>
          <p:cNvSpPr txBox="1"/>
          <p:nvPr/>
        </p:nvSpPr>
        <p:spPr>
          <a:xfrm>
            <a:off x="4934033" y="4150487"/>
            <a:ext cx="105571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.head()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72899-7E20-A67A-FF14-65B9B94EB567}"/>
              </a:ext>
            </a:extLst>
          </p:cNvPr>
          <p:cNvSpPr txBox="1"/>
          <p:nvPr/>
        </p:nvSpPr>
        <p:spPr>
          <a:xfrm>
            <a:off x="7930223" y="4150488"/>
            <a:ext cx="105571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.head()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765580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451</Words>
  <Application>Microsoft Office PowerPoint</Application>
  <PresentationFormat>화면 슬라이드 쇼(16:9)</PresentationFormat>
  <Paragraphs>95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Helvetica Neue</vt:lpstr>
      <vt:lpstr>NanumGothic ExtraBold</vt:lpstr>
      <vt:lpstr>Arial</vt:lpstr>
      <vt:lpstr>Roboto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pjs</dc:creator>
  <cp:lastModifiedBy>예원 김</cp:lastModifiedBy>
  <cp:revision>75</cp:revision>
  <dcterms:modified xsi:type="dcterms:W3CDTF">2024-05-14T08:39:29Z</dcterms:modified>
</cp:coreProperties>
</file>