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60" r:id="rId7"/>
    <p:sldId id="278" r:id="rId8"/>
    <p:sldId id="261" r:id="rId9"/>
    <p:sldId id="270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2" r:id="rId19"/>
    <p:sldId id="274" r:id="rId20"/>
    <p:sldId id="275" r:id="rId21"/>
    <p:sldId id="276" r:id="rId22"/>
    <p:sldId id="27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78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2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167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66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045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335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003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919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279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07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082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125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39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51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9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60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84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rgbClr val="19264B"/>
                </a:solidFill>
                <a:latin typeface="+mj-ea"/>
                <a:ea typeface="+mj-ea"/>
              </a:rPr>
              <a:t>CUAI </a:t>
            </a:r>
            <a:r>
              <a:rPr lang="en-US" altLang="ko" sz="2500" b="1">
                <a:solidFill>
                  <a:srgbClr val="19264B"/>
                </a:solidFill>
                <a:latin typeface="+mj-ea"/>
                <a:ea typeface="+mj-ea"/>
              </a:rPr>
              <a:t>DA</a:t>
            </a:r>
            <a:r>
              <a:rPr lang="ko" sz="2500" b="1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en-US" altLang="ko" sz="2500" b="1">
                <a:solidFill>
                  <a:srgbClr val="19264B"/>
                </a:solidFill>
                <a:latin typeface="+mj-ea"/>
                <a:ea typeface="+mj-ea"/>
              </a:rPr>
              <a:t>1</a:t>
            </a:r>
            <a:r>
              <a:rPr lang="ko" sz="2500" b="1">
                <a:solidFill>
                  <a:srgbClr val="19264B"/>
                </a:solidFill>
                <a:latin typeface="+mj-ea"/>
                <a:ea typeface="+mj-ea"/>
              </a:rPr>
              <a:t>팀</a:t>
            </a:r>
            <a:endParaRPr sz="2500" b="1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9264B"/>
                </a:solidFill>
                <a:latin typeface="+mj-ea"/>
                <a:ea typeface="+mj-ea"/>
              </a:rPr>
              <a:t>202</a:t>
            </a:r>
            <a:r>
              <a:rPr lang="en-US" altLang="ko">
                <a:solidFill>
                  <a:srgbClr val="19264B"/>
                </a:solidFill>
                <a:latin typeface="+mj-ea"/>
                <a:ea typeface="+mj-ea"/>
              </a:rPr>
              <a:t>4</a:t>
            </a:r>
            <a:r>
              <a:rPr lang="ko">
                <a:solidFill>
                  <a:srgbClr val="19264B"/>
                </a:solidFill>
                <a:latin typeface="+mj-ea"/>
                <a:ea typeface="+mj-ea"/>
              </a:rPr>
              <a:t>.0</a:t>
            </a:r>
            <a:r>
              <a:rPr lang="en-US" altLang="ko">
                <a:solidFill>
                  <a:srgbClr val="19264B"/>
                </a:solidFill>
                <a:latin typeface="+mj-ea"/>
                <a:ea typeface="+mj-ea"/>
              </a:rPr>
              <a:t>7</a:t>
            </a:r>
            <a:r>
              <a:rPr lang="ko">
                <a:solidFill>
                  <a:srgbClr val="19264B"/>
                </a:solidFill>
                <a:latin typeface="+mj-ea"/>
                <a:ea typeface="+mj-ea"/>
              </a:rPr>
              <a:t>.0</a:t>
            </a:r>
            <a:r>
              <a:rPr lang="en-US" altLang="ko">
                <a:solidFill>
                  <a:srgbClr val="19264B"/>
                </a:solidFill>
                <a:latin typeface="+mj-ea"/>
                <a:ea typeface="+mj-ea"/>
              </a:rPr>
              <a:t>2</a:t>
            </a:r>
            <a:endParaRPr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9264B"/>
                </a:solidFill>
                <a:latin typeface="+mj-ea"/>
                <a:ea typeface="+mj-ea"/>
              </a:rPr>
              <a:t>발표자 : </a:t>
            </a:r>
            <a:r>
              <a:rPr lang="ko-KR" altLang="en-US" sz="1100">
                <a:solidFill>
                  <a:srgbClr val="19264B"/>
                </a:solidFill>
                <a:latin typeface="+mj-ea"/>
                <a:ea typeface="+mj-ea"/>
              </a:rPr>
              <a:t>박준상</a:t>
            </a:r>
            <a:endParaRPr sz="1100">
              <a:solidFill>
                <a:srgbClr val="19264B"/>
              </a:solidFill>
              <a:latin typeface="+mj-ea"/>
              <a:ea typeface="+mj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+mn-ea"/>
                <a:cs typeface="NanumGothic ExtraBold"/>
                <a:sym typeface="NanumGothic ExtraBold"/>
              </a:rPr>
              <a:t>스쿨존 인근 흡연구역 설정</a:t>
            </a:r>
            <a:endParaRPr sz="200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3FD58D-CF18-4083-0D66-8180F21A5D68}"/>
              </a:ext>
            </a:extLst>
          </p:cNvPr>
          <p:cNvGrpSpPr/>
          <p:nvPr/>
        </p:nvGrpSpPr>
        <p:grpSpPr>
          <a:xfrm>
            <a:off x="1894717" y="891257"/>
            <a:ext cx="6559085" cy="3817023"/>
            <a:chOff x="1894717" y="891257"/>
            <a:chExt cx="6559085" cy="38170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3E69BCD-7DF9-2322-7869-7B85EB3D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4717" y="891257"/>
              <a:ext cx="6559085" cy="381702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8E49D8-2833-5EAD-F9B0-241EB1DAA4DD}"/>
                </a:ext>
              </a:extLst>
            </p:cNvPr>
            <p:cNvSpPr txBox="1"/>
            <p:nvPr/>
          </p:nvSpPr>
          <p:spPr>
            <a:xfrm>
              <a:off x="2628900" y="2176096"/>
              <a:ext cx="562708" cy="584689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477D3E-056C-9D6D-C4DF-532E67EDC06F}"/>
                </a:ext>
              </a:extLst>
            </p:cNvPr>
            <p:cNvSpPr txBox="1"/>
            <p:nvPr/>
          </p:nvSpPr>
          <p:spPr>
            <a:xfrm>
              <a:off x="3397102" y="2004237"/>
              <a:ext cx="16002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chemeClr val="accent1"/>
                  </a:solidFill>
                </a:rPr>
                <a:t>파랑</a:t>
              </a:r>
              <a:r>
                <a:rPr lang="en-US" altLang="ko-KR" b="1">
                  <a:solidFill>
                    <a:schemeClr val="accent1"/>
                  </a:solidFill>
                </a:rPr>
                <a:t>: </a:t>
              </a:r>
              <a:r>
                <a:rPr lang="ko-KR" altLang="en-US" b="1">
                  <a:solidFill>
                    <a:schemeClr val="accent1"/>
                  </a:solidFill>
                </a:rPr>
                <a:t>스쿨존</a:t>
              </a:r>
              <a:endParaRPr lang="en-US" altLang="ko-KR" b="1">
                <a:solidFill>
                  <a:schemeClr val="accent1"/>
                </a:solidFill>
              </a:endParaRPr>
            </a:p>
            <a:p>
              <a:r>
                <a:rPr lang="ko-KR" altLang="en-US" b="1">
                  <a:solidFill>
                    <a:schemeClr val="accent4"/>
                  </a:solidFill>
                </a:rPr>
                <a:t>주황</a:t>
              </a:r>
              <a:r>
                <a:rPr lang="en-US" altLang="ko-KR" b="1">
                  <a:solidFill>
                    <a:schemeClr val="accent4"/>
                  </a:solidFill>
                </a:rPr>
                <a:t>: </a:t>
              </a:r>
              <a:r>
                <a:rPr lang="ko-KR" altLang="en-US" b="1">
                  <a:solidFill>
                    <a:schemeClr val="accent4"/>
                  </a:solidFill>
                </a:rPr>
                <a:t>흡연구역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F5812D-683E-BB0F-5D57-FF34FCA61E0C}"/>
              </a:ext>
            </a:extLst>
          </p:cNvPr>
          <p:cNvSpPr txBox="1"/>
          <p:nvPr/>
        </p:nvSpPr>
        <p:spPr>
          <a:xfrm>
            <a:off x="5077047" y="4072270"/>
            <a:ext cx="3870251" cy="738664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흡연구역의 위도</a:t>
            </a:r>
            <a:r>
              <a:rPr lang="en-US" altLang="ko-KR"/>
              <a:t>/</a:t>
            </a:r>
            <a:r>
              <a:rPr lang="ko-KR" altLang="en-US"/>
              <a:t>경도 데이터를 사용하여</a:t>
            </a:r>
            <a:endParaRPr lang="en-US" altLang="ko-KR"/>
          </a:p>
          <a:p>
            <a:r>
              <a:rPr lang="en-US" altLang="ko-KR" b="1">
                <a:solidFill>
                  <a:srgbClr val="C00000"/>
                </a:solidFill>
              </a:rPr>
              <a:t>KNN </a:t>
            </a:r>
            <a:r>
              <a:rPr lang="ko-KR" altLang="en-US"/>
              <a:t>알고리즘의 </a:t>
            </a:r>
            <a:r>
              <a:rPr lang="en-US" altLang="ko-KR"/>
              <a:t>haversine </a:t>
            </a:r>
            <a:r>
              <a:rPr lang="ko-KR" altLang="en-US"/>
              <a:t>메트릭을 통해</a:t>
            </a:r>
            <a:endParaRPr lang="en-US" altLang="ko-KR"/>
          </a:p>
          <a:p>
            <a:r>
              <a:rPr lang="ko-KR" altLang="en-US" b="1">
                <a:solidFill>
                  <a:srgbClr val="C00000"/>
                </a:solidFill>
              </a:rPr>
              <a:t>어린이 보호구역과 가장 가까운 흡연구역 맵핑</a:t>
            </a:r>
          </a:p>
        </p:txBody>
      </p:sp>
    </p:spTree>
    <p:extLst>
      <p:ext uri="{BB962C8B-B14F-4D97-AF65-F5344CB8AC3E}">
        <p14:creationId xmlns:p14="http://schemas.microsoft.com/office/powerpoint/2010/main" val="46061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스쿨존 인근 흡연구역 설정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95BD16-8EC6-8FDA-3566-16376F7CF4D2}"/>
              </a:ext>
            </a:extLst>
          </p:cNvPr>
          <p:cNvGrpSpPr/>
          <p:nvPr/>
        </p:nvGrpSpPr>
        <p:grpSpPr>
          <a:xfrm>
            <a:off x="1894718" y="891257"/>
            <a:ext cx="5425798" cy="2968362"/>
            <a:chOff x="1894717" y="891257"/>
            <a:chExt cx="7052581" cy="39196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C3FD58D-CF18-4083-0D66-8180F21A5D68}"/>
                </a:ext>
              </a:extLst>
            </p:cNvPr>
            <p:cNvGrpSpPr/>
            <p:nvPr/>
          </p:nvGrpSpPr>
          <p:grpSpPr>
            <a:xfrm>
              <a:off x="1894717" y="891257"/>
              <a:ext cx="6559085" cy="3817023"/>
              <a:chOff x="1894717" y="891257"/>
              <a:chExt cx="6559085" cy="3817023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33E69BCD-7DF9-2322-7869-7B85EB3D9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4717" y="891257"/>
                <a:ext cx="6559085" cy="3817023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8E49D8-2833-5EAD-F9B0-241EB1DAA4DD}"/>
                  </a:ext>
                </a:extLst>
              </p:cNvPr>
              <p:cNvSpPr txBox="1"/>
              <p:nvPr/>
            </p:nvSpPr>
            <p:spPr>
              <a:xfrm>
                <a:off x="2628900" y="2176096"/>
                <a:ext cx="562708" cy="325131"/>
              </a:xfrm>
              <a:prstGeom prst="rect">
                <a:avLst/>
              </a:prstGeom>
              <a:noFill/>
              <a:ln w="3492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00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477D3E-056C-9D6D-C4DF-532E67EDC06F}"/>
                  </a:ext>
                </a:extLst>
              </p:cNvPr>
              <p:cNvSpPr txBox="1"/>
              <p:nvPr/>
            </p:nvSpPr>
            <p:spPr>
              <a:xfrm>
                <a:off x="3397101" y="2004237"/>
                <a:ext cx="1600200" cy="5283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>
                    <a:solidFill>
                      <a:schemeClr val="accent1"/>
                    </a:solidFill>
                  </a:rPr>
                  <a:t>파랑</a:t>
                </a:r>
                <a:r>
                  <a:rPr lang="en-US" altLang="ko-KR" sz="1000" b="1">
                    <a:solidFill>
                      <a:schemeClr val="accent1"/>
                    </a:solidFill>
                  </a:rPr>
                  <a:t>: </a:t>
                </a:r>
                <a:r>
                  <a:rPr lang="ko-KR" altLang="en-US" sz="1000" b="1">
                    <a:solidFill>
                      <a:schemeClr val="accent1"/>
                    </a:solidFill>
                  </a:rPr>
                  <a:t>스쿨존</a:t>
                </a:r>
                <a:endParaRPr lang="en-US" altLang="ko-KR" sz="1000" b="1">
                  <a:solidFill>
                    <a:schemeClr val="accent1"/>
                  </a:solidFill>
                </a:endParaRPr>
              </a:p>
              <a:p>
                <a:r>
                  <a:rPr lang="ko-KR" altLang="en-US" sz="1000" b="1">
                    <a:solidFill>
                      <a:schemeClr val="accent4"/>
                    </a:solidFill>
                  </a:rPr>
                  <a:t>주황</a:t>
                </a:r>
                <a:r>
                  <a:rPr lang="en-US" altLang="ko-KR" sz="1000" b="1">
                    <a:solidFill>
                      <a:schemeClr val="accent4"/>
                    </a:solidFill>
                  </a:rPr>
                  <a:t>: </a:t>
                </a:r>
                <a:r>
                  <a:rPr lang="ko-KR" altLang="en-US" sz="1000" b="1">
                    <a:solidFill>
                      <a:schemeClr val="accent4"/>
                    </a:solidFill>
                  </a:rPr>
                  <a:t>흡연구역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F5812D-683E-BB0F-5D57-FF34FCA61E0C}"/>
                </a:ext>
              </a:extLst>
            </p:cNvPr>
            <p:cNvSpPr txBox="1"/>
            <p:nvPr/>
          </p:nvSpPr>
          <p:spPr>
            <a:xfrm>
              <a:off x="5077048" y="4072269"/>
              <a:ext cx="3870250" cy="73866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흡연구역의 위도</a:t>
              </a:r>
              <a:r>
                <a:rPr lang="en-US" altLang="ko-KR" sz="1000"/>
                <a:t>/</a:t>
              </a:r>
              <a:r>
                <a:rPr lang="ko-KR" altLang="en-US" sz="1000"/>
                <a:t>경도 데이터를 사용하여</a:t>
              </a:r>
              <a:endParaRPr lang="en-US" altLang="ko-KR" sz="1000"/>
            </a:p>
            <a:p>
              <a:r>
                <a:rPr lang="en-US" altLang="ko-KR" sz="1000" b="1">
                  <a:solidFill>
                    <a:srgbClr val="C00000"/>
                  </a:solidFill>
                </a:rPr>
                <a:t>KNN </a:t>
              </a:r>
              <a:r>
                <a:rPr lang="ko-KR" altLang="en-US" sz="1000"/>
                <a:t>알고리즘의 </a:t>
              </a:r>
              <a:r>
                <a:rPr lang="en-US" altLang="ko-KR" sz="1000"/>
                <a:t>haversine </a:t>
              </a:r>
              <a:r>
                <a:rPr lang="ko-KR" altLang="en-US" sz="1000"/>
                <a:t>메트릭을 통해</a:t>
              </a:r>
              <a:endParaRPr lang="en-US" altLang="ko-KR" sz="1000"/>
            </a:p>
            <a:p>
              <a:r>
                <a:rPr lang="ko-KR" altLang="en-US" sz="1000" b="1">
                  <a:solidFill>
                    <a:srgbClr val="C00000"/>
                  </a:solidFill>
                </a:rPr>
                <a:t>어린이 보호구역과 가장 가까운 흡연구역 맵핑</a:t>
              </a: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85FD9586-D17E-271D-371A-622D3A5AF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937" y="4016222"/>
            <a:ext cx="72330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스쿨존 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흡연구역 거리를 위도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경도로 계산했지만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,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법률상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어린이집, 유치원, 학교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‘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경계선으로부터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’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30m 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이내에 흡연구역이 없어야 하므로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여유 거리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(30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+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 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가 필요할 것 같아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50M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까지 확대하였음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569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이격거리 </a:t>
            </a:r>
            <a:r>
              <a:rPr lang="en-US" altLang="ko-KR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50M</a:t>
            </a: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이내 흡연구역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75412A-9AC9-93C6-542C-7FED1BB5B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903934"/>
            <a:ext cx="7511365" cy="2944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DD1F8-0305-24D1-F423-40459CCDD60E}"/>
              </a:ext>
            </a:extLst>
          </p:cNvPr>
          <p:cNvSpPr txBox="1"/>
          <p:nvPr/>
        </p:nvSpPr>
        <p:spPr>
          <a:xfrm>
            <a:off x="1353951" y="1387549"/>
            <a:ext cx="517380" cy="2413592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9918D-7B15-88A7-ABDF-FC01B4274C54}"/>
              </a:ext>
            </a:extLst>
          </p:cNvPr>
          <p:cNvSpPr txBox="1"/>
          <p:nvPr/>
        </p:nvSpPr>
        <p:spPr>
          <a:xfrm>
            <a:off x="1951075" y="3906583"/>
            <a:ext cx="58425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스쿨존 </a:t>
            </a:r>
            <a:r>
              <a:rPr lang="en-US" altLang="ko-KR">
                <a:latin typeface="+mj-ea"/>
                <a:ea typeface="+mj-ea"/>
              </a:rPr>
              <a:t>– </a:t>
            </a:r>
            <a:r>
              <a:rPr lang="ko-KR" altLang="en-US">
                <a:latin typeface="+mj-ea"/>
                <a:ea typeface="+mj-ea"/>
              </a:rPr>
              <a:t>흡연구역 이격거리를 </a:t>
            </a:r>
            <a:r>
              <a:rPr lang="en-US" altLang="ko-KR">
                <a:latin typeface="+mj-ea"/>
                <a:ea typeface="+mj-ea"/>
              </a:rPr>
              <a:t>10M / 30M / 50M </a:t>
            </a:r>
            <a:r>
              <a:rPr lang="ko-KR" altLang="en-US">
                <a:latin typeface="+mj-ea"/>
                <a:ea typeface="+mj-ea"/>
              </a:rPr>
              <a:t>기준으로 분할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이격거리 &lt;= 10m : 중랑구 1</a:t>
            </a:r>
          </a:p>
          <a:p>
            <a:r>
              <a:rPr lang="ko-KR" altLang="en-US">
                <a:latin typeface="+mj-ea"/>
                <a:ea typeface="+mj-ea"/>
              </a:rPr>
              <a:t>10m &lt; x &lt; = 30m : 광진구 1</a:t>
            </a:r>
          </a:p>
          <a:p>
            <a:r>
              <a:rPr lang="ko-KR" altLang="en-US">
                <a:latin typeface="+mj-ea"/>
                <a:ea typeface="+mj-ea"/>
              </a:rPr>
              <a:t>30m &lt; x &lt; = 50m : 광진구 2 / 중랑구 3 / 마포구 1 / 영등포구 1</a:t>
            </a:r>
          </a:p>
        </p:txBody>
      </p:sp>
    </p:spTree>
    <p:extLst>
      <p:ext uri="{BB962C8B-B14F-4D97-AF65-F5344CB8AC3E}">
        <p14:creationId xmlns:p14="http://schemas.microsoft.com/office/powerpoint/2010/main" val="366197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75412A-9AC9-93C6-542C-7FED1BB5B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903934"/>
            <a:ext cx="7511365" cy="2944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59918D-7B15-88A7-ABDF-FC01B4274C54}"/>
              </a:ext>
            </a:extLst>
          </p:cNvPr>
          <p:cNvSpPr txBox="1"/>
          <p:nvPr/>
        </p:nvSpPr>
        <p:spPr>
          <a:xfrm>
            <a:off x="2613951" y="1745962"/>
            <a:ext cx="752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PC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C2117-D492-62AE-11CF-676603EA5249}"/>
              </a:ext>
            </a:extLst>
          </p:cNvPr>
          <p:cNvSpPr txBox="1"/>
          <p:nvPr/>
        </p:nvSpPr>
        <p:spPr>
          <a:xfrm>
            <a:off x="4472834" y="1605516"/>
            <a:ext cx="598896" cy="292396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3AC03-F766-F2D1-8537-C1DFA1FDE031}"/>
              </a:ext>
            </a:extLst>
          </p:cNvPr>
          <p:cNvSpPr txBox="1"/>
          <p:nvPr/>
        </p:nvSpPr>
        <p:spPr>
          <a:xfrm>
            <a:off x="4472834" y="1897912"/>
            <a:ext cx="598896" cy="292396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86798-CAB5-CE48-D914-58BD772E0ADC}"/>
              </a:ext>
            </a:extLst>
          </p:cNvPr>
          <p:cNvSpPr txBox="1"/>
          <p:nvPr/>
        </p:nvSpPr>
        <p:spPr>
          <a:xfrm>
            <a:off x="4469985" y="2485362"/>
            <a:ext cx="598896" cy="292396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74DC6-D8C1-6327-3FA8-8F1030017D7E}"/>
              </a:ext>
            </a:extLst>
          </p:cNvPr>
          <p:cNvSpPr txBox="1"/>
          <p:nvPr/>
        </p:nvSpPr>
        <p:spPr>
          <a:xfrm>
            <a:off x="4490185" y="3245589"/>
            <a:ext cx="598896" cy="292396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C5946-74FB-281C-22D2-5D5292D6FE93}"/>
              </a:ext>
            </a:extLst>
          </p:cNvPr>
          <p:cNvSpPr txBox="1"/>
          <p:nvPr/>
        </p:nvSpPr>
        <p:spPr>
          <a:xfrm>
            <a:off x="2015055" y="1593111"/>
            <a:ext cx="598896" cy="292396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7B8E3-F78C-EC67-18DF-5F0FA6B7F78E}"/>
              </a:ext>
            </a:extLst>
          </p:cNvPr>
          <p:cNvSpPr txBox="1"/>
          <p:nvPr/>
        </p:nvSpPr>
        <p:spPr>
          <a:xfrm>
            <a:off x="2015055" y="1878916"/>
            <a:ext cx="598896" cy="292396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5E2BA-FB81-26C8-B5B1-598CF63078A3}"/>
              </a:ext>
            </a:extLst>
          </p:cNvPr>
          <p:cNvSpPr txBox="1"/>
          <p:nvPr/>
        </p:nvSpPr>
        <p:spPr>
          <a:xfrm>
            <a:off x="2015055" y="2485362"/>
            <a:ext cx="598896" cy="307777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92E906-699B-831F-1C9E-597805EE950B}"/>
              </a:ext>
            </a:extLst>
          </p:cNvPr>
          <p:cNvSpPr txBox="1"/>
          <p:nvPr/>
        </p:nvSpPr>
        <p:spPr>
          <a:xfrm>
            <a:off x="2025132" y="3257994"/>
            <a:ext cx="598896" cy="292396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FC5BA-B694-7610-90FC-C04748F96BD1}"/>
              </a:ext>
            </a:extLst>
          </p:cNvPr>
          <p:cNvSpPr txBox="1"/>
          <p:nvPr/>
        </p:nvSpPr>
        <p:spPr>
          <a:xfrm>
            <a:off x="2624028" y="1431532"/>
            <a:ext cx="752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PC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1806B-BBC7-FD26-884B-DB71F12E8268}"/>
              </a:ext>
            </a:extLst>
          </p:cNvPr>
          <p:cNvSpPr txBox="1"/>
          <p:nvPr/>
        </p:nvSpPr>
        <p:spPr>
          <a:xfrm>
            <a:off x="2624028" y="2074680"/>
            <a:ext cx="752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PC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AAB81D-B674-F658-E8E8-F7150109F34A}"/>
              </a:ext>
            </a:extLst>
          </p:cNvPr>
          <p:cNvSpPr txBox="1"/>
          <p:nvPr/>
        </p:nvSpPr>
        <p:spPr>
          <a:xfrm>
            <a:off x="4692532" y="1276192"/>
            <a:ext cx="752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폐쇄형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915D94-6600-28C6-505F-B3E5B539455C}"/>
              </a:ext>
            </a:extLst>
          </p:cNvPr>
          <p:cNvSpPr txBox="1"/>
          <p:nvPr/>
        </p:nvSpPr>
        <p:spPr>
          <a:xfrm>
            <a:off x="5068880" y="1742978"/>
            <a:ext cx="752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폐쇄형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8086EB-24FE-F745-7A6C-5CB330D82368}"/>
              </a:ext>
            </a:extLst>
          </p:cNvPr>
          <p:cNvSpPr txBox="1"/>
          <p:nvPr/>
        </p:nvSpPr>
        <p:spPr>
          <a:xfrm>
            <a:off x="5068880" y="2335294"/>
            <a:ext cx="752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폐쇄형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12EBC-6E12-1548-9F4C-987D2392228A}"/>
              </a:ext>
            </a:extLst>
          </p:cNvPr>
          <p:cNvSpPr txBox="1"/>
          <p:nvPr/>
        </p:nvSpPr>
        <p:spPr>
          <a:xfrm>
            <a:off x="1831124" y="4093836"/>
            <a:ext cx="66908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1)</a:t>
            </a:r>
            <a:r>
              <a:rPr lang="ko-KR" altLang="en-US">
                <a:latin typeface="+mj-ea"/>
                <a:ea typeface="+mj-ea"/>
              </a:rPr>
              <a:t> 조건에 맞는 흡연구역이 </a:t>
            </a:r>
            <a:r>
              <a:rPr lang="en-US" altLang="ko-KR">
                <a:latin typeface="+mj-ea"/>
                <a:ea typeface="+mj-ea"/>
              </a:rPr>
              <a:t>9</a:t>
            </a:r>
            <a:r>
              <a:rPr lang="ko-KR" altLang="en-US">
                <a:latin typeface="+mj-ea"/>
                <a:ea typeface="+mj-ea"/>
              </a:rPr>
              <a:t>개 밖에 없음</a:t>
            </a:r>
            <a:r>
              <a:rPr lang="en-US" altLang="ko-KR">
                <a:latin typeface="+mj-ea"/>
                <a:ea typeface="+mj-ea"/>
              </a:rPr>
              <a:t> </a:t>
            </a:r>
          </a:p>
          <a:p>
            <a:r>
              <a:rPr lang="en-US" altLang="ko-KR">
                <a:latin typeface="+mj-ea"/>
                <a:ea typeface="+mj-ea"/>
              </a:rPr>
              <a:t>2) </a:t>
            </a:r>
            <a:r>
              <a:rPr lang="ko-KR" altLang="en-US">
                <a:latin typeface="+mj-ea"/>
                <a:ea typeface="+mj-ea"/>
              </a:rPr>
              <a:t>더 큰 문제는 </a:t>
            </a:r>
            <a:r>
              <a:rPr lang="en-US" altLang="ko-KR">
                <a:latin typeface="+mj-ea"/>
                <a:ea typeface="+mj-ea"/>
              </a:rPr>
              <a:t>(</a:t>
            </a:r>
            <a:r>
              <a:rPr lang="ko-KR" altLang="en-US">
                <a:latin typeface="+mj-ea"/>
                <a:ea typeface="+mj-ea"/>
              </a:rPr>
              <a:t>이격거리 최소 </a:t>
            </a:r>
            <a:r>
              <a:rPr lang="en-US" altLang="ko-KR">
                <a:latin typeface="+mj-ea"/>
                <a:ea typeface="+mj-ea"/>
              </a:rPr>
              <a:t>9M ~ </a:t>
            </a:r>
            <a:r>
              <a:rPr lang="ko-KR" altLang="en-US">
                <a:latin typeface="+mj-ea"/>
                <a:ea typeface="+mj-ea"/>
              </a:rPr>
              <a:t>최대 </a:t>
            </a:r>
            <a:r>
              <a:rPr lang="en-US" altLang="ko-KR">
                <a:latin typeface="+mj-ea"/>
                <a:ea typeface="+mj-ea"/>
              </a:rPr>
              <a:t>50M)</a:t>
            </a:r>
            <a:r>
              <a:rPr lang="ko-KR" altLang="en-US">
                <a:latin typeface="+mj-ea"/>
                <a:ea typeface="+mj-ea"/>
              </a:rPr>
              <a:t>의 총 </a:t>
            </a:r>
            <a:r>
              <a:rPr lang="en-US" altLang="ko-KR">
                <a:latin typeface="+mj-ea"/>
                <a:ea typeface="+mj-ea"/>
              </a:rPr>
              <a:t>9</a:t>
            </a:r>
            <a:r>
              <a:rPr lang="ko-KR" altLang="en-US">
                <a:latin typeface="+mj-ea"/>
                <a:ea typeface="+mj-ea"/>
              </a:rPr>
              <a:t>개의 흡연구역 中 대부분이 </a:t>
            </a:r>
            <a:r>
              <a:rPr lang="en-US" altLang="ko-KR">
                <a:latin typeface="+mj-ea"/>
                <a:ea typeface="+mj-ea"/>
              </a:rPr>
              <a:t>PC</a:t>
            </a:r>
            <a:r>
              <a:rPr lang="ko-KR" altLang="en-US">
                <a:latin typeface="+mj-ea"/>
                <a:ea typeface="+mj-ea"/>
              </a:rPr>
              <a:t>방 또는 폐쇄형 흡연시설</a:t>
            </a:r>
            <a:r>
              <a:rPr lang="en-US" altLang="ko-KR">
                <a:latin typeface="+mj-ea"/>
                <a:ea typeface="+mj-ea"/>
              </a:rPr>
              <a:t> -&gt; 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실외 흡연구역으로 판단할 수 없었음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C94AD9-0FA6-0847-B355-66093CC0B3F2}"/>
              </a:ext>
            </a:extLst>
          </p:cNvPr>
          <p:cNvSpPr txBox="1"/>
          <p:nvPr/>
        </p:nvSpPr>
        <p:spPr>
          <a:xfrm>
            <a:off x="2015055" y="2185819"/>
            <a:ext cx="598896" cy="307777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C461A-14C9-372A-8C77-BDC078282D7B}"/>
              </a:ext>
            </a:extLst>
          </p:cNvPr>
          <p:cNvSpPr txBox="1"/>
          <p:nvPr/>
        </p:nvSpPr>
        <p:spPr>
          <a:xfrm>
            <a:off x="2624028" y="2335152"/>
            <a:ext cx="752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PC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C5610B-0BC1-A30C-0DCA-41D1D35F5A42}"/>
              </a:ext>
            </a:extLst>
          </p:cNvPr>
          <p:cNvSpPr txBox="1"/>
          <p:nvPr/>
        </p:nvSpPr>
        <p:spPr>
          <a:xfrm>
            <a:off x="2015055" y="2769465"/>
            <a:ext cx="598896" cy="307777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2972A6-1C3D-E9AC-1323-6831B3B04148}"/>
              </a:ext>
            </a:extLst>
          </p:cNvPr>
          <p:cNvSpPr txBox="1"/>
          <p:nvPr/>
        </p:nvSpPr>
        <p:spPr>
          <a:xfrm>
            <a:off x="2625471" y="2620927"/>
            <a:ext cx="1250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지하 보드게임장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68605A-33B7-BE2D-0988-9E16B39773B6}"/>
              </a:ext>
            </a:extLst>
          </p:cNvPr>
          <p:cNvSpPr txBox="1"/>
          <p:nvPr/>
        </p:nvSpPr>
        <p:spPr>
          <a:xfrm>
            <a:off x="3786363" y="2859050"/>
            <a:ext cx="1455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폐쇄형으로 추정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61E880-62B5-B5B1-44BD-F27DB888DE82}"/>
              </a:ext>
            </a:extLst>
          </p:cNvPr>
          <p:cNvSpPr txBox="1"/>
          <p:nvPr/>
        </p:nvSpPr>
        <p:spPr>
          <a:xfrm>
            <a:off x="5040206" y="3377215"/>
            <a:ext cx="752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폐쇄형</a:t>
            </a:r>
          </a:p>
        </p:txBody>
      </p:sp>
      <p:sp>
        <p:nvSpPr>
          <p:cNvPr id="39" name="Google Shape;83;p16">
            <a:extLst>
              <a:ext uri="{FF2B5EF4-FFF2-40B4-BE49-F238E27FC236}">
                <a16:creationId xmlns:a16="http://schemas.microsoft.com/office/drawing/2014/main" id="{0EA48FD0-4FA8-D1AC-BA2F-CAD83ABC7C7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문제점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0023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문제점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C969F31-92F4-392F-B2C1-D82358CA45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811"/>
          <a:stretch/>
        </p:blipFill>
        <p:spPr>
          <a:xfrm>
            <a:off x="1353975" y="845454"/>
            <a:ext cx="8237816" cy="872240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AEE01C2-3CB2-F748-A9D7-7549B887B84B}"/>
              </a:ext>
            </a:extLst>
          </p:cNvPr>
          <p:cNvCxnSpPr>
            <a:cxnSpLocks/>
          </p:cNvCxnSpPr>
          <p:nvPr/>
        </p:nvCxnSpPr>
        <p:spPr>
          <a:xfrm>
            <a:off x="6382097" y="1511941"/>
            <a:ext cx="25890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39AC50-D1D5-2711-B8F7-E95C231571A7}"/>
              </a:ext>
            </a:extLst>
          </p:cNvPr>
          <p:cNvSpPr txBox="1"/>
          <p:nvPr/>
        </p:nvSpPr>
        <p:spPr>
          <a:xfrm>
            <a:off x="4928191" y="553077"/>
            <a:ext cx="4284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실내</a:t>
            </a:r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’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가 아닌 </a:t>
            </a:r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외부</a:t>
            </a:r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’ 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흡연구역으로 제공되었지만</a:t>
            </a:r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, </a:t>
            </a:r>
          </a:p>
          <a:p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대부분이 </a:t>
            </a:r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게임업소</a:t>
            </a:r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(PC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방</a:t>
            </a:r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)’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 내 흡연시설로 확인됨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D25A4C-EE47-05B6-534E-83610556C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061" y="1903510"/>
            <a:ext cx="7565064" cy="2765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A9C391-19A8-372F-63B5-EF5119348DB0}"/>
              </a:ext>
            </a:extLst>
          </p:cNvPr>
          <p:cNvSpPr txBox="1"/>
          <p:nvPr/>
        </p:nvSpPr>
        <p:spPr>
          <a:xfrm>
            <a:off x="1621650" y="1903510"/>
            <a:ext cx="669666" cy="2893829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5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문제점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75412A-9AC9-93C6-542C-7FED1BB5B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903934"/>
            <a:ext cx="7511365" cy="2944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59918D-7B15-88A7-ABDF-FC01B4274C54}"/>
              </a:ext>
            </a:extLst>
          </p:cNvPr>
          <p:cNvSpPr txBox="1"/>
          <p:nvPr/>
        </p:nvSpPr>
        <p:spPr>
          <a:xfrm>
            <a:off x="1945758" y="4023541"/>
            <a:ext cx="58425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원본 데이터에 잘못 집계된 데이터가 많아</a:t>
            </a:r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유의미한 결과를 도출해내기 어렵다고 판단되었지만</a:t>
            </a:r>
            <a:r>
              <a:rPr lang="en-US" altLang="ko-KR">
                <a:latin typeface="+mj-ea"/>
                <a:ea typeface="+mj-ea"/>
              </a:rPr>
              <a:t>,</a:t>
            </a: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해당 데이터를 바탕으로 분석만 진행하여 결과를 도출하고자 함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266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가중치 설정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9918D-7B15-88A7-ABDF-FC01B4274C54}"/>
              </a:ext>
            </a:extLst>
          </p:cNvPr>
          <p:cNvSpPr txBox="1"/>
          <p:nvPr/>
        </p:nvSpPr>
        <p:spPr>
          <a:xfrm>
            <a:off x="1717157" y="956048"/>
            <a:ext cx="584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1) </a:t>
            </a:r>
            <a:r>
              <a:rPr lang="ko-KR" altLang="en-US">
                <a:latin typeface="+mj-ea"/>
                <a:ea typeface="+mj-ea"/>
              </a:rPr>
              <a:t>유동인구 데이터 </a:t>
            </a:r>
            <a:r>
              <a:rPr lang="en-US" altLang="ko-KR">
                <a:latin typeface="+mj-ea"/>
                <a:ea typeface="+mj-ea"/>
              </a:rPr>
              <a:t>(</a:t>
            </a:r>
            <a:r>
              <a:rPr lang="ko-KR" altLang="en-US">
                <a:latin typeface="+mj-ea"/>
                <a:ea typeface="+mj-ea"/>
              </a:rPr>
              <a:t>지하철역 </a:t>
            </a:r>
            <a:r>
              <a:rPr lang="en-US" altLang="ko-KR">
                <a:latin typeface="+mj-ea"/>
                <a:ea typeface="+mj-ea"/>
              </a:rPr>
              <a:t>/ </a:t>
            </a:r>
            <a:r>
              <a:rPr lang="ko-KR" altLang="en-US">
                <a:latin typeface="+mj-ea"/>
                <a:ea typeface="+mj-ea"/>
              </a:rPr>
              <a:t>버스정류장</a:t>
            </a:r>
            <a:r>
              <a:rPr lang="en-US" altLang="ko-KR">
                <a:latin typeface="+mj-ea"/>
                <a:ea typeface="+mj-ea"/>
              </a:rPr>
              <a:t>)</a:t>
            </a:r>
          </a:p>
          <a:p>
            <a:r>
              <a:rPr lang="en-US" altLang="ko-KR">
                <a:latin typeface="+mj-ea"/>
                <a:ea typeface="+mj-ea"/>
              </a:rPr>
              <a:t>2) </a:t>
            </a:r>
            <a:r>
              <a:rPr lang="ko-KR" altLang="en-US">
                <a:latin typeface="+mj-ea"/>
                <a:ea typeface="+mj-ea"/>
              </a:rPr>
              <a:t>학원 데이터</a:t>
            </a:r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3) </a:t>
            </a:r>
            <a:r>
              <a:rPr lang="ko-KR" altLang="en-US">
                <a:latin typeface="+mj-ea"/>
                <a:ea typeface="+mj-ea"/>
              </a:rPr>
              <a:t>음식점 데이터</a:t>
            </a:r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4) </a:t>
            </a:r>
            <a:r>
              <a:rPr lang="ko-KR" altLang="en-US">
                <a:latin typeface="+mj-ea"/>
                <a:ea typeface="+mj-ea"/>
              </a:rPr>
              <a:t>유흥주점 데이터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highlight>
                  <a:srgbClr val="C0C0C0"/>
                </a:highlight>
                <a:latin typeface="+mj-ea"/>
                <a:ea typeface="+mj-ea"/>
              </a:rPr>
              <a:t>유동인구</a:t>
            </a:r>
            <a:endParaRPr lang="en-US" altLang="ko-KR">
              <a:highlight>
                <a:srgbClr val="C0C0C0"/>
              </a:highlight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특정 위도 경도를 입력하면 주변 </a:t>
            </a:r>
            <a:r>
              <a:rPr lang="en-US" altLang="ko-KR">
                <a:latin typeface="+mj-ea"/>
                <a:ea typeface="+mj-ea"/>
              </a:rPr>
              <a:t>100m </a:t>
            </a:r>
            <a:r>
              <a:rPr lang="ko-KR" altLang="en-US">
                <a:latin typeface="+mj-ea"/>
                <a:ea typeface="+mj-ea"/>
              </a:rPr>
              <a:t>내의 버스정류장 데이터를 검색하여 해당 이름의 버스정류장 데이터를 가져오고 해당 데이터의 승</a:t>
            </a:r>
            <a:r>
              <a:rPr lang="en-US" altLang="ko-KR">
                <a:latin typeface="+mj-ea"/>
                <a:ea typeface="+mj-ea"/>
              </a:rPr>
              <a:t>,</a:t>
            </a:r>
            <a:r>
              <a:rPr lang="ko-KR" altLang="en-US">
                <a:latin typeface="+mj-ea"/>
                <a:ea typeface="+mj-ea"/>
              </a:rPr>
              <a:t>하차 정보를 바탕으로 특정 값을 도출하는 방식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highlight>
                  <a:srgbClr val="C0C0C0"/>
                </a:highlight>
                <a:latin typeface="+mj-ea"/>
                <a:ea typeface="+mj-ea"/>
              </a:rPr>
              <a:t>학원</a:t>
            </a:r>
            <a:endParaRPr lang="en-US" altLang="ko-KR">
              <a:highlight>
                <a:srgbClr val="C0C0C0"/>
              </a:highlight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비슷하게 위도 경도를 입력하면 주변 </a:t>
            </a:r>
            <a:r>
              <a:rPr lang="en-US" altLang="ko-KR">
                <a:latin typeface="+mj-ea"/>
                <a:ea typeface="+mj-ea"/>
              </a:rPr>
              <a:t>30m </a:t>
            </a:r>
            <a:r>
              <a:rPr lang="ko-KR" altLang="en-US">
                <a:latin typeface="+mj-ea"/>
                <a:ea typeface="+mj-ea"/>
              </a:rPr>
              <a:t>내의 학원의 개수와 학원의 규모</a:t>
            </a:r>
            <a:r>
              <a:rPr lang="en-US" altLang="ko-KR">
                <a:latin typeface="+mj-ea"/>
                <a:ea typeface="+mj-ea"/>
              </a:rPr>
              <a:t>(</a:t>
            </a:r>
            <a:r>
              <a:rPr lang="ko-KR" altLang="en-US">
                <a:latin typeface="+mj-ea"/>
                <a:ea typeface="+mj-ea"/>
              </a:rPr>
              <a:t>학생수</a:t>
            </a:r>
            <a:r>
              <a:rPr lang="en-US" altLang="ko-KR">
                <a:latin typeface="+mj-ea"/>
                <a:ea typeface="+mj-ea"/>
              </a:rPr>
              <a:t>) </a:t>
            </a:r>
            <a:r>
              <a:rPr lang="ko-KR" altLang="en-US">
                <a:latin typeface="+mj-ea"/>
                <a:ea typeface="+mj-ea"/>
              </a:rPr>
              <a:t>를 고려하여 특정 값을 도출하는 방식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highlight>
                  <a:srgbClr val="C0C0C0"/>
                </a:highlight>
                <a:latin typeface="+mj-ea"/>
                <a:ea typeface="+mj-ea"/>
              </a:rPr>
              <a:t>음식점 </a:t>
            </a:r>
            <a:r>
              <a:rPr lang="en-US" altLang="ko-KR">
                <a:highlight>
                  <a:srgbClr val="C0C0C0"/>
                </a:highlight>
                <a:latin typeface="+mj-ea"/>
                <a:ea typeface="+mj-ea"/>
              </a:rPr>
              <a:t>/ </a:t>
            </a:r>
            <a:r>
              <a:rPr lang="ko-KR" altLang="en-US">
                <a:highlight>
                  <a:srgbClr val="C0C0C0"/>
                </a:highlight>
                <a:latin typeface="+mj-ea"/>
                <a:ea typeface="+mj-ea"/>
              </a:rPr>
              <a:t>유흥주점</a:t>
            </a:r>
            <a:endParaRPr lang="en-US" altLang="ko-KR">
              <a:highlight>
                <a:srgbClr val="C0C0C0"/>
              </a:highlight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비슷하게 위도 경도를 입력하면 주변 </a:t>
            </a:r>
            <a:r>
              <a:rPr lang="en-US" altLang="ko-KR">
                <a:latin typeface="+mj-ea"/>
                <a:ea typeface="+mj-ea"/>
              </a:rPr>
              <a:t>30m </a:t>
            </a:r>
            <a:r>
              <a:rPr lang="ko-KR" altLang="en-US">
                <a:latin typeface="+mj-ea"/>
                <a:ea typeface="+mj-ea"/>
              </a:rPr>
              <a:t>내의 음식점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주점 개수를 고려하여 특정 값을 도출하는 방식</a:t>
            </a:r>
          </a:p>
        </p:txBody>
      </p:sp>
    </p:spTree>
    <p:extLst>
      <p:ext uri="{BB962C8B-B14F-4D97-AF65-F5344CB8AC3E}">
        <p14:creationId xmlns:p14="http://schemas.microsoft.com/office/powerpoint/2010/main" val="220927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가중치 설정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9918D-7B15-88A7-ABDF-FC01B4274C54}"/>
              </a:ext>
            </a:extLst>
          </p:cNvPr>
          <p:cNvSpPr txBox="1"/>
          <p:nvPr/>
        </p:nvSpPr>
        <p:spPr>
          <a:xfrm>
            <a:off x="1675215" y="804134"/>
            <a:ext cx="58425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0" spc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n-ea"/>
                <a:ea typeface="+mn-ea"/>
              </a:rPr>
              <a:t>1. </a:t>
            </a:r>
            <a:r>
              <a:rPr lang="ko-KR" altLang="en-US" sz="1400" kern="0" spc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n-ea"/>
                <a:ea typeface="+mn-ea"/>
              </a:rPr>
              <a:t>유동인구</a:t>
            </a:r>
            <a:endParaRPr lang="en-US" altLang="ko-KR" sz="1400" kern="0" spc="0">
              <a:solidFill>
                <a:srgbClr val="000000"/>
              </a:solidFill>
              <a:effectLst/>
              <a:highlight>
                <a:srgbClr val="C0C0C0"/>
              </a:highlight>
              <a:latin typeface="+mn-ea"/>
              <a:ea typeface="+mn-ea"/>
            </a:endParaRP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사람들이 많이 지나갈수록 간접흡연에 대한 위험도가 커질 것이므로 고려할 가중치로 채택</a:t>
            </a:r>
            <a:endParaRPr lang="en-US" altLang="ko-KR">
              <a:latin typeface="+mn-ea"/>
              <a:ea typeface="+mn-ea"/>
            </a:endParaRPr>
          </a:p>
          <a:p>
            <a:endParaRPr lang="en-US" altLang="ko-KR" sz="14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보다 정확한 유동인구 데이터를 얻고 싶었으나 서울특별시 전체 위치에 대한 유동인구를 나타내는 데이터를 존재하지 않아 대중교통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지하철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버스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승하차 데이터를 활용</a:t>
            </a:r>
            <a:endParaRPr lang="en-US" altLang="ko-KR" sz="14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버스 승하차 데이터를 통한 유동인구 파악에 집중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-&gt; 9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개 흡연구역에 대해 평균 유동인구를 도출</a:t>
            </a:r>
          </a:p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84361E-BEB0-B608-56D0-FCC4C7EA7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436" y="3276799"/>
            <a:ext cx="5365369" cy="169371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3397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가중치 설정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9918D-7B15-88A7-ABDF-FC01B4274C54}"/>
              </a:ext>
            </a:extLst>
          </p:cNvPr>
          <p:cNvSpPr txBox="1"/>
          <p:nvPr/>
        </p:nvSpPr>
        <p:spPr>
          <a:xfrm>
            <a:off x="1675214" y="804134"/>
            <a:ext cx="69318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학원</a:t>
            </a:r>
            <a:endParaRPr lang="en-US" altLang="ko-KR">
              <a:highlight>
                <a:srgbClr val="C0C0C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학원 역시 어린이집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유치원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학교와 비슷한 성격을 가지고 있지만 국민건강증진법 개정으로는 보호받지 못했기에 꼭 고려해야 할 데이터라고 생각</a:t>
            </a:r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결과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150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 이상 규모의 학원이 대형학원으로 판단되어</a:t>
            </a:r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규모 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 이상인 학원에 대해 시각화 진행</a:t>
            </a:r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96816E9-0942-30B7-F1B2-EFC1092E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2493335"/>
            <a:ext cx="3839757" cy="24622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80FD2B-1DD6-E768-701C-BE5AD9FD5CB7}"/>
              </a:ext>
            </a:extLst>
          </p:cNvPr>
          <p:cNvSpPr txBox="1"/>
          <p:nvPr/>
        </p:nvSpPr>
        <p:spPr>
          <a:xfrm>
            <a:off x="2801679" y="-616678"/>
            <a:ext cx="4572000" cy="39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DEEE2CC6-5A8A-59B7-7D99-14A075ED4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293" y="2373322"/>
            <a:ext cx="3559397" cy="25777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2BBF87-7FAF-77C6-65ED-2FD486DF2438}"/>
              </a:ext>
            </a:extLst>
          </p:cNvPr>
          <p:cNvSpPr txBox="1"/>
          <p:nvPr/>
        </p:nvSpPr>
        <p:spPr>
          <a:xfrm>
            <a:off x="6519359" y="3662199"/>
            <a:ext cx="2431332" cy="1477328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ko-KR" altLang="en-US" sz="1000"/>
              <a:t>학원 데이터를 흡연시설과의 거리와 원생수를 고려하여 가중치를 설정하고자 하였음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특정 지점으로부터 </a:t>
            </a:r>
            <a:r>
              <a:rPr lang="en-US" altLang="ko-KR" sz="1000"/>
              <a:t>100M </a:t>
            </a:r>
            <a:r>
              <a:rPr lang="ko-KR" altLang="en-US" sz="1000"/>
              <a:t>이내의 학원에 대해 원생이 </a:t>
            </a:r>
            <a:r>
              <a:rPr lang="en-US" altLang="ko-KR" sz="1000"/>
              <a:t>1~50</a:t>
            </a:r>
            <a:r>
              <a:rPr lang="ko-KR" altLang="en-US" sz="1000"/>
              <a:t>명 </a:t>
            </a:r>
            <a:r>
              <a:rPr lang="en-US" altLang="ko-KR" sz="1000"/>
              <a:t>/ 50~150</a:t>
            </a:r>
            <a:r>
              <a:rPr lang="ko-KR" altLang="en-US" sz="1000"/>
              <a:t>명 </a:t>
            </a:r>
            <a:r>
              <a:rPr lang="en-US" altLang="ko-KR" sz="1000"/>
              <a:t>/ 150</a:t>
            </a:r>
            <a:r>
              <a:rPr lang="ko-KR" altLang="en-US" sz="1000"/>
              <a:t>명 이상인 경우에 따라 음의 가중치를 부여하여 학원이 밀집된 구역에 경우 흡연구역 설치 적합성을 낮게 평가하고자 함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52266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가중치 설정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9918D-7B15-88A7-ABDF-FC01B4274C54}"/>
              </a:ext>
            </a:extLst>
          </p:cNvPr>
          <p:cNvSpPr txBox="1"/>
          <p:nvPr/>
        </p:nvSpPr>
        <p:spPr>
          <a:xfrm>
            <a:off x="1675214" y="804134"/>
            <a:ext cx="69318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3,4) </a:t>
            </a:r>
            <a:r>
              <a:rPr lang="ko-KR" altLang="en-US"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음식점 </a:t>
            </a:r>
            <a:r>
              <a:rPr lang="en-US" altLang="ko-KR"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단란 주점</a:t>
            </a:r>
            <a:endParaRPr lang="en-US" altLang="ko-KR">
              <a:highlight>
                <a:srgbClr val="C0C0C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식사를 하거나 음주를 하며 많은 시간을 보내는 특징이 있으며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두 행위 모두 흡연욕구를 유발하기 때문에 가중치로 채택</a:t>
            </a:r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두 데이터는 비슷한 모습을 보이므로 유사한 방법으로 처리하기로 결정하였지만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평균적으로 더 많은 시간을 보내는 주점 데이터에 더 큰 가중치를 할당하기로 결정</a:t>
            </a:r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0FD2B-1DD6-E768-701C-BE5AD9FD5CB7}"/>
              </a:ext>
            </a:extLst>
          </p:cNvPr>
          <p:cNvSpPr txBox="1"/>
          <p:nvPr/>
        </p:nvSpPr>
        <p:spPr>
          <a:xfrm>
            <a:off x="2801679" y="-616678"/>
            <a:ext cx="4572000" cy="39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1B851032-F16F-20ED-3973-DE7E84B392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884"/>
          <a:stretch>
            <a:fillRect/>
          </a:stretch>
        </p:blipFill>
        <p:spPr>
          <a:xfrm>
            <a:off x="1408975" y="2350437"/>
            <a:ext cx="4194383" cy="26231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98A46-F6BA-D5A4-8664-6537F85BF276}"/>
              </a:ext>
            </a:extLst>
          </p:cNvPr>
          <p:cNvSpPr txBox="1"/>
          <p:nvPr/>
        </p:nvSpPr>
        <p:spPr>
          <a:xfrm>
            <a:off x="5754872" y="2695777"/>
            <a:ext cx="32376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ea"/>
                <a:ea typeface="+mj-ea"/>
              </a:rPr>
              <a:t>음식점과 단란주점 데이터를 살펴본 결과 해당 장소의 경우 밀집되어있는 경우가 많았기에 개수에 따라 범주화를 통해 가중치를 계산하고자 함</a:t>
            </a:r>
            <a:r>
              <a:rPr lang="en-US" altLang="ko-KR" sz="1000">
                <a:latin typeface="+mj-ea"/>
                <a:ea typeface="+mj-ea"/>
              </a:rPr>
              <a:t>.</a:t>
            </a:r>
          </a:p>
          <a:p>
            <a:endParaRPr lang="en-US" altLang="ko-KR" sz="1000">
              <a:latin typeface="+mj-ea"/>
              <a:ea typeface="+mj-ea"/>
            </a:endParaRPr>
          </a:p>
          <a:p>
            <a:r>
              <a:rPr lang="ko-KR" altLang="en-US" sz="1000">
                <a:latin typeface="+mj-ea"/>
                <a:ea typeface="+mj-ea"/>
              </a:rPr>
              <a:t>특정지점으로부터 </a:t>
            </a:r>
            <a:r>
              <a:rPr lang="en-US" altLang="ko-KR" sz="1000">
                <a:latin typeface="+mj-ea"/>
                <a:ea typeface="+mj-ea"/>
              </a:rPr>
              <a:t>50M </a:t>
            </a:r>
            <a:r>
              <a:rPr lang="ko-KR" altLang="en-US" sz="1000">
                <a:latin typeface="+mj-ea"/>
                <a:ea typeface="+mj-ea"/>
              </a:rPr>
              <a:t>이내의 음식점</a:t>
            </a:r>
            <a:r>
              <a:rPr lang="en-US" altLang="ko-KR" sz="1000">
                <a:latin typeface="+mj-ea"/>
                <a:ea typeface="+mj-ea"/>
              </a:rPr>
              <a:t>, </a:t>
            </a:r>
            <a:r>
              <a:rPr lang="ko-KR" altLang="en-US" sz="1000">
                <a:latin typeface="+mj-ea"/>
                <a:ea typeface="+mj-ea"/>
              </a:rPr>
              <a:t>단란주점의 개수를 계산한 후에 로그 변환을 진행하여 가중치를 설정</a:t>
            </a:r>
            <a:endParaRPr lang="en-US" altLang="ko-KR" sz="1000">
              <a:latin typeface="+mj-ea"/>
              <a:ea typeface="+mj-ea"/>
            </a:endParaRPr>
          </a:p>
          <a:p>
            <a:r>
              <a:rPr lang="en-US" altLang="ko-KR" sz="1000">
                <a:latin typeface="+mj-ea"/>
                <a:ea typeface="+mj-ea"/>
              </a:rPr>
              <a:t>(</a:t>
            </a:r>
            <a:r>
              <a:rPr lang="ko-KR" altLang="en-US" sz="1000">
                <a:latin typeface="+mj-ea"/>
                <a:ea typeface="+mj-ea"/>
              </a:rPr>
              <a:t>한 지점에서 많은 개수의 음식점</a:t>
            </a:r>
            <a:r>
              <a:rPr lang="en-US" altLang="ko-KR" sz="1000">
                <a:latin typeface="+mj-ea"/>
                <a:ea typeface="+mj-ea"/>
              </a:rPr>
              <a:t>, </a:t>
            </a:r>
            <a:r>
              <a:rPr lang="ko-KR" altLang="en-US" sz="1000">
                <a:latin typeface="+mj-ea"/>
                <a:ea typeface="+mj-ea"/>
              </a:rPr>
              <a:t>단란주점이 존재하는 경우 너무 큰 가중치를 가지기 때문에 로그 변환을 사용</a:t>
            </a:r>
            <a:r>
              <a:rPr lang="en-US" altLang="ko-KR" sz="1000">
                <a:latin typeface="+mj-ea"/>
                <a:ea typeface="+mj-ea"/>
              </a:rPr>
              <a:t>)</a:t>
            </a:r>
          </a:p>
          <a:p>
            <a:endParaRPr lang="ko-KR" altLang="en-US" sz="10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824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n-ea"/>
                <a:ea typeface="+mn-ea"/>
              </a:rPr>
              <a:t>스터디원 1 : 김</a:t>
            </a:r>
            <a:r>
              <a:rPr lang="ko-KR" altLang="en-US">
                <a:latin typeface="+mn-ea"/>
                <a:ea typeface="+mn-ea"/>
              </a:rPr>
              <a:t>예원</a:t>
            </a:r>
            <a:endParaRPr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n-ea"/>
                <a:ea typeface="+mn-ea"/>
              </a:rPr>
              <a:t>스터디원 2 : </a:t>
            </a:r>
            <a:r>
              <a:rPr lang="ko-KR" altLang="en-US">
                <a:latin typeface="+mn-ea"/>
                <a:ea typeface="+mn-ea"/>
              </a:rPr>
              <a:t>최지원</a:t>
            </a:r>
            <a:endParaRPr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n-ea"/>
                <a:ea typeface="+mn-ea"/>
              </a:rPr>
              <a:t>스터디원 3 : </a:t>
            </a:r>
            <a:r>
              <a:rPr lang="ko-KR" altLang="en-US">
                <a:latin typeface="+mn-ea"/>
                <a:ea typeface="+mn-ea"/>
              </a:rPr>
              <a:t>최규원</a:t>
            </a:r>
            <a:endParaRPr lang="en-US" altLang="ko-KR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n-ea"/>
                <a:ea typeface="+mn-ea"/>
              </a:rPr>
              <a:t>스터디원 </a:t>
            </a:r>
            <a:r>
              <a:rPr lang="en-US" altLang="ko-KR">
                <a:latin typeface="+mn-ea"/>
                <a:ea typeface="+mn-ea"/>
              </a:rPr>
              <a:t>4 : </a:t>
            </a:r>
            <a:r>
              <a:rPr lang="ko-KR" altLang="en-US">
                <a:latin typeface="+mn-ea"/>
                <a:ea typeface="+mn-ea"/>
              </a:rPr>
              <a:t>박준상</a:t>
            </a:r>
            <a:endParaRPr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최종 </a:t>
            </a:r>
            <a:r>
              <a:rPr lang="ko-KR" altLang="en-US" sz="200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가중치</a:t>
            </a: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동작 방식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0FD2B-1DD6-E768-701C-BE5AD9FD5CB7}"/>
              </a:ext>
            </a:extLst>
          </p:cNvPr>
          <p:cNvSpPr txBox="1"/>
          <p:nvPr/>
        </p:nvSpPr>
        <p:spPr>
          <a:xfrm>
            <a:off x="2801679" y="-616678"/>
            <a:ext cx="4572000" cy="39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F96CCD59-10DA-1FEF-56D4-24519A4C9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602" y="802923"/>
            <a:ext cx="3674110" cy="22371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3A08F-F36D-8F4C-8DF6-68A0559A0544}"/>
              </a:ext>
            </a:extLst>
          </p:cNvPr>
          <p:cNvSpPr txBox="1"/>
          <p:nvPr/>
        </p:nvSpPr>
        <p:spPr>
          <a:xfrm>
            <a:off x="1814283" y="3112175"/>
            <a:ext cx="67516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기존의 흡연구역 근처에 위도 경도 데이터 격자점을 구성</a:t>
            </a:r>
            <a:endParaRPr lang="en-US" altLang="ko-KR">
              <a:latin typeface="+mn-ea"/>
              <a:ea typeface="+mn-ea"/>
            </a:endParaRP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2. </a:t>
            </a:r>
            <a:r>
              <a:rPr lang="ko-KR" altLang="en-US">
                <a:latin typeface="+mn-ea"/>
                <a:ea typeface="+mn-ea"/>
              </a:rPr>
              <a:t>각 격자점을 입력하면 메인 데이터인 흡연구역 데이터를 제외하고 총 </a:t>
            </a:r>
            <a:r>
              <a:rPr lang="en-US" altLang="ko-KR">
                <a:latin typeface="+mn-ea"/>
                <a:ea typeface="+mn-ea"/>
              </a:rPr>
              <a:t>4</a:t>
            </a:r>
            <a:r>
              <a:rPr lang="ko-KR" altLang="en-US">
                <a:latin typeface="+mn-ea"/>
                <a:ea typeface="+mn-ea"/>
              </a:rPr>
              <a:t>개의 데이터에서 각 칼럼의 정보를 고려하여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(버스 승하차 데이터를 활용한 유동인구, 학원데이터, 음식점, 주점데이터) 가중치를 출력</a:t>
            </a:r>
            <a:endParaRPr lang="en-US" altLang="ko-KR">
              <a:latin typeface="+mn-ea"/>
              <a:ea typeface="+mn-ea"/>
            </a:endParaRP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이후 각 데이터의 중요도를 고려하여 0~1사이의 최종 적합성을 출력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이때 1에 가까운 수일수록 적합한 흡연구역 입지로 판단</a:t>
            </a:r>
          </a:p>
        </p:txBody>
      </p:sp>
    </p:spTree>
    <p:extLst>
      <p:ext uri="{BB962C8B-B14F-4D97-AF65-F5344CB8AC3E}">
        <p14:creationId xmlns:p14="http://schemas.microsoft.com/office/powerpoint/2010/main" val="87130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한계점 </a:t>
            </a:r>
            <a:r>
              <a:rPr lang="en-US" altLang="ko-KR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&amp; </a:t>
            </a: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보완점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0FD2B-1DD6-E768-701C-BE5AD9FD5CB7}"/>
              </a:ext>
            </a:extLst>
          </p:cNvPr>
          <p:cNvSpPr txBox="1"/>
          <p:nvPr/>
        </p:nvSpPr>
        <p:spPr>
          <a:xfrm>
            <a:off x="2801679" y="-616678"/>
            <a:ext cx="4572000" cy="39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F96CCD59-10DA-1FEF-56D4-24519A4C9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826" y="821422"/>
            <a:ext cx="3674110" cy="22371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62833E-558E-070F-3117-88C0FFF024ED}"/>
              </a:ext>
            </a:extLst>
          </p:cNvPr>
          <p:cNvSpPr txBox="1"/>
          <p:nvPr/>
        </p:nvSpPr>
        <p:spPr>
          <a:xfrm>
            <a:off x="2003826" y="3519377"/>
            <a:ext cx="67627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현재 </a:t>
            </a:r>
            <a:r>
              <a:rPr lang="en-US" altLang="ko-KR">
                <a:latin typeface="+mn-ea"/>
                <a:ea typeface="+mn-ea"/>
              </a:rPr>
              <a:t>4</a:t>
            </a:r>
            <a:r>
              <a:rPr lang="ko-KR" altLang="en-US">
                <a:latin typeface="+mn-ea"/>
                <a:ea typeface="+mn-ea"/>
              </a:rPr>
              <a:t>개의 자치구에는 흡연구역 데이터가 존재하지 않음</a:t>
            </a:r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2. </a:t>
            </a:r>
            <a:r>
              <a:rPr lang="ko-KR" altLang="en-US">
                <a:latin typeface="+mn-ea"/>
                <a:ea typeface="+mn-ea"/>
              </a:rPr>
              <a:t>흡연구역 데이터 집계 자체의 오류가 발견됨</a:t>
            </a:r>
            <a:endParaRPr lang="en-US" altLang="ko-KR">
              <a:latin typeface="+mn-ea"/>
              <a:ea typeface="+mn-ea"/>
            </a:endParaRP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데이터가 존재하지 않는 구의 데이터를 추가 조사</a:t>
            </a:r>
            <a:r>
              <a:rPr lang="en-US" altLang="ko-KR">
                <a:latin typeface="+mn-ea"/>
                <a:ea typeface="+mn-ea"/>
              </a:rPr>
              <a:t>,</a:t>
            </a:r>
            <a:r>
              <a:rPr lang="ko-KR" altLang="en-US">
                <a:latin typeface="+mn-ea"/>
                <a:ea typeface="+mn-ea"/>
              </a:rPr>
              <a:t> 오류 데이터를 수정하면 유의미한 결과로 개정법안 적용 후 변경되는 이격거리에 따라 흡연 시설을 이전하고 추후 관리가 용이해질 것이라고 판단</a:t>
            </a:r>
            <a:endParaRPr lang="en-US" altLang="ko-KR">
              <a:latin typeface="+mn-ea"/>
              <a:ea typeface="+mn-ea"/>
            </a:endParaRPr>
          </a:p>
          <a:p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831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035217" y="2142962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감사합니다</a:t>
            </a:r>
            <a:r>
              <a:rPr lang="en-US" altLang="ko-KR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0FD2B-1DD6-E768-701C-BE5AD9FD5CB7}"/>
              </a:ext>
            </a:extLst>
          </p:cNvPr>
          <p:cNvSpPr txBox="1"/>
          <p:nvPr/>
        </p:nvSpPr>
        <p:spPr>
          <a:xfrm>
            <a:off x="2801679" y="-616678"/>
            <a:ext cx="4572000" cy="39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3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9955F-FCA0-DF9E-1182-5BD1EE277BF9}"/>
              </a:ext>
            </a:extLst>
          </p:cNvPr>
          <p:cNvSpPr txBox="1"/>
          <p:nvPr/>
        </p:nvSpPr>
        <p:spPr>
          <a:xfrm>
            <a:off x="1595804" y="1059473"/>
            <a:ext cx="4792571" cy="327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A141F-CB79-9D69-3970-79E8786CA727}"/>
              </a:ext>
            </a:extLst>
          </p:cNvPr>
          <p:cNvSpPr txBox="1"/>
          <p:nvPr/>
        </p:nvSpPr>
        <p:spPr>
          <a:xfrm>
            <a:off x="1823644" y="1127299"/>
            <a:ext cx="2635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1.</a:t>
            </a:r>
            <a:r>
              <a:rPr lang="ko-KR" altLang="en-US">
                <a:latin typeface="+mn-ea"/>
                <a:ea typeface="+mn-ea"/>
              </a:rPr>
              <a:t> 공모전 및 주제 소개</a:t>
            </a:r>
            <a:endParaRPr lang="en-US" altLang="ko-KR">
              <a:latin typeface="+mn-ea"/>
              <a:ea typeface="+mn-ea"/>
            </a:endParaRP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2. </a:t>
            </a:r>
            <a:r>
              <a:rPr lang="ko-KR" altLang="en-US">
                <a:latin typeface="+mn-ea"/>
                <a:ea typeface="+mn-ea"/>
              </a:rPr>
              <a:t>주제 구체화</a:t>
            </a:r>
            <a:endParaRPr lang="en-US" altLang="ko-KR">
              <a:latin typeface="+mn-ea"/>
              <a:ea typeface="+mn-ea"/>
            </a:endParaRP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3. </a:t>
            </a:r>
            <a:r>
              <a:rPr lang="ko-KR" altLang="en-US">
                <a:latin typeface="+mn-ea"/>
                <a:ea typeface="+mn-ea"/>
              </a:rPr>
              <a:t>데이터 전처리</a:t>
            </a:r>
            <a:endParaRPr lang="en-US" altLang="ko-KR">
              <a:latin typeface="+mn-ea"/>
              <a:ea typeface="+mn-ea"/>
            </a:endParaRP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4. </a:t>
            </a:r>
            <a:r>
              <a:rPr lang="ko-KR" altLang="en-US">
                <a:latin typeface="+mn-ea"/>
                <a:ea typeface="+mn-ea"/>
              </a:rPr>
              <a:t>분석과정</a:t>
            </a:r>
            <a:endParaRPr lang="en-US" altLang="ko-KR">
              <a:latin typeface="+mn-ea"/>
              <a:ea typeface="+mn-ea"/>
            </a:endParaRP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5. </a:t>
            </a:r>
            <a:r>
              <a:rPr lang="ko-KR" altLang="en-US">
                <a:latin typeface="+mn-ea"/>
                <a:ea typeface="+mn-ea"/>
              </a:rPr>
              <a:t>가중치 설정</a:t>
            </a: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방법</a:t>
            </a:r>
            <a:endParaRPr lang="en-US" altLang="ko-KR">
              <a:latin typeface="+mn-ea"/>
              <a:ea typeface="+mn-ea"/>
            </a:endParaRP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6. </a:t>
            </a:r>
            <a:r>
              <a:rPr lang="ko-KR" altLang="en-US">
                <a:latin typeface="+mn-ea"/>
                <a:ea typeface="+mn-ea"/>
              </a:rPr>
              <a:t>최종 가중치 산출 결과</a:t>
            </a:r>
            <a:endParaRPr lang="en-US" altLang="ko-KR">
              <a:latin typeface="+mn-ea"/>
              <a:ea typeface="+mn-ea"/>
            </a:endParaRPr>
          </a:p>
          <a:p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공모전 및 주제 소개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A179C8-21C3-E340-6057-D7D6CB0DA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725" y="989134"/>
            <a:ext cx="2742011" cy="3442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425A6-ECC4-FD11-AD24-CE31EAF608DA}"/>
              </a:ext>
            </a:extLst>
          </p:cNvPr>
          <p:cNvSpPr txBox="1"/>
          <p:nvPr/>
        </p:nvSpPr>
        <p:spPr>
          <a:xfrm>
            <a:off x="4800600" y="1680250"/>
            <a:ext cx="404037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2024 </a:t>
            </a:r>
            <a:r>
              <a:rPr lang="ko-KR" altLang="en-US">
                <a:latin typeface="+mj-ea"/>
                <a:ea typeface="+mj-ea"/>
              </a:rPr>
              <a:t>환경부 주최</a:t>
            </a:r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환경데이터 활용 및 분석 공모전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&lt;</a:t>
            </a:r>
            <a:r>
              <a:rPr lang="ko-KR" altLang="en-US">
                <a:latin typeface="+mj-ea"/>
                <a:ea typeface="+mj-ea"/>
              </a:rPr>
              <a:t>선정한 주제</a:t>
            </a:r>
            <a:r>
              <a:rPr lang="en-US" altLang="ko-KR">
                <a:latin typeface="+mj-ea"/>
                <a:ea typeface="+mj-ea"/>
              </a:rPr>
              <a:t>&gt;</a:t>
            </a:r>
          </a:p>
          <a:p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어린이집</a:t>
            </a:r>
            <a:r>
              <a:rPr lang="en-US" altLang="ko-KR" b="1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유치원</a:t>
            </a:r>
            <a:r>
              <a:rPr lang="en-US" altLang="ko-KR" b="1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초중고등학교 주변</a:t>
            </a:r>
            <a:endParaRPr lang="en-US" altLang="ko-KR" b="1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기존 흡연구역 中</a:t>
            </a:r>
            <a:endParaRPr lang="en-US" altLang="ko-KR" b="1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금연구역으로부터 </a:t>
            </a:r>
            <a:r>
              <a:rPr lang="en-US" altLang="ko-KR" b="1">
                <a:solidFill>
                  <a:schemeClr val="accent1"/>
                </a:solidFill>
                <a:latin typeface="+mj-ea"/>
                <a:ea typeface="+mj-ea"/>
              </a:rPr>
              <a:t>30m </a:t>
            </a:r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이내에 위치한 흡연구역의 입지 재선정</a:t>
            </a:r>
            <a:endParaRPr lang="en-US" altLang="ko-KR" b="1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활용 데이터 소개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A179C8-21C3-E340-6057-D7D6CB0DA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725" y="989134"/>
            <a:ext cx="2742011" cy="3442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425A6-ECC4-FD11-AD24-CE31EAF608DA}"/>
              </a:ext>
            </a:extLst>
          </p:cNvPr>
          <p:cNvSpPr txBox="1"/>
          <p:nvPr/>
        </p:nvSpPr>
        <p:spPr>
          <a:xfrm>
            <a:off x="4953472" y="989134"/>
            <a:ext cx="39624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서울시 자치구별 흡연시설현황</a:t>
            </a:r>
            <a:endParaRPr lang="en-US" altLang="ko-KR" dirty="0">
              <a:latin typeface="+mj-ea"/>
              <a:ea typeface="+mj-ea"/>
            </a:endParaRPr>
          </a:p>
          <a:p>
            <a:br>
              <a:rPr lang="ko-KR" altLang="en-US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어린이보호구역</a:t>
            </a:r>
            <a:r>
              <a:rPr lang="en-US" altLang="ko-KR" dirty="0">
                <a:latin typeface="+mj-ea"/>
                <a:ea typeface="+mj-ea"/>
              </a:rPr>
              <a:t>_</a:t>
            </a:r>
            <a:r>
              <a:rPr lang="ko-KR" altLang="en-US" dirty="0">
                <a:latin typeface="+mj-ea"/>
                <a:ea typeface="+mj-ea"/>
              </a:rPr>
              <a:t>인근</a:t>
            </a:r>
            <a:r>
              <a:rPr lang="en-US" altLang="ko-KR" dirty="0">
                <a:latin typeface="+mj-ea"/>
                <a:ea typeface="+mj-ea"/>
              </a:rPr>
              <a:t>_</a:t>
            </a:r>
            <a:r>
              <a:rPr lang="ko-KR" altLang="en-US" dirty="0">
                <a:latin typeface="+mj-ea"/>
                <a:ea typeface="+mj-ea"/>
              </a:rPr>
              <a:t>환경 오염원</a:t>
            </a:r>
            <a:r>
              <a:rPr lang="en-US" altLang="ko-KR" dirty="0">
                <a:latin typeface="+mj-ea"/>
                <a:ea typeface="+mj-ea"/>
              </a:rPr>
              <a:t>_</a:t>
            </a:r>
            <a:r>
              <a:rPr lang="ko-KR" altLang="en-US" dirty="0">
                <a:latin typeface="+mj-ea"/>
                <a:ea typeface="+mj-ea"/>
              </a:rPr>
              <a:t>정보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서울시</a:t>
            </a:r>
            <a:r>
              <a:rPr lang="en-US" altLang="ko-KR" dirty="0">
                <a:latin typeface="+mj-ea"/>
                <a:ea typeface="+mj-ea"/>
              </a:rPr>
              <a:t>_</a:t>
            </a:r>
            <a:r>
              <a:rPr lang="ko-KR" altLang="en-US" dirty="0">
                <a:latin typeface="+mj-ea"/>
                <a:ea typeface="+mj-ea"/>
              </a:rPr>
              <a:t>일반음식점 인허가정보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국토교통부</a:t>
            </a:r>
            <a:r>
              <a:rPr lang="en-US" altLang="ko-KR" dirty="0">
                <a:latin typeface="+mj-ea"/>
                <a:ea typeface="+mj-ea"/>
              </a:rPr>
              <a:t>_</a:t>
            </a:r>
            <a:r>
              <a:rPr lang="ko-KR" altLang="en-US" dirty="0">
                <a:latin typeface="+mj-ea"/>
                <a:ea typeface="+mj-ea"/>
              </a:rPr>
              <a:t>전국 버스정류장 위치정보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서울시 버스 정류소 위치정보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서울시 버스노선별 정류장별 </a:t>
            </a:r>
            <a:r>
              <a:rPr lang="ko-KR" altLang="en-US" dirty="0" err="1">
                <a:latin typeface="+mj-ea"/>
                <a:ea typeface="+mj-ea"/>
              </a:rPr>
              <a:t>승하차</a:t>
            </a:r>
            <a:r>
              <a:rPr lang="ko-KR" altLang="en-US" dirty="0">
                <a:latin typeface="+mj-ea"/>
                <a:ea typeface="+mj-ea"/>
              </a:rPr>
              <a:t> 인원정보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서울시 학원 교습소 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서울시 단란 주점 데이터 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EED85F-55AC-A4D6-31D5-314940795EAC}"/>
              </a:ext>
            </a:extLst>
          </p:cNvPr>
          <p:cNvCxnSpPr>
            <a:cxnSpLocks/>
          </p:cNvCxnSpPr>
          <p:nvPr/>
        </p:nvCxnSpPr>
        <p:spPr>
          <a:xfrm>
            <a:off x="5124894" y="1281223"/>
            <a:ext cx="2562446" cy="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9C38BC-EE6F-0C9C-BCB5-31C06E06336E}"/>
              </a:ext>
            </a:extLst>
          </p:cNvPr>
          <p:cNvSpPr txBox="1"/>
          <p:nvPr/>
        </p:nvSpPr>
        <p:spPr>
          <a:xfrm>
            <a:off x="6786568" y="747718"/>
            <a:ext cx="2129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메인 데이터</a:t>
            </a:r>
          </a:p>
        </p:txBody>
      </p:sp>
    </p:spTree>
    <p:extLst>
      <p:ext uri="{BB962C8B-B14F-4D97-AF65-F5344CB8AC3E}">
        <p14:creationId xmlns:p14="http://schemas.microsoft.com/office/powerpoint/2010/main" val="324505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 선정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3AE3A3-35DC-C14C-CB6F-2B2F0584A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675" y="889121"/>
            <a:ext cx="5971422" cy="2885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DE857-F89A-DC97-FAA4-4AE2956C7E76}"/>
              </a:ext>
            </a:extLst>
          </p:cNvPr>
          <p:cNvSpPr txBox="1"/>
          <p:nvPr/>
        </p:nvSpPr>
        <p:spPr>
          <a:xfrm>
            <a:off x="1612675" y="3880594"/>
            <a:ext cx="67619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어린이집</a:t>
            </a:r>
            <a:r>
              <a:rPr lang="en-US" altLang="ko-KR" b="1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유치원</a:t>
            </a:r>
            <a:r>
              <a:rPr lang="en-US" altLang="ko-KR" b="1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초중고등학교 주변 기존 흡연구역 중 금연구역으로부터 </a:t>
            </a:r>
            <a:r>
              <a:rPr lang="en-US" altLang="ko-KR" b="1">
                <a:solidFill>
                  <a:schemeClr val="accent1"/>
                </a:solidFill>
                <a:latin typeface="+mj-ea"/>
                <a:ea typeface="+mj-ea"/>
              </a:rPr>
              <a:t>30m </a:t>
            </a:r>
            <a:r>
              <a:rPr lang="ko-KR" altLang="en-US" b="1">
                <a:solidFill>
                  <a:schemeClr val="accent1"/>
                </a:solidFill>
                <a:latin typeface="+mj-ea"/>
                <a:ea typeface="+mj-ea"/>
              </a:rPr>
              <a:t>이내에 위치한 흡연구역의 입지 재선정</a:t>
            </a:r>
            <a:endParaRPr lang="en-US" altLang="ko-KR" b="1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-&gt; </a:t>
            </a:r>
            <a:r>
              <a:rPr lang="ko-KR" altLang="en-US">
                <a:effectLst/>
                <a:latin typeface="+mj-ea"/>
                <a:ea typeface="+mj-ea"/>
              </a:rPr>
              <a:t>법 개정 이후 즉시 시행을 위해 현재 흡연구역을 분석하고 최적 입지를 재선정하여</a:t>
            </a:r>
            <a:r>
              <a:rPr lang="en-US" altLang="ko-KR">
                <a:effectLst/>
                <a:latin typeface="+mj-ea"/>
                <a:ea typeface="+mj-ea"/>
              </a:rPr>
              <a:t>, </a:t>
            </a:r>
            <a:r>
              <a:rPr lang="ko-KR" altLang="en-US">
                <a:effectLst/>
                <a:latin typeface="+mj-ea"/>
                <a:ea typeface="+mj-ea"/>
              </a:rPr>
              <a:t>아동</a:t>
            </a:r>
            <a:r>
              <a:rPr lang="en-US" altLang="ko-KR">
                <a:effectLst/>
                <a:latin typeface="+mj-ea"/>
                <a:ea typeface="+mj-ea"/>
              </a:rPr>
              <a:t>·</a:t>
            </a:r>
            <a:r>
              <a:rPr lang="ko-KR" altLang="en-US">
                <a:effectLst/>
                <a:latin typeface="+mj-ea"/>
                <a:ea typeface="+mj-ea"/>
              </a:rPr>
              <a:t>청소년 간접흡연 피해를 예방하고 금연구역 관리 효율성을 높이는 것을 목표로 한다</a:t>
            </a:r>
            <a:r>
              <a:rPr lang="en-US" altLang="ko-KR">
                <a:effectLst/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  <a:p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CC734B-60F3-CCE6-7D04-E964EEAC267E}"/>
              </a:ext>
            </a:extLst>
          </p:cNvPr>
          <p:cNvCxnSpPr>
            <a:cxnSpLocks/>
          </p:cNvCxnSpPr>
          <p:nvPr/>
        </p:nvCxnSpPr>
        <p:spPr>
          <a:xfrm>
            <a:off x="1679945" y="1398181"/>
            <a:ext cx="5481083" cy="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DF7098-667D-B315-863F-AFCFB4608DC7}"/>
              </a:ext>
            </a:extLst>
          </p:cNvPr>
          <p:cNvCxnSpPr>
            <a:cxnSpLocks/>
          </p:cNvCxnSpPr>
          <p:nvPr/>
        </p:nvCxnSpPr>
        <p:spPr>
          <a:xfrm>
            <a:off x="1679945" y="1853609"/>
            <a:ext cx="3120655" cy="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F3FD562-E4F1-BF7A-31A5-B0A8F2D5FFE3}"/>
              </a:ext>
            </a:extLst>
          </p:cNvPr>
          <p:cNvCxnSpPr>
            <a:cxnSpLocks/>
          </p:cNvCxnSpPr>
          <p:nvPr/>
        </p:nvCxnSpPr>
        <p:spPr>
          <a:xfrm>
            <a:off x="2948763" y="3512288"/>
            <a:ext cx="1442484" cy="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EC427AEB-7147-7D3A-A20F-273E9EB1F297}"/>
              </a:ext>
            </a:extLst>
          </p:cNvPr>
          <p:cNvSpPr/>
          <p:nvPr/>
        </p:nvSpPr>
        <p:spPr>
          <a:xfrm>
            <a:off x="5321595" y="1153632"/>
            <a:ext cx="505046" cy="311141"/>
          </a:xfrm>
          <a:prstGeom prst="donut">
            <a:avLst>
              <a:gd name="adj" fmla="val 1980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0A31EC7C-47C3-A24C-EC52-FA75CA407CD8}"/>
              </a:ext>
            </a:extLst>
          </p:cNvPr>
          <p:cNvSpPr/>
          <p:nvPr/>
        </p:nvSpPr>
        <p:spPr>
          <a:xfrm>
            <a:off x="3517605" y="3205717"/>
            <a:ext cx="613144" cy="382751"/>
          </a:xfrm>
          <a:prstGeom prst="donut">
            <a:avLst>
              <a:gd name="adj" fmla="val 1980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B35C7C3-5BCE-BB40-8901-7124CC8B7E94}"/>
              </a:ext>
            </a:extLst>
          </p:cNvPr>
          <p:cNvSpPr/>
          <p:nvPr/>
        </p:nvSpPr>
        <p:spPr>
          <a:xfrm rot="2385068">
            <a:off x="4541574" y="1327822"/>
            <a:ext cx="309467" cy="2040871"/>
          </a:xfrm>
          <a:prstGeom prst="downArrow">
            <a:avLst>
              <a:gd name="adj1" fmla="val 50000"/>
              <a:gd name="adj2" fmla="val 488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32A16-2590-8CA3-DB14-B3A772418561}"/>
              </a:ext>
            </a:extLst>
          </p:cNvPr>
          <p:cNvSpPr txBox="1"/>
          <p:nvPr/>
        </p:nvSpPr>
        <p:spPr>
          <a:xfrm>
            <a:off x="5717938" y="732961"/>
            <a:ext cx="196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스쿨존 </a:t>
            </a: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흡연구역</a:t>
            </a:r>
            <a:endParaRPr lang="en-US" altLang="ko-KR" b="1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이격거리 </a:t>
            </a: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‘10M’</a:t>
            </a:r>
            <a:endParaRPr lang="ko-KR" altLang="en-US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98862-FDD5-0AB4-8F2B-D25DFA63597B}"/>
              </a:ext>
            </a:extLst>
          </p:cNvPr>
          <p:cNvSpPr txBox="1"/>
          <p:nvPr/>
        </p:nvSpPr>
        <p:spPr>
          <a:xfrm>
            <a:off x="4218989" y="3064239"/>
            <a:ext cx="134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‘30M’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로 개정</a:t>
            </a:r>
          </a:p>
        </p:txBody>
      </p:sp>
    </p:spTree>
    <p:extLst>
      <p:ext uri="{BB962C8B-B14F-4D97-AF65-F5344CB8AC3E}">
        <p14:creationId xmlns:p14="http://schemas.microsoft.com/office/powerpoint/2010/main" val="272394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53975" y="28395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 구체화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DE857-F89A-DC97-FAA4-4AE2956C7E76}"/>
              </a:ext>
            </a:extLst>
          </p:cNvPr>
          <p:cNvSpPr txBox="1"/>
          <p:nvPr/>
        </p:nvSpPr>
        <p:spPr>
          <a:xfrm>
            <a:off x="1861726" y="1424473"/>
            <a:ext cx="710939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2000" b="1">
                <a:solidFill>
                  <a:schemeClr val="tx1"/>
                </a:solidFill>
                <a:latin typeface="+mj-ea"/>
                <a:ea typeface="+mj-ea"/>
              </a:rPr>
              <a:t>흡연구역에 영향을 미칠 수 있는</a:t>
            </a:r>
            <a:endParaRPr lang="en-US" altLang="ko-KR" sz="2000" b="1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2000" b="1">
                <a:solidFill>
                  <a:srgbClr val="C00000"/>
                </a:solidFill>
                <a:latin typeface="+mj-ea"/>
                <a:ea typeface="+mj-ea"/>
              </a:rPr>
              <a:t>다양한 요인에 가중치를 부여</a:t>
            </a:r>
            <a:r>
              <a:rPr lang="ko-KR" altLang="en-US" sz="2000" b="1">
                <a:solidFill>
                  <a:schemeClr val="tx1"/>
                </a:solidFill>
                <a:latin typeface="+mj-ea"/>
                <a:ea typeface="+mj-ea"/>
              </a:rPr>
              <a:t>하여</a:t>
            </a:r>
            <a:endParaRPr lang="en-US" altLang="ko-KR" sz="2000" b="1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000" b="1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000" b="1">
                <a:solidFill>
                  <a:srgbClr val="C00000"/>
                </a:solidFill>
                <a:latin typeface="+mj-ea"/>
                <a:ea typeface="+mj-ea"/>
              </a:rPr>
              <a:t>흡연구역 입지의 적합성을 평가</a:t>
            </a:r>
            <a:r>
              <a:rPr lang="ko-KR" altLang="en-US" sz="2000" b="1">
                <a:solidFill>
                  <a:schemeClr val="tx1"/>
                </a:solidFill>
                <a:latin typeface="+mj-ea"/>
                <a:ea typeface="+mj-ea"/>
              </a:rPr>
              <a:t>하는</a:t>
            </a:r>
            <a:r>
              <a:rPr lang="ko-KR" altLang="en-US" sz="2000" b="1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+mj-ea"/>
                <a:ea typeface="+mj-ea"/>
              </a:rPr>
              <a:t>방식으로</a:t>
            </a:r>
            <a:endParaRPr lang="en-US" altLang="ko-KR" sz="2000" b="1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어린이집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유치원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초중고등학교 주변 기존 흡연구역 中</a:t>
            </a:r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금연구역으로부터 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30m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이내에 위치한 흡연구역의 입지 재선정</a:t>
            </a:r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471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5E527B-D018-BE16-50B5-9C6909594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4" y="1061232"/>
            <a:ext cx="6790224" cy="145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19D952-735E-B009-4DF9-82C24F5AC9AC}"/>
              </a:ext>
            </a:extLst>
          </p:cNvPr>
          <p:cNvSpPr txBox="1"/>
          <p:nvPr/>
        </p:nvSpPr>
        <p:spPr>
          <a:xfrm>
            <a:off x="6543336" y="249665"/>
            <a:ext cx="233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j-ea"/>
                <a:ea typeface="+mj-ea"/>
              </a:rPr>
              <a:t>서울시 </a:t>
            </a:r>
            <a:r>
              <a:rPr lang="en-US" altLang="ko-KR" sz="1200">
                <a:latin typeface="+mj-ea"/>
                <a:ea typeface="+mj-ea"/>
              </a:rPr>
              <a:t>25</a:t>
            </a:r>
            <a:r>
              <a:rPr lang="ko-KR" altLang="en-US" sz="1200">
                <a:latin typeface="+mj-ea"/>
                <a:ea typeface="+mj-ea"/>
              </a:rPr>
              <a:t>개 자치구 中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ko-KR" altLang="en-US" sz="1200">
                <a:latin typeface="+mj-ea"/>
                <a:ea typeface="+mj-ea"/>
              </a:rPr>
              <a:t>종로구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강동구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금천구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도봉구 데이터는 존재하지 않아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21</a:t>
            </a:r>
            <a:r>
              <a:rPr lang="ko-KR" altLang="en-US" sz="1200">
                <a:latin typeface="+mj-ea"/>
                <a:ea typeface="+mj-ea"/>
              </a:rPr>
              <a:t>개 자치구로 분석진행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57C2EB-BD9B-F092-B32C-3D955F60C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243334"/>
            <a:ext cx="7649308" cy="12226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F1D828-DF28-84D3-DC31-D2B95EAF90BB}"/>
              </a:ext>
            </a:extLst>
          </p:cNvPr>
          <p:cNvSpPr txBox="1"/>
          <p:nvPr/>
        </p:nvSpPr>
        <p:spPr>
          <a:xfrm>
            <a:off x="6553926" y="3081416"/>
            <a:ext cx="1158788" cy="163798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E12BE-060A-5EFA-FFE4-788B032952A5}"/>
              </a:ext>
            </a:extLst>
          </p:cNvPr>
          <p:cNvSpPr txBox="1"/>
          <p:nvPr/>
        </p:nvSpPr>
        <p:spPr>
          <a:xfrm>
            <a:off x="6222705" y="2477237"/>
            <a:ext cx="5842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1) </a:t>
            </a:r>
            <a:r>
              <a:rPr lang="ko-KR" altLang="en-US" b="1">
                <a:latin typeface="+mj-ea"/>
                <a:ea typeface="+mj-ea"/>
              </a:rPr>
              <a:t>도로명주소를 활용하여</a:t>
            </a:r>
            <a:endParaRPr lang="en-US" altLang="ko-KR" b="1">
              <a:latin typeface="+mj-ea"/>
              <a:ea typeface="+mj-ea"/>
            </a:endParaRPr>
          </a:p>
          <a:p>
            <a:r>
              <a:rPr lang="ko-KR" altLang="en-US" b="1">
                <a:latin typeface="+mj-ea"/>
                <a:ea typeface="+mj-ea"/>
              </a:rPr>
              <a:t>위도</a:t>
            </a:r>
            <a:r>
              <a:rPr lang="en-US" altLang="ko-KR" b="1">
                <a:latin typeface="+mj-ea"/>
                <a:ea typeface="+mj-ea"/>
              </a:rPr>
              <a:t>/</a:t>
            </a:r>
            <a:r>
              <a:rPr lang="ko-KR" altLang="en-US" b="1">
                <a:latin typeface="+mj-ea"/>
                <a:ea typeface="+mj-ea"/>
              </a:rPr>
              <a:t>경도로 </a:t>
            </a:r>
            <a:r>
              <a:rPr lang="en-US" altLang="ko-KR" b="1">
                <a:latin typeface="+mj-ea"/>
                <a:ea typeface="+mj-ea"/>
              </a:rPr>
              <a:t>geo-coding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8" name="AutoShape 2" descr="Untitled">
            <a:extLst>
              <a:ext uri="{FF2B5EF4-FFF2-40B4-BE49-F238E27FC236}">
                <a16:creationId xmlns:a16="http://schemas.microsoft.com/office/drawing/2014/main" id="{E878EEF7-4A08-21ED-1CE7-AB776E8DB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Google Shape;83;p16">
            <a:extLst>
              <a:ext uri="{FF2B5EF4-FFF2-40B4-BE49-F238E27FC236}">
                <a16:creationId xmlns:a16="http://schemas.microsoft.com/office/drawing/2014/main" id="{BD6F0A31-CD04-B00D-D296-06A28CEC61F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메인 데이터 전처리</a:t>
            </a:r>
            <a:r>
              <a:rPr lang="en-US" altLang="ko-KR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_</a:t>
            </a: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흡연구역 데이터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5739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EF4AFEBB-4F95-A79B-2DFE-8B100490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001" y="1611130"/>
            <a:ext cx="7658124" cy="2562583"/>
          </a:xfrm>
          <a:prstGeom prst="rect">
            <a:avLst/>
          </a:prstGeom>
        </p:spPr>
      </p:pic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메인 데이터 전처리</a:t>
            </a:r>
            <a:r>
              <a:rPr lang="en-US" altLang="ko-KR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_</a:t>
            </a:r>
            <a:r>
              <a:rPr lang="ko-KR" altLang="en-US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흡연구역 데이터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1D828-DF28-84D3-DC31-D2B95EAF90BB}"/>
              </a:ext>
            </a:extLst>
          </p:cNvPr>
          <p:cNvSpPr txBox="1"/>
          <p:nvPr/>
        </p:nvSpPr>
        <p:spPr>
          <a:xfrm>
            <a:off x="7670344" y="1486532"/>
            <a:ext cx="1432681" cy="268718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E12BE-060A-5EFA-FFE4-788B032952A5}"/>
              </a:ext>
            </a:extLst>
          </p:cNvPr>
          <p:cNvSpPr txBox="1"/>
          <p:nvPr/>
        </p:nvSpPr>
        <p:spPr>
          <a:xfrm>
            <a:off x="6476945" y="842084"/>
            <a:ext cx="3087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2) </a:t>
            </a:r>
            <a:r>
              <a:rPr lang="ko-KR" altLang="en-US" b="1">
                <a:latin typeface="+mj-ea"/>
                <a:ea typeface="+mj-ea"/>
              </a:rPr>
              <a:t>중복되는 주소의 데이터는</a:t>
            </a:r>
            <a:endParaRPr lang="en-US" altLang="ko-KR" b="1">
              <a:latin typeface="+mj-ea"/>
              <a:ea typeface="+mj-ea"/>
            </a:endParaRPr>
          </a:p>
          <a:p>
            <a:r>
              <a:rPr lang="ko-KR" altLang="en-US" b="1">
                <a:latin typeface="+mj-ea"/>
                <a:ea typeface="+mj-ea"/>
              </a:rPr>
              <a:t>따로 검색을 통해 전처리</a:t>
            </a:r>
          </a:p>
        </p:txBody>
      </p:sp>
      <p:sp>
        <p:nvSpPr>
          <p:cNvPr id="18" name="AutoShape 2" descr="Untitled">
            <a:extLst>
              <a:ext uri="{FF2B5EF4-FFF2-40B4-BE49-F238E27FC236}">
                <a16:creationId xmlns:a16="http://schemas.microsoft.com/office/drawing/2014/main" id="{E878EEF7-4A08-21ED-1CE7-AB776E8DB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126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1000</Words>
  <Application>Microsoft Office PowerPoint</Application>
  <PresentationFormat>화면 슬라이드 쇼(16:9)</PresentationFormat>
  <Paragraphs>179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NanumGothic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김예원</dc:creator>
  <cp:lastModifiedBy>jsp8382@naver.com</cp:lastModifiedBy>
  <cp:revision>51</cp:revision>
  <dcterms:modified xsi:type="dcterms:W3CDTF">2024-07-01T08:37:06Z</dcterms:modified>
</cp:coreProperties>
</file>