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NanumGothicExtraBold" pitchFamily="2" charset="-127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74" autoAdjust="0"/>
  </p:normalViewPr>
  <p:slideViewPr>
    <p:cSldViewPr snapToGrid="0">
      <p:cViewPr varScale="1">
        <p:scale>
          <a:sx n="89" d="100"/>
          <a:sy n="89" d="100"/>
        </p:scale>
        <p:origin x="12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4f34158c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74f34158c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안녕하세요, CUAI Advanced Multimodal팀 발표자를 맡게된 김태환입니다.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4f34158c7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74f34158c7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3번째 모델은 RoBERTa와 EfficientNet 결합 모델입니다. RoBERTa는 BERT의 변형 모델로, 더 많은 데이터와 더 긴 학습 기간을 통해 학습된 모델입니다. 2번째 모델에 사용했던 EfficientNet을 결합하여, FCNN의 입력으로 보냈습니다.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4f34158c7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74f34158c7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위 코드는 RoBERTa와 EfficientNet Model 학습 코드입니다.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4f34158c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74f34158c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마지막 4번째 모델은 RoBERTa와 ViT 결합 모델입니다. ViT는 트랜스포머 기반의 이미지 모델로, CNN 대신 트랜스포머 Architecture를 사용하여 이미지를 처리합니다. ViT는 이미지 전역적인 패턴과 구조를 잘 이해하며, RoBERTa와 결합하여 FCNN의 입력으로 보냅니다.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f34158c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74f34158c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위 코드도 앞서 말한 3개의 모델과 동일한 학습 방식으로</a:t>
            </a:r>
            <a:r>
              <a:rPr lang="en-US" altLang="ko" dirty="0"/>
              <a:t>, </a:t>
            </a:r>
            <a:r>
              <a:rPr lang="en-US" altLang="ko" dirty="0" err="1"/>
              <a:t>RoBERTa</a:t>
            </a:r>
            <a:r>
              <a:rPr lang="ko-KR" altLang="en-US" dirty="0"/>
              <a:t>와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ko" dirty="0"/>
              <a:t>학습을 진행하였습니다.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f34158c7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274f34158c7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평가 지표를 말하기 앞서, 위 코드는 모델의 학습 및 평가 과정에서 손실과 정확도를 계산합니다. 먼저 배치 데이터를 로드하고, 이미지, 텍스트 입력, 어텐션 마스크, 타겟을 디바이스로 이동합니다. 그 후, 모델을 사용하여 출력을 계산하고, 주어진 손실 함수를 사용하여 손실을 계산합니다. 그리고 역전파를 통해 gradient를 계산하고, optimizer를 사용하여 model parameter를 update합니다. 그래서, 배치 손실을 총 손실에 다하고, 배치 샘플 수를 총 샘플 수에 더해서, 예측과 타겟을 비교하여 맟춘 샘플 수를 계산하여 정확도를 출력합니다.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4f34158c7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74f34158c7_2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앞서 소개한 손실 및 정확도 계산 코드를 토대로 평가를 한 결과, RoBerta와 ViT 모델이 A 유형 정확도 57.23%, B 유형 정확도 58.8</a:t>
            </a:r>
            <a:r>
              <a:rPr lang="en-US" altLang="ko" dirty="0"/>
              <a:t>2</a:t>
            </a:r>
            <a:r>
              <a:rPr lang="ko" dirty="0"/>
              <a:t>%, 전체 정확도 84.49%로 성능이 가장 높았으며, RoBERTa는 BERT보다 더 많은 데이터를 사용해 학습되었고, 더 긴 학습 기간을 거쳤기 때문에, 텍스트 이해 능력이 우수하고, ViT는 CNN 기반 모델과 달리 복잡한 이미지의 전체적인 구조와 패턴을 더 학습하여, VQA의 질문과 이미지 간의 관계를 이해하는 데 큰 도움이 되었던 것으로 분석됩니다. 따라서, 2개의 모델의 조합이 각각 우수한 성능을 제공할 뿐만 아니라, Transformer 기반의 유사한 구조 덕분에 이들 간의 융합이 효과적으로 이루어졌다고 생각됩니다. 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4f34158c7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74f34158c7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이상으로 CUAI 멀티모달 팀 발표를 마치겠습니다.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4f34158c7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74f34158c7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스터디원은 AI학과 오규안님, 소프트웨어학부 김태윤님, 그리고 저로 이루어져 있습니다. 저희는 시험 후에 미팅은 하지 않았고, 가볍게 카톡으로 주고 받아서 프로젝트를 진행하였습니다.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f34158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74f34158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저희는 지금까지 VQA 관련 프로젝트를 진행해왔고, 최종적으로 AI HUB에 있는 외부 지식 기반 멀티모달 질의응답 data를 사용했습니다. 본 데이터는 이미지와 라벨링 텍스트 데이터로 이루어져 있습니다.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4f34158c7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74f34158c7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데이터를 학습하는 과정에서, 2가지의 데이터로 나누었습니다. 위 그림과 같이, A형 질문, B형 질문이 있는데, 이제 데이터셋에는 KB라고, 위키피디아 외부의 사실 근거 데이터셋이 있습니다. 그래서 A형 질문은 KB 사실 근거 데이터를 기반으로 한 다양한 질문 유형이고, B형 질문은 제시된 Main 객체에 대한 질문입니다. 그래서, 위의 2가지 질문 유형에 따라, 학습하고 성능 평가를 했습니다.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f34158c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74f34158c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그래서 위 코드처럼, Bert tokenizer를 bert-base-uncased 모델</a:t>
            </a:r>
            <a:r>
              <a:rPr lang="ko-KR" altLang="en-US" dirty="0"/>
              <a:t>로 </a:t>
            </a:r>
            <a:r>
              <a:rPr lang="ko" dirty="0"/>
              <a:t>초기화하여, 텍스트 데이터를 토큰화하고, 이미지 데이터를 처리하기 위해 transforms.Normalize로 파이프라인을 정의한 뒤, </a:t>
            </a:r>
            <a:r>
              <a:rPr lang="ko-KR" altLang="en-US" dirty="0"/>
              <a:t>이전 슬라이드에서</a:t>
            </a:r>
            <a:r>
              <a:rPr lang="ko" dirty="0"/>
              <a:t> 말한 A유형 데이터, B 유형 데이터로 나눠서 각각 훈련 데이터셋과 검증 데이터셋으로 나누었습니다.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f34158c7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74f34158c7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첫번째 모델은 </a:t>
            </a:r>
            <a:r>
              <a:rPr lang="en-US" altLang="ko-KR" dirty="0"/>
              <a:t>BERT</a:t>
            </a:r>
            <a:r>
              <a:rPr lang="ko-KR" altLang="en-US" dirty="0"/>
              <a:t>와 </a:t>
            </a:r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r>
              <a:rPr lang="ko-KR" altLang="en-US" dirty="0"/>
              <a:t>결합 모델입니다</a:t>
            </a:r>
            <a:r>
              <a:rPr lang="en-US" altLang="ko-KR" dirty="0"/>
              <a:t>. </a:t>
            </a:r>
            <a:r>
              <a:rPr lang="ko" dirty="0"/>
              <a:t>BERT는 트랜스포머 기반의 언어 모델로, 대량의 텍스트 데이터로 사전 학습된 후 특정 작업에 맞게 미세 조정됩니다. BERT는 문장의 문맥을 잘 이해하고, 텍스트 내에서의 단어 관계를 잘 파악합니다. EfficientNet은 모델 Architecture와 Hyperparamter를 공동 최적화하는 방식으로 설계된 CNN 기반 이미지 모델입니다. BERT로 부터 나온 질문 특징 벡터와 EfficientNet으로 부터 나온 이미지 특정 벡터를 Element-wise 곱을 하여 FCNN의 입력으로 넣습니다.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4f34158c7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74f34158c7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위 코드는 BERT 모델과 EfficientNet을 사용한 코드입니다. 위 코드처럼 BERT와 RESNET모델을 불러와서 각각 처리를 한 다음에, 다양한 레이어와 </a:t>
            </a:r>
            <a:r>
              <a:rPr lang="en-US" altLang="ko" dirty="0"/>
              <a:t>RELU</a:t>
            </a:r>
            <a:r>
              <a:rPr lang="ko-KR" altLang="en-US" dirty="0"/>
              <a:t>와 같은 </a:t>
            </a:r>
            <a:r>
              <a:rPr lang="ko" dirty="0"/>
              <a:t>활성화 함수를 사용</a:t>
            </a:r>
            <a:r>
              <a:rPr lang="ko-KR" altLang="en-US" dirty="0"/>
              <a:t>하여</a:t>
            </a:r>
            <a:r>
              <a:rPr lang="ko" dirty="0"/>
              <a:t> 데이터의 차원을 맞추고 정규화하여 드롭 아웃을 적용합니다. 그래서, forward 함수에서 텍스트와 이미지 임베딩을 한 후 결합 임베딩을 하게 됩니다. 여기에, 추가적인 트랜스포머 layer를 사용하여 결합된 임베딩 벡터를 더 정교하게 </a:t>
            </a:r>
            <a:r>
              <a:rPr lang="ko-KR" altLang="en-US" dirty="0"/>
              <a:t>처리하여</a:t>
            </a:r>
            <a:r>
              <a:rPr lang="en-US" altLang="ko-KR" dirty="0"/>
              <a:t>, </a:t>
            </a:r>
            <a:r>
              <a:rPr lang="ko" dirty="0"/>
              <a:t>최종적으로 여러 layer들을 거쳐 최종 출력 벡터로 변환합니다.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f34158c7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74f34158c7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dirty="0"/>
              <a:t>2번째 모델에서는 BERT와 ResNet을 결합한 모델입니다. ResNet은 매우 깊은 CNN 모델로, 이미지 분류 작업에서 뛰어난 성능을 보이며, </a:t>
            </a:r>
            <a:r>
              <a:rPr lang="en-US" altLang="ko" dirty="0" err="1"/>
              <a:t>ResNET</a:t>
            </a:r>
            <a:r>
              <a:rPr lang="ko-KR" altLang="en-US" dirty="0"/>
              <a:t>의 </a:t>
            </a:r>
            <a:r>
              <a:rPr lang="ko" dirty="0"/>
              <a:t>잔차 연결</a:t>
            </a:r>
            <a:r>
              <a:rPr lang="ko-KR" altLang="en-US" dirty="0"/>
              <a:t>은 </a:t>
            </a:r>
            <a:r>
              <a:rPr lang="ko" dirty="0"/>
              <a:t>매우 깊은 network에서도 학습을 가능하게 합니다.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4f34158c7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74f34158c7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위 코드는 아까의 1번째 모델 코드에서 ResNet으로 바꾼 코드이며, ResNet 18을 사용하였습니다.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339750" y="2710050"/>
            <a:ext cx="49794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Advanced Multimodal팀</a:t>
            </a:r>
            <a:endParaRPr sz="25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2024.0</a:t>
            </a:r>
            <a:r>
              <a:rPr lang="ko">
                <a:solidFill>
                  <a:srgbClr val="19264B"/>
                </a:solidFill>
              </a:rPr>
              <a:t>7.02</a:t>
            </a: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>
                <a:solidFill>
                  <a:srgbClr val="19264B"/>
                </a:solidFill>
              </a:rPr>
              <a:t>김태환</a:t>
            </a:r>
            <a:endParaRPr sz="11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0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RoBERTa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EfficientNet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191" y="988741"/>
            <a:ext cx="6981722" cy="36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2929054" y="12935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038700" y="1697800"/>
            <a:ext cx="88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RoBERTa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2931879" y="31618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2895139" y="3566100"/>
            <a:ext cx="118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EfficientNet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1408975" y="306875"/>
            <a:ext cx="629441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</a:t>
            </a:r>
            <a:r>
              <a:rPr lang="ko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0</a:t>
            </a:r>
            <a:r>
              <a:rPr lang="ko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r>
              <a:rPr lang="ko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</a:t>
            </a:r>
            <a:r>
              <a:rPr lang="ko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RoBERTa</a:t>
            </a:r>
            <a:r>
              <a:rPr lang="ko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EfficientNet</a:t>
            </a:r>
            <a:r>
              <a:rPr lang="ko" sz="2000" b="1" i="0" u="none" strike="noStrike" cap="none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 </a:t>
            </a:r>
            <a:r>
              <a:rPr lang="ko" sz="2000" b="1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코드</a:t>
            </a:r>
            <a:endParaRPr sz="2000" b="1" i="0" u="none" strike="noStrike" cap="none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7509457" cy="4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/>
          <p:nvPr/>
        </p:nvSpPr>
        <p:spPr>
          <a:xfrm>
            <a:off x="1783400" y="1601050"/>
            <a:ext cx="4053300" cy="3750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0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RoBERTa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ViT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191" y="988741"/>
            <a:ext cx="6981722" cy="36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2929054" y="12935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040050" y="1697800"/>
            <a:ext cx="88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RoBERTa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931879" y="31618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2895114" y="3473700"/>
            <a:ext cx="118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Vision</a:t>
            </a:r>
            <a:endParaRPr sz="12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Transformer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0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RoBERTa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ViT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코드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7658100" cy="385129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/>
          <p:nvPr/>
        </p:nvSpPr>
        <p:spPr>
          <a:xfrm>
            <a:off x="1783400" y="1601050"/>
            <a:ext cx="5137500" cy="3750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손실 및 정확도 계산 (코드)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7658099" cy="302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3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평가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327425" y="799475"/>
            <a:ext cx="75390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b="1">
                <a:solidFill>
                  <a:schemeClr val="dk1"/>
                </a:solidFill>
              </a:rPr>
              <a:t>BERT &amp; EfficientNet 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 b="1">
                <a:solidFill>
                  <a:schemeClr val="dk1"/>
                </a:solidFill>
              </a:rPr>
              <a:t>Total Accuracy: 45.29%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b="1">
                <a:solidFill>
                  <a:schemeClr val="dk1"/>
                </a:solidFill>
              </a:rPr>
              <a:t>BERT &amp; ResNet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 b="1">
                <a:solidFill>
                  <a:schemeClr val="dk1"/>
                </a:solidFill>
              </a:rPr>
              <a:t>Total Accuracy: 52.98%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b="1">
                <a:solidFill>
                  <a:schemeClr val="dk1"/>
                </a:solidFill>
              </a:rPr>
              <a:t>RoBERTa &amp; EfficientNet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 b="1">
                <a:solidFill>
                  <a:schemeClr val="dk1"/>
                </a:solidFill>
              </a:rPr>
              <a:t>Total Accuracy: 48.98%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ko" b="1">
                <a:solidFill>
                  <a:srgbClr val="FF0000"/>
                </a:solidFill>
              </a:rPr>
              <a:t>RoBERTa &amp; ViT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ko" b="1">
                <a:solidFill>
                  <a:srgbClr val="FF0000"/>
                </a:solidFill>
              </a:rPr>
              <a:t>A Type Accuracy: 57.23%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ko" b="1">
                <a:solidFill>
                  <a:srgbClr val="FF0000"/>
                </a:solidFill>
              </a:rPr>
              <a:t>B Type Accuracy: 58.82%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ko" b="1">
                <a:solidFill>
                  <a:srgbClr val="FF0000"/>
                </a:solidFill>
              </a:rPr>
              <a:t>Total Accuracy: 84.49%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i="0" u="none" strike="noStrike" cap="none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감사합니다</a:t>
            </a:r>
            <a:endParaRPr sz="2800" b="1" i="0" u="none" strike="noStrike" cap="none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 소개 및 만남 인증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1 : 오규안 (AI)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2 : 김태환 (AI)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3 : 김태윤 (소프트웨어)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3937" y="1457303"/>
            <a:ext cx="4626295" cy="249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데이터셋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5557540" cy="19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0" y="3017300"/>
            <a:ext cx="5533946" cy="19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학습 방법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 l="12823" t="24778" b="11159"/>
          <a:stretch/>
        </p:blipFill>
        <p:spPr>
          <a:xfrm>
            <a:off x="1441950" y="1148275"/>
            <a:ext cx="7591526" cy="3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학습 유형 (코드)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7505271" cy="40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01.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BERT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EfficientNet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191" y="988741"/>
            <a:ext cx="6981721" cy="36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/>
          <p:nvPr/>
        </p:nvSpPr>
        <p:spPr>
          <a:xfrm>
            <a:off x="2929054" y="1293541"/>
            <a:ext cx="1107687" cy="1085386"/>
          </a:xfrm>
          <a:prstGeom prst="flowChartAlternateProcess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3151149" y="1692739"/>
            <a:ext cx="6690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BERT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2931879" y="31618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2895139" y="3566100"/>
            <a:ext cx="118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EfficientNet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3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01.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BERT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EfficientNet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코드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75" y="861300"/>
            <a:ext cx="7575899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/>
          <p:nvPr/>
        </p:nvSpPr>
        <p:spPr>
          <a:xfrm>
            <a:off x="1854325" y="1489575"/>
            <a:ext cx="4053300" cy="3750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408975" y="306875"/>
            <a:ext cx="528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0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.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BERT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&amp; </a:t>
            </a: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ResNet</a:t>
            </a:r>
            <a:r>
              <a:rPr lang="ko" sz="2000" b="1" i="0" u="none" strike="noStrike" cap="none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model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191" y="988741"/>
            <a:ext cx="6981722" cy="36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/>
          <p:nvPr/>
        </p:nvSpPr>
        <p:spPr>
          <a:xfrm>
            <a:off x="2929054" y="12935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151149" y="1692739"/>
            <a:ext cx="66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BERT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931879" y="3161841"/>
            <a:ext cx="1107600" cy="10854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2895139" y="3566100"/>
            <a:ext cx="118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ResNet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000" b="1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 02. BERT &amp; ResNet model 코드</a:t>
            </a:r>
            <a:endParaRPr sz="2000" b="1" i="0" u="none" strike="noStrike" cap="non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951875"/>
            <a:ext cx="7658100" cy="385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1783400" y="1601050"/>
            <a:ext cx="4053300" cy="3750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878</Words>
  <Application>Microsoft Office PowerPoint</Application>
  <PresentationFormat>화면 슬라이드 쇼(16:9)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NanumGothicExtraBold</vt:lpstr>
      <vt:lpstr>Simple 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오규안</cp:lastModifiedBy>
  <cp:revision>3</cp:revision>
  <dcterms:modified xsi:type="dcterms:W3CDTF">2024-07-01T05:23:51Z</dcterms:modified>
</cp:coreProperties>
</file>