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5" r:id="rId4"/>
    <p:sldId id="263" r:id="rId5"/>
    <p:sldId id="265" r:id="rId6"/>
    <p:sldId id="267" r:id="rId7"/>
    <p:sldId id="266" r:id="rId8"/>
    <p:sldId id="268" r:id="rId9"/>
    <p:sldId id="270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4" autoAdjust="0"/>
    <p:restoredTop sz="94660"/>
  </p:normalViewPr>
  <p:slideViewPr>
    <p:cSldViewPr snapToGrid="0">
      <p:cViewPr>
        <p:scale>
          <a:sx n="66" d="100"/>
          <a:sy n="66" d="100"/>
        </p:scale>
        <p:origin x="1056" y="24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51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666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3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/>
              <a:t>오버피팅의 문제 설명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/>
              <a:t>모델 성능 개선 필요</a:t>
            </a:r>
            <a:r>
              <a:rPr lang="en-US" altLang="ko-KR"/>
              <a:t>, </a:t>
            </a:r>
            <a:r>
              <a:rPr lang="ko-KR" altLang="en-US"/>
              <a:t>성능 개선을 위한 몇가지 방법 소개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666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/>
              <a:t>결측치가 너무 많으면 학습 과정에서 오류 발생</a:t>
            </a:r>
            <a:r>
              <a:rPr lang="en-US" altLang="ko-KR"/>
              <a:t>, </a:t>
            </a:r>
            <a:r>
              <a:rPr lang="ko-KR" altLang="en-US"/>
              <a:t>제거나 대체를 통해 처리한다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751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한 쪽에 데이터가 몰려있으면 학습을 할 때 어려움이 있을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4134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87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3986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44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0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defRPr/>
            </a:pPr>
            <a:r>
              <a:rPr lang="en-US" altLang="ko-KR" b="0" i="0">
                <a:solidFill>
                  <a:srgbClr val="212529"/>
                </a:solidFill>
                <a:effectLst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09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b="1" i="0">
                <a:solidFill>
                  <a:srgbClr val="25292F"/>
                </a:solidFill>
                <a:effectLst/>
                <a:latin typeface="Arial"/>
                <a:cs typeface="Arial"/>
              </a:rPr>
              <a:t>여러 알고리즘의 최적의 하이퍼 파라미터를 찾기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 b="1" i="0">
              <a:solidFill>
                <a:srgbClr val="25292F"/>
              </a:solidFill>
              <a:effectLst/>
              <a:latin typeface="Arial"/>
              <a:cs typeface="Arial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/>
              <a:t>모든 경우에서의 최고 모델은 없다</a:t>
            </a:r>
            <a:r>
              <a:rPr lang="en-US" altLang="ko-KR"/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/>
              <a:t>→ </a:t>
            </a:r>
            <a:r>
              <a:rPr lang="ko-KR" altLang="en-US" b="1" i="0">
                <a:solidFill>
                  <a:srgbClr val="212529"/>
                </a:solidFill>
                <a:effectLst/>
              </a:rPr>
              <a:t>최대한 많은 모델을 이용해서 성능을 비교해보고 최적 모델로 선정해야 함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 b="1" i="0">
              <a:solidFill>
                <a:srgbClr val="25292F"/>
              </a:solidFill>
              <a:effectLst/>
              <a:latin typeface="Arial"/>
              <a:cs typeface="Arial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Decisiontree, rf, gradient boosting,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를 리스트와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for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문을 돌려 각 모델 중에서 가장 좋은 스코어를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result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에 기록합니다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/>
              <a:t>이를 통해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모델 별로 가장 성능이 좋은 파라미터 수치를 알 수 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 b="0" i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lvl="0" algn="l" latinLnBrk="1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좋은 성능이 나오는 구간으로 계속 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iteration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을 돌릴 필요가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.</a:t>
            </a:r>
          </a:p>
          <a:p>
            <a:pPr lvl="0" algn="l" latinLnBrk="1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Arial"/>
                <a:cs typeface="Arial"/>
              </a:rPr>
              <a:t>하이퍼 파라미터 튜닝을 여러 번 할수록 좋은 성능을 얻을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/>
                <a:cs typeface="Arial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84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4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79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981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5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05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18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63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05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>
                <a:solidFill>
                  <a:srgbClr val="19264B"/>
                </a:solidFill>
              </a:rPr>
              <a:t>CUAI </a:t>
            </a:r>
            <a:r>
              <a:rPr lang="en-US" altLang="ko-KR" sz="2500" b="1">
                <a:solidFill>
                  <a:srgbClr val="19264B"/>
                </a:solidFill>
              </a:rPr>
              <a:t>DA 2</a:t>
            </a:r>
            <a:r>
              <a:rPr lang="ko-KR" altLang="en-US" sz="2500" b="1">
                <a:solidFill>
                  <a:srgbClr val="19264B"/>
                </a:solidFill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19264B"/>
                </a:solidFill>
              </a:rPr>
              <a:t>202</a:t>
            </a:r>
            <a:r>
              <a:rPr lang="en-US" altLang="ko-KR">
                <a:solidFill>
                  <a:srgbClr val="19264B"/>
                </a:solidFill>
              </a:rPr>
              <a:t>4</a:t>
            </a:r>
            <a:r>
              <a:rPr lang="ko">
                <a:solidFill>
                  <a:srgbClr val="19264B"/>
                </a:solidFill>
              </a:rPr>
              <a:t>.0</a:t>
            </a:r>
            <a:r>
              <a:rPr lang="en-US" altLang="ko-KR">
                <a:solidFill>
                  <a:srgbClr val="19264B"/>
                </a:solidFill>
              </a:rPr>
              <a:t>4</a:t>
            </a:r>
            <a:r>
              <a:rPr lang="ko">
                <a:solidFill>
                  <a:srgbClr val="19264B"/>
                </a:solidFill>
              </a:rPr>
              <a:t>.0</a:t>
            </a:r>
            <a:r>
              <a:rPr lang="en-US" altLang="ko-KR">
                <a:solidFill>
                  <a:srgbClr val="19264B"/>
                </a:solidFill>
              </a:rPr>
              <a:t>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>
                <a:solidFill>
                  <a:srgbClr val="19264B"/>
                </a:solidFill>
              </a:rPr>
              <a:t>발표자 :</a:t>
            </a:r>
            <a:r>
              <a:rPr lang="en-US" altLang="ko" sz="1100">
                <a:solidFill>
                  <a:srgbClr val="19264B"/>
                </a:solidFill>
              </a:rPr>
              <a:t> </a:t>
            </a:r>
            <a:r>
              <a:rPr lang="ko-KR" altLang="en-US" sz="1100">
                <a:solidFill>
                  <a:srgbClr val="19264B"/>
                </a:solidFill>
              </a:rPr>
              <a:t>김동혁</a:t>
            </a:r>
            <a:endParaRPr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4" y="306875"/>
            <a:ext cx="6146857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Exploratory Data Analysis</a:t>
            </a:r>
          </a:p>
        </p:txBody>
      </p:sp>
      <p:sp>
        <p:nvSpPr>
          <p:cNvPr id="4" name="Google Shape;83;p16"/>
          <p:cNvSpPr txBox="1"/>
          <p:nvPr/>
        </p:nvSpPr>
        <p:spPr>
          <a:xfrm>
            <a:off x="1434892" y="960175"/>
            <a:ext cx="7147885" cy="6692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데이터를 불러오고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 확인을 위해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“.info()”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통해 결측치가 없는 것을 확인했으나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결측치가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 할당되어 보이지 않는 경우가 있음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8870" y="1782882"/>
            <a:ext cx="3688131" cy="29716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0A6220-0E0C-C1E5-E278-0F9F9253ECEB}"/>
              </a:ext>
            </a:extLst>
          </p:cNvPr>
          <p:cNvSpPr/>
          <p:nvPr/>
        </p:nvSpPr>
        <p:spPr>
          <a:xfrm>
            <a:off x="3667225" y="1893035"/>
            <a:ext cx="1068404" cy="2755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748587" y="3163001"/>
            <a:ext cx="11357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97656" y="2937019"/>
            <a:ext cx="25458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data.info()</a:t>
            </a:r>
            <a:r>
              <a:rPr lang="ko-KR" altLang="en-US"/>
              <a:t>의 출력 결과</a:t>
            </a:r>
            <a:r>
              <a:rPr lang="en-US" altLang="ko-KR"/>
              <a:t>,</a:t>
            </a:r>
          </a:p>
          <a:p>
            <a:pPr lvl="0">
              <a:defRPr/>
            </a:pPr>
            <a:r>
              <a:rPr lang="ko-KR" altLang="en-US"/>
              <a:t>결측치</a:t>
            </a:r>
            <a:r>
              <a:rPr lang="en-US" altLang="ko-KR"/>
              <a:t>(nan)</a:t>
            </a:r>
            <a:r>
              <a:rPr lang="ko-KR" altLang="en-US"/>
              <a:t>가 없다고 나타남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4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4" y="306875"/>
            <a:ext cx="6146857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Exploratory Data Analysis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5089F-A4D6-1563-6737-9CB02EC78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70040"/>
            <a:ext cx="6563641" cy="29531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F4AFB5-B220-41EC-F6F9-2C5B8E80BAAC}"/>
              </a:ext>
            </a:extLst>
          </p:cNvPr>
          <p:cNvSpPr/>
          <p:nvPr/>
        </p:nvSpPr>
        <p:spPr>
          <a:xfrm>
            <a:off x="2871080" y="2234866"/>
            <a:ext cx="5046524" cy="392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EC68D2-BFA8-0FD1-B828-022138FC715E}"/>
              </a:ext>
            </a:extLst>
          </p:cNvPr>
          <p:cNvSpPr/>
          <p:nvPr/>
        </p:nvSpPr>
        <p:spPr>
          <a:xfrm>
            <a:off x="2871080" y="939362"/>
            <a:ext cx="5046524" cy="392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23543" y="4173460"/>
            <a:ext cx="211208" cy="201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56127" y="4115144"/>
            <a:ext cx="7305576" cy="51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     칸의 </a:t>
            </a:r>
            <a:r>
              <a:rPr lang="en-US" altLang="ko-KR"/>
              <a:t>feature</a:t>
            </a:r>
            <a:r>
              <a:rPr lang="ko-KR" altLang="en-US"/>
              <a:t>는 살아있는 사람에게 반드시 관찰되어야 하는 것인데</a:t>
            </a:r>
            <a:r>
              <a:rPr lang="en-US" altLang="ko-KR"/>
              <a:t>, minimum </a:t>
            </a:r>
            <a:r>
              <a:rPr lang="ko-KR" altLang="en-US"/>
              <a:t>값이 </a:t>
            </a:r>
            <a:r>
              <a:rPr lang="en-US" altLang="ko-KR"/>
              <a:t>0</a:t>
            </a:r>
            <a:r>
              <a:rPr lang="ko-KR" altLang="en-US"/>
              <a:t>이므로</a:t>
            </a:r>
            <a:r>
              <a:rPr lang="en-US" altLang="ko-KR"/>
              <a:t>,</a:t>
            </a:r>
            <a:r>
              <a:rPr lang="ko-KR" altLang="en-US"/>
              <a:t> 결측치가 발생했음을 알 수 있음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2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4" y="306875"/>
            <a:ext cx="6146857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Exploratory Data Analysis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33610" y="1754186"/>
            <a:ext cx="6515890" cy="2714022"/>
          </a:xfrm>
          <a:prstGeom prst="rect">
            <a:avLst/>
          </a:prstGeom>
        </p:spPr>
      </p:pic>
      <p:sp>
        <p:nvSpPr>
          <p:cNvPr id="5" name="Google Shape;83;p16"/>
          <p:cNvSpPr txBox="1"/>
          <p:nvPr/>
        </p:nvSpPr>
        <p:spPr>
          <a:xfrm>
            <a:off x="1396014" y="999052"/>
            <a:ext cx="7147885" cy="6801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해당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feature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결측치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(nan)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치환 후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heatmap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이나 히스토그램을 통해 결측치가 어떻게 분포하는지 시각적으로 확인하고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값을 대체하는 과정이 필요함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90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4" y="300395"/>
            <a:ext cx="5815267" cy="52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성능 개선</a:t>
            </a: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Overfitting and Underfitting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/>
          <a:srcRect l="1180" t="16360" r="2840"/>
          <a:stretch>
            <a:fillRect/>
          </a:stretch>
        </p:blipFill>
        <p:spPr>
          <a:xfrm>
            <a:off x="1757083" y="1675035"/>
            <a:ext cx="5898434" cy="28832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31576" y="845454"/>
            <a:ext cx="7010400" cy="648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1224643" algn="l"/>
              </a:tabLs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Sample</a:t>
            </a:r>
            <a:r>
              <a:rPr lang="ko-KR" altLang="en-US"/>
              <a:t>의 수가 적으면 오버피팅 발생할 가능성 높아짐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→ 모델의 성능을 개선할 필요성이 존재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434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 성능 개선 </a:t>
            </a: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 대체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56610"/>
          <a:stretch>
            <a:fillRect/>
          </a:stretch>
        </p:blipFill>
        <p:spPr>
          <a:xfrm>
            <a:off x="1720325" y="1384033"/>
            <a:ext cx="2959252" cy="6061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43390"/>
          <a:stretch>
            <a:fillRect/>
          </a:stretch>
        </p:blipFill>
        <p:spPr>
          <a:xfrm>
            <a:off x="4769224" y="1269065"/>
            <a:ext cx="2959252" cy="7909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90820"/>
          <a:stretch>
            <a:fillRect/>
          </a:stretch>
        </p:blipFill>
        <p:spPr>
          <a:xfrm>
            <a:off x="1677914" y="2532175"/>
            <a:ext cx="5600988" cy="215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47920" r="42960"/>
          <a:stretch>
            <a:fillRect/>
          </a:stretch>
        </p:blipFill>
        <p:spPr>
          <a:xfrm>
            <a:off x="1747768" y="2829641"/>
            <a:ext cx="3318155" cy="906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40542" y="872349"/>
            <a:ext cx="2483224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● </a:t>
            </a:r>
            <a:r>
              <a:rPr lang="ko-KR" altLang="en-US"/>
              <a:t>결측값 수 및 비율 확인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1639193" y="2122723"/>
            <a:ext cx="2483224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● </a:t>
            </a:r>
            <a:r>
              <a:rPr lang="ko-KR" altLang="en-US"/>
              <a:t>평균값</a:t>
            </a:r>
            <a:r>
              <a:rPr lang="en-US" altLang="ko-KR"/>
              <a:t>, </a:t>
            </a:r>
            <a:r>
              <a:rPr lang="ko-KR" altLang="en-US"/>
              <a:t>중앙값 확인</a:t>
            </a:r>
            <a:endParaRPr lang="en-US" altLang="ko-KR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t="33670" b="-4550"/>
          <a:stretch>
            <a:fillRect/>
          </a:stretch>
        </p:blipFill>
        <p:spPr>
          <a:xfrm>
            <a:off x="1747768" y="4298046"/>
            <a:ext cx="5461281" cy="3690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9193" y="3918740"/>
            <a:ext cx="3676428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● </a:t>
            </a:r>
            <a:r>
              <a:rPr lang="ko-KR" altLang="en-US"/>
              <a:t>결측치 채우기 </a:t>
            </a:r>
            <a:r>
              <a:rPr lang="en-US" altLang="ko-KR"/>
              <a:t>(</a:t>
            </a:r>
            <a:r>
              <a:rPr lang="ko-KR" altLang="en-US"/>
              <a:t>여기서는 중앙값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86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52479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 성능 개선 </a:t>
            </a: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수치형 변수를 정규분포로 변환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0542" y="872349"/>
            <a:ext cx="2483224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● </a:t>
            </a:r>
            <a:r>
              <a:rPr lang="ko-KR" altLang="en-US"/>
              <a:t>데이터 분포 확인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55075" y="1358550"/>
            <a:ext cx="2605507" cy="1568824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24735" y="1273354"/>
            <a:ext cx="3683189" cy="273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4734" y="1697699"/>
            <a:ext cx="3876583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한쪽으로 치우쳐져 있으며</a:t>
            </a:r>
            <a:r>
              <a:rPr lang="en-US" altLang="ko-KR"/>
              <a:t>, </a:t>
            </a:r>
            <a:r>
              <a:rPr lang="ko-KR" altLang="en-US"/>
              <a:t>뾰족한 모양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/>
              <a:t>→ Log </a:t>
            </a:r>
            <a:r>
              <a:rPr lang="ko-KR" altLang="en-US"/>
              <a:t>변환하여 정규분포로 형태로 바꿔주자</a:t>
            </a:r>
            <a:r>
              <a:rPr lang="en-US" altLang="ko-KR"/>
              <a:t>!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734129" y="3320303"/>
            <a:ext cx="2137553" cy="1628612"/>
          </a:xfrm>
          <a:prstGeom prst="rect">
            <a:avLst/>
          </a:prstGeom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24711" y="3202822"/>
            <a:ext cx="4235668" cy="2349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4734" y="3554427"/>
            <a:ext cx="3876583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정규분포와 비슷한 형태가 됨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/>
              <a:t>→ </a:t>
            </a:r>
            <a:r>
              <a:rPr lang="ko-KR" altLang="en-US"/>
              <a:t>좀 더 좋은 성능을 낼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55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52479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 성능 개선 </a:t>
            </a: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상관분석을 통한 파생변수 생성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0541" y="818559"/>
            <a:ext cx="3218329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● </a:t>
            </a:r>
            <a:r>
              <a:rPr lang="ko-KR" altLang="en-US"/>
              <a:t> 상관관계 확인</a:t>
            </a:r>
            <a:r>
              <a:rPr lang="en-US" altLang="ko-KR"/>
              <a:t> </a:t>
            </a:r>
            <a:r>
              <a:rPr lang="ko-KR" altLang="en-US"/>
              <a:t>및 파생변수 생성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498003" y="2571750"/>
            <a:ext cx="4744609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Implot</a:t>
            </a:r>
            <a:r>
              <a:rPr lang="ko-KR" altLang="en-US"/>
              <a:t>을 통해 인슐린과 글루코스의 상관관계 시각화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→ 파생변수 </a:t>
            </a:r>
            <a:r>
              <a:rPr lang="en-US" altLang="ko-KR"/>
              <a:t>‘low_glu_insulin’ </a:t>
            </a:r>
            <a:r>
              <a:rPr lang="ko-KR" altLang="en-US"/>
              <a:t>생성</a:t>
            </a:r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/>
          <a:srcRect t="6340"/>
          <a:stretch>
            <a:fillRect/>
          </a:stretch>
        </p:blipFill>
        <p:spPr>
          <a:xfrm>
            <a:off x="1542222" y="1202721"/>
            <a:ext cx="2837156" cy="2330712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98003" y="1310299"/>
            <a:ext cx="4133242" cy="930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3294" y="3531422"/>
            <a:ext cx="4069977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● </a:t>
            </a:r>
            <a:r>
              <a:rPr lang="ko-KR" altLang="en-US"/>
              <a:t> </a:t>
            </a:r>
            <a:r>
              <a:rPr lang="en-US" altLang="ko-KR"/>
              <a:t>Outcome</a:t>
            </a:r>
            <a:r>
              <a:rPr lang="ko-KR" altLang="en-US"/>
              <a:t>과 </a:t>
            </a:r>
            <a:r>
              <a:rPr lang="en-US" altLang="ko-KR"/>
              <a:t>low_glu_insulin</a:t>
            </a:r>
            <a:r>
              <a:rPr lang="ko-KR" altLang="en-US"/>
              <a:t>의 관계 알아보기</a:t>
            </a:r>
            <a:endParaRPr lang="en-US" altLang="ko-K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015938" y="3983019"/>
            <a:ext cx="2249432" cy="10026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8002" y="3975743"/>
            <a:ext cx="4744609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glu</a:t>
            </a:r>
            <a:r>
              <a:rPr lang="ko-KR" altLang="en-US"/>
              <a:t>와 인슐린이 낮으면 발병률이 낮다</a:t>
            </a:r>
            <a:r>
              <a:rPr lang="en-US" altLang="ko-KR"/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이와 같이 학습하고 예측하면 정확도가 올라간다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76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52479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</a:t>
            </a:r>
            <a:r>
              <a:rPr lang="ko-KR" altLang="en-US" sz="2000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모델과 파라미터 찾기 </a:t>
            </a:r>
            <a:r>
              <a:rPr lang="en-US" altLang="ko-KR" sz="2000" b="1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en-US" altLang="ko-KR" sz="2000" b="1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GridSearchCV</a:t>
            </a:r>
            <a:endParaRPr lang="en-US" altLang="ko-KR" sz="2000" b="1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0540" y="818559"/>
            <a:ext cx="6957403" cy="998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300" dirty="0"/>
              <a:t>● </a:t>
            </a:r>
            <a:r>
              <a:rPr lang="ko-KR" altLang="en-US" sz="1300" b="0" i="0" dirty="0">
                <a:solidFill>
                  <a:srgbClr val="5C5C5C"/>
                </a:solidFill>
                <a:effectLst/>
                <a:latin typeface="Noto Sans Demilight"/>
              </a:rPr>
              <a:t>지정범위의 </a:t>
            </a:r>
            <a:r>
              <a:rPr lang="ko-KR" altLang="en-US" sz="1300" b="0" i="0" dirty="0" err="1">
                <a:solidFill>
                  <a:srgbClr val="5C5C5C"/>
                </a:solidFill>
                <a:effectLst/>
                <a:latin typeface="Noto Sans Demilight"/>
              </a:rPr>
              <a:t>하이퍼</a:t>
            </a:r>
            <a:r>
              <a:rPr lang="ko-KR" altLang="en-US" sz="1300" b="0" i="0" dirty="0">
                <a:solidFill>
                  <a:srgbClr val="5C5C5C"/>
                </a:solidFill>
                <a:effectLst/>
                <a:latin typeface="Noto Sans Demilight"/>
              </a:rPr>
              <a:t> 파라미터에 대해서 </a:t>
            </a:r>
            <a:r>
              <a:rPr lang="ko-KR" altLang="en-US" sz="1300" b="1" i="0" dirty="0">
                <a:solidFill>
                  <a:srgbClr val="5C5C5C"/>
                </a:solidFill>
                <a:effectLst/>
                <a:latin typeface="Noto Sans Demilight"/>
              </a:rPr>
              <a:t>포</a:t>
            </a:r>
            <a:r>
              <a:rPr lang="ko-KR" altLang="en-US" sz="1300" b="1" i="0" dirty="0">
                <a:solidFill>
                  <a:schemeClr val="tx1"/>
                </a:solidFill>
                <a:effectLst/>
                <a:latin typeface="Noto Sans Demilight"/>
              </a:rPr>
              <a:t>괄적인 조합을 평가하여 최적해 찾아가는 기법</a:t>
            </a:r>
            <a:endParaRPr lang="ko-KR" altLang="en-US" b="1" i="0" dirty="0">
              <a:solidFill>
                <a:srgbClr val="5C5C5C"/>
              </a:solidFill>
              <a:effectLst/>
              <a:latin typeface="Noto Sans Demiligh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300" dirty="0"/>
              <a:t> BUT, </a:t>
            </a:r>
            <a:r>
              <a:rPr lang="ko-KR" altLang="en-US" sz="1300" b="0" i="0" dirty="0" err="1">
                <a:solidFill>
                  <a:srgbClr val="5C5C5C"/>
                </a:solidFill>
                <a:effectLst/>
                <a:latin typeface="Noto Sans Demilight"/>
              </a:rPr>
              <a:t>하이퍼</a:t>
            </a:r>
            <a:r>
              <a:rPr lang="ko-KR" altLang="en-US" sz="1300" b="0" i="0" dirty="0">
                <a:solidFill>
                  <a:srgbClr val="5C5C5C"/>
                </a:solidFill>
                <a:effectLst/>
                <a:latin typeface="Noto Sans Demilight"/>
              </a:rPr>
              <a:t> 파라미터의 수가 많거나 값의 범위가 크면 계산 비용이 많이 들 수 있다</a:t>
            </a:r>
            <a:r>
              <a:rPr lang="en-US" altLang="ko-KR" sz="1300" b="0" i="0" dirty="0">
                <a:solidFill>
                  <a:srgbClr val="5C5C5C"/>
                </a:solidFill>
                <a:effectLst/>
                <a:latin typeface="Noto Sans Demilight"/>
              </a:rPr>
              <a:t>.</a:t>
            </a:r>
            <a:endParaRPr lang="en-US" altLang="ko-KR" b="0" i="0" dirty="0">
              <a:solidFill>
                <a:srgbClr val="5C5C5C"/>
              </a:solidFill>
              <a:effectLst/>
              <a:latin typeface="Noto Sans Demilight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0004" y="1805176"/>
            <a:ext cx="5523992" cy="30379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88369" y="3160532"/>
            <a:ext cx="3567953" cy="296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ko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param_grid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에 </a:t>
            </a:r>
            <a:r>
              <a:rPr lang="pl-PL" altLang="ko-KR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parameter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조합을 넣어주</a:t>
            </a:r>
            <a:r>
              <a:rPr lang="ko-KR" altLang="en-US" dirty="0">
                <a:solidFill>
                  <a:srgbClr val="212529"/>
                </a:solidFill>
                <a:highlight>
                  <a:srgbClr val="FFFF00"/>
                </a:highlight>
                <a:latin typeface="-apple-system"/>
              </a:rPr>
              <a:t>기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075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52479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모델과 파라미터 찾기 </a:t>
            </a: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RamdomSearchCV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7428" y="766721"/>
            <a:ext cx="6840071" cy="70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/>
              <a:t>●</a:t>
            </a:r>
            <a:r>
              <a:rPr lang="ko-KR" altLang="en-US"/>
              <a:t> </a:t>
            </a:r>
            <a:r>
              <a:rPr lang="ko-KR" altLang="en-US" sz="1300" b="1" i="0">
                <a:solidFill>
                  <a:srgbClr val="212529"/>
                </a:solidFill>
                <a:effectLst/>
                <a:latin typeface="-apple-system"/>
              </a:rPr>
              <a:t>무작위의 하이퍼파라미터를 선정</a:t>
            </a:r>
            <a:r>
              <a:rPr lang="ko-KR" altLang="en-US" sz="1300" b="0" i="0">
                <a:solidFill>
                  <a:srgbClr val="212529"/>
                </a:solidFill>
                <a:effectLst/>
                <a:latin typeface="-apple-system"/>
              </a:rPr>
              <a:t>하는 과정을 통해 최적의 해를 찾아가는 기법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300" b="0" i="0">
                <a:solidFill>
                  <a:srgbClr val="212529"/>
                </a:solidFill>
                <a:effectLst/>
                <a:latin typeface="-apple-system"/>
              </a:rPr>
              <a:t>빠르고 효율적이기 때문에 </a:t>
            </a:r>
            <a:r>
              <a:rPr lang="en-US" altLang="ko-KR" sz="1300" b="0" i="0">
                <a:solidFill>
                  <a:srgbClr val="212529"/>
                </a:solidFill>
                <a:effectLst/>
                <a:latin typeface="-apple-system"/>
              </a:rPr>
              <a:t>GridSearch</a:t>
            </a:r>
            <a:r>
              <a:rPr lang="ko-KR" altLang="en-US" sz="1300" b="0" i="0">
                <a:solidFill>
                  <a:srgbClr val="212529"/>
                </a:solidFill>
                <a:effectLst/>
                <a:latin typeface="-apple-system"/>
              </a:rPr>
              <a:t>보다 권장</a:t>
            </a:r>
            <a:r>
              <a:rPr lang="en-US" altLang="ko-KR" sz="1300">
                <a:solidFill>
                  <a:srgbClr val="212529"/>
                </a:solidFill>
                <a:latin typeface="-apple-system"/>
              </a:rPr>
              <a:t>, BUT </a:t>
            </a:r>
            <a:r>
              <a:rPr lang="pl-PL" altLang="ko-KR" sz="1300" b="0" i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pl-PL" altLang="ko-KR" sz="1300" b="1" i="0">
                <a:solidFill>
                  <a:srgbClr val="212529"/>
                </a:solidFill>
                <a:effectLst/>
                <a:latin typeface="-apple-system"/>
              </a:rPr>
              <a:t>optimzed solution</a:t>
            </a:r>
            <a:r>
              <a:rPr lang="ko-KR" altLang="en-US" sz="1300" b="1" i="0">
                <a:solidFill>
                  <a:srgbClr val="212529"/>
                </a:solidFill>
                <a:effectLst/>
                <a:latin typeface="-apple-system"/>
              </a:rPr>
              <a:t>이 아닐 수 있음</a:t>
            </a:r>
            <a:endParaRPr lang="en-US" altLang="ko-KR" sz="13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37156" y="1617526"/>
            <a:ext cx="4314020" cy="33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7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52479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모델과 파라미터 찾기 </a:t>
            </a: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RandomForest</a:t>
            </a:r>
          </a:p>
        </p:txBody>
      </p:sp>
      <p:pic>
        <p:nvPicPr>
          <p:cNvPr id="11" name="잉크 10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801539" y="-852014"/>
            <a:ext cx="72000" cy="144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/>
          <a:srcRect l="17550" r="17900" b="11220"/>
          <a:stretch>
            <a:fillRect/>
          </a:stretch>
        </p:blipFill>
        <p:spPr>
          <a:xfrm>
            <a:off x="1550881" y="1391894"/>
            <a:ext cx="3537354" cy="347162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32964" y="773736"/>
            <a:ext cx="6840071" cy="100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 sz="1300"/>
              <a:t>● </a:t>
            </a:r>
            <a:r>
              <a:rPr lang="ko-KR" altLang="en-US" sz="1300" b="0" i="0">
                <a:solidFill>
                  <a:srgbClr val="000000"/>
                </a:solidFill>
                <a:effectLst/>
                <a:latin typeface="-apple-system"/>
              </a:rPr>
              <a:t>여러 개의 결정트리</a:t>
            </a:r>
            <a:r>
              <a:rPr lang="en-US" altLang="ko-KR" sz="1300" b="0" i="0">
                <a:solidFill>
                  <a:srgbClr val="000000"/>
                </a:solidFill>
                <a:effectLst/>
                <a:latin typeface="-apple-system"/>
              </a:rPr>
              <a:t>(Decision Tree)</a:t>
            </a:r>
            <a:r>
              <a:rPr lang="ko-KR" altLang="en-US" sz="1300" b="0" i="0">
                <a:solidFill>
                  <a:srgbClr val="000000"/>
                </a:solidFill>
                <a:effectLst/>
                <a:latin typeface="-apple-system"/>
              </a:rPr>
              <a:t>를 활용한 배깅 방식의 대표적인 알고리즘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300">
                <a:latin typeface="-apple-system"/>
              </a:rPr>
              <a:t>쉽고</a:t>
            </a:r>
            <a:r>
              <a:rPr lang="en-US" altLang="ko-KR" sz="1300">
                <a:latin typeface="-apple-system"/>
              </a:rPr>
              <a:t> </a:t>
            </a:r>
            <a:r>
              <a:rPr lang="ko-KR" altLang="en-US" sz="1300">
                <a:latin typeface="-apple-system"/>
              </a:rPr>
              <a:t>직관적이며 비교적 빠른 수행 속도를 가지나</a:t>
            </a:r>
            <a:r>
              <a:rPr lang="en-US" altLang="ko-KR" sz="1300">
                <a:latin typeface="-apple-system"/>
              </a:rPr>
              <a:t>, </a:t>
            </a:r>
            <a:r>
              <a:rPr lang="ko-KR" altLang="en-US" sz="1300">
                <a:latin typeface="-apple-system"/>
              </a:rPr>
              <a:t>튜닝을 위한 시간이 많이 소요됨</a:t>
            </a:r>
            <a:br>
              <a:rPr lang="ko-KR" altLang="en-US"/>
            </a:b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40076" y="2024832"/>
            <a:ext cx="3807397" cy="18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/>
          <p:cNvSpPr txBox="1"/>
          <p:nvPr/>
        </p:nvSpPr>
        <p:spPr>
          <a:xfrm>
            <a:off x="6388375" y="1725379"/>
            <a:ext cx="3006400" cy="1671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1 :</a:t>
            </a:r>
            <a:r>
              <a:rPr lang="en-US" altLang="ko"/>
              <a:t> </a:t>
            </a:r>
            <a:r>
              <a:rPr lang="ko-KR" altLang="en-US"/>
              <a:t>김동혁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2 : </a:t>
            </a:r>
            <a:r>
              <a:rPr lang="ko-KR" altLang="en-US"/>
              <a:t>박민석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3 :</a:t>
            </a:r>
            <a:r>
              <a:rPr lang="en-US" altLang="ko"/>
              <a:t> </a:t>
            </a:r>
            <a:r>
              <a:rPr lang="ko-KR" altLang="en-US"/>
              <a:t>송민주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스터디원 </a:t>
            </a:r>
            <a:r>
              <a:rPr lang="en-US" altLang="ko-KR"/>
              <a:t>4 : </a:t>
            </a:r>
            <a:r>
              <a:rPr lang="ko-KR" altLang="en-US"/>
              <a:t>양지훈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60508" y="1431989"/>
            <a:ext cx="1811491" cy="30509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52479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모델과 파라미터 찾기 </a:t>
            </a: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Gradient Boosting</a:t>
            </a:r>
          </a:p>
        </p:txBody>
      </p:sp>
      <p:pic>
        <p:nvPicPr>
          <p:cNvPr id="11" name="잉크 10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801539" y="-852014"/>
            <a:ext cx="72000" cy="14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2964" y="773736"/>
            <a:ext cx="6840071" cy="100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 sz="1300"/>
              <a:t>● </a:t>
            </a:r>
            <a:r>
              <a:rPr lang="ko-KR" altLang="en-US" sz="1300"/>
              <a:t>약한 분류기를 결합하여 강한 분류기를 만드는 부스팅</a:t>
            </a:r>
            <a:r>
              <a:rPr lang="ko-KR" altLang="en-US" sz="1300" b="0" i="0">
                <a:solidFill>
                  <a:srgbClr val="000000"/>
                </a:solidFill>
                <a:effectLst/>
                <a:latin typeface="-apple-system"/>
              </a:rPr>
              <a:t> 방식의 대표적인 알고리즘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300"/>
              <a:t>Gradient: </a:t>
            </a:r>
            <a:r>
              <a:rPr lang="ko-KR" altLang="en-US" sz="1300"/>
              <a:t>경사하강법과 비슷하게 최소 </a:t>
            </a:r>
            <a:r>
              <a:rPr lang="en-US" altLang="ko-KR" sz="1300"/>
              <a:t>loss</a:t>
            </a:r>
            <a:r>
              <a:rPr lang="ko-KR" altLang="en-US" sz="1300"/>
              <a:t>를 찾기 위해 조금씩 이동하며 줄여나감</a:t>
            </a:r>
            <a:br>
              <a:rPr lang="ko-KR" altLang="en-US"/>
            </a:b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/>
          <a:srcRect l="50290"/>
          <a:stretch>
            <a:fillRect/>
          </a:stretch>
        </p:blipFill>
        <p:spPr>
          <a:xfrm>
            <a:off x="1755167" y="1707568"/>
            <a:ext cx="2383960" cy="2855467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6"/>
          <a:srcRect r="37570"/>
          <a:stretch>
            <a:fillRect/>
          </a:stretch>
        </p:blipFill>
        <p:spPr>
          <a:xfrm>
            <a:off x="4361330" y="1844467"/>
            <a:ext cx="4482352" cy="1454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772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52479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6.</a:t>
            </a:r>
            <a:r>
              <a:rPr lang="ko-KR" altLang="en-US" sz="2000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964" y="773736"/>
            <a:ext cx="6696635" cy="134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/>
              <a:t>● </a:t>
            </a:r>
            <a:r>
              <a:rPr lang="ko-KR" altLang="en-US" sz="1300"/>
              <a:t>모든 경우에서의 최고 모델은 없다</a:t>
            </a:r>
            <a:r>
              <a:rPr lang="en-US" altLang="ko-KR" sz="1300"/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300"/>
              <a:t>→ </a:t>
            </a:r>
            <a:r>
              <a:rPr lang="ko-KR" altLang="en-US" sz="1300" b="1" i="0">
                <a:solidFill>
                  <a:srgbClr val="212529"/>
                </a:solidFill>
                <a:effectLst/>
                <a:latin typeface="-apple-system"/>
              </a:rPr>
              <a:t>최대한 많은 모델을 이용해서 성능을 비교해보고 최적 모델로 선정해야 함</a:t>
            </a:r>
            <a:endParaRPr lang="ko-KR" altLang="en-US" b="1" i="0">
              <a:solidFill>
                <a:srgbClr val="212529"/>
              </a:solidFill>
              <a:effectLst/>
              <a:latin typeface="-apple-system"/>
            </a:endParaRPr>
          </a:p>
          <a:p>
            <a:pPr lvl="0" algn="l">
              <a:lnSpc>
                <a:spcPct val="150000"/>
              </a:lnSpc>
              <a:defRPr/>
            </a:pPr>
            <a:br>
              <a:rPr lang="ko-KR" altLang="en-US"/>
            </a:b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2964" y="1451749"/>
            <a:ext cx="6680731" cy="90004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32952" y="2400301"/>
            <a:ext cx="6696635" cy="998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/>
              <a:t>●</a:t>
            </a:r>
            <a:r>
              <a:rPr lang="ko-KR" altLang="en-US"/>
              <a:t> </a:t>
            </a:r>
            <a:r>
              <a:rPr lang="ko-KR" altLang="en-US" sz="1300" b="0" i="0">
                <a:solidFill>
                  <a:srgbClr val="000000"/>
                </a:solidFill>
                <a:effectLst/>
                <a:latin typeface="NanumSquareWebFont"/>
              </a:rPr>
              <a:t>모델 별로 가장 성능이 좋은 파라미터 수치를 알 수 있다</a:t>
            </a:r>
            <a:r>
              <a:rPr lang="en-US" altLang="ko-KR" sz="1300" b="0" i="0">
                <a:solidFill>
                  <a:srgbClr val="000000"/>
                </a:solidFill>
                <a:effectLst/>
                <a:latin typeface="NanumSquareWebFont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300"/>
              <a:t>→  </a:t>
            </a:r>
            <a:r>
              <a:rPr lang="ko-KR" altLang="en-US" sz="1300" b="0" i="0">
                <a:solidFill>
                  <a:srgbClr val="000000"/>
                </a:solidFill>
                <a:effectLst/>
                <a:latin typeface="NanumSquareWebFont"/>
              </a:rPr>
              <a:t>좋은 성능이 나오는 구간으로 계속 </a:t>
            </a:r>
            <a:r>
              <a:rPr lang="en-US" altLang="ko-KR" sz="1300" b="0" i="0">
                <a:solidFill>
                  <a:srgbClr val="000000"/>
                </a:solidFill>
                <a:effectLst/>
                <a:latin typeface="NanumSquareWebFont"/>
              </a:rPr>
              <a:t>iteration, </a:t>
            </a:r>
            <a:r>
              <a:rPr lang="ko-KR" altLang="en-US" sz="1300" b="0" i="0">
                <a:solidFill>
                  <a:srgbClr val="000000"/>
                </a:solidFill>
                <a:effectLst/>
                <a:latin typeface="NanumSquareWebFont"/>
              </a:rPr>
              <a:t>여러 번 할 수록 좋은 성능을 가진다</a:t>
            </a:r>
            <a:br>
              <a:rPr lang="ko-KR" altLang="en-US" sz="1300"/>
            </a:br>
            <a:endParaRPr lang="ko-KR" altLang="en-US" sz="130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09660" y="3114313"/>
            <a:ext cx="4868180" cy="1764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77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진행상황</a:t>
            </a:r>
          </a:p>
        </p:txBody>
      </p:sp>
      <p:sp>
        <p:nvSpPr>
          <p:cNvPr id="3" name="Google Shape;83;p16"/>
          <p:cNvSpPr txBox="1"/>
          <p:nvPr/>
        </p:nvSpPr>
        <p:spPr>
          <a:xfrm>
            <a:off x="1428225" y="1249715"/>
            <a:ext cx="6877878" cy="4677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부스트 코스에서 제공하는 </a:t>
            </a:r>
            <a:r>
              <a:rPr lang="en-US" sz="16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</a:t>
            </a:r>
            <a:r>
              <a:rPr lang="ko-KR" altLang="en-US" sz="16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프로젝트로 배우는 데이터 사이언스</a:t>
            </a:r>
            <a:r>
              <a:rPr lang="en-US" altLang="ko-KR" sz="16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” </a:t>
            </a:r>
            <a:r>
              <a:rPr lang="ko-KR" altLang="en-US" sz="16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</a:t>
            </a:r>
            <a:endParaRPr sz="16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8974" y="2149441"/>
            <a:ext cx="7735026" cy="201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ko-KR" altLang="en-US" b="1" i="0">
                <a:solidFill>
                  <a:srgbClr val="FF0000"/>
                </a:solidFill>
                <a:effectLst/>
                <a:latin typeface="Söhne"/>
              </a:rPr>
              <a:t>분류모델</a:t>
            </a:r>
          </a:p>
          <a:p>
            <a:pPr marL="342900" lvl="0" indent="-342900">
              <a:buAutoNum type="arabicPeriod"/>
              <a:defRPr/>
            </a:pPr>
            <a:endParaRPr lang="en-US" altLang="ko-KR" b="1" i="0">
              <a:solidFill>
                <a:srgbClr val="FF0000"/>
              </a:solidFill>
              <a:effectLst/>
              <a:latin typeface="Söhne"/>
            </a:endParaRPr>
          </a:p>
          <a:p>
            <a:pPr marL="342900" lvl="0" indent="-342900">
              <a:buAutoNum type="arabicPeriod"/>
              <a:defRPr/>
            </a:pPr>
            <a:r>
              <a:rPr lang="en-US" altLang="ko-KR" b="1">
                <a:solidFill>
                  <a:srgbClr val="FF0000"/>
                </a:solidFill>
                <a:latin typeface="Söhne"/>
              </a:rPr>
              <a:t>EDA</a:t>
            </a:r>
            <a:r>
              <a:rPr lang="ko-KR" altLang="en-US" b="1">
                <a:solidFill>
                  <a:srgbClr val="FF0000"/>
                </a:solidFill>
                <a:latin typeface="Söhne"/>
              </a:rPr>
              <a:t>를 통해 데이터 탐색</a:t>
            </a:r>
          </a:p>
          <a:p>
            <a:pPr marL="342900" lvl="0" indent="-342900">
              <a:buAutoNum type="arabicPeriod"/>
              <a:defRPr/>
            </a:pPr>
            <a:endParaRPr lang="en-US" altLang="ko-KR" b="1">
              <a:solidFill>
                <a:srgbClr val="FF0000"/>
              </a:solidFill>
              <a:latin typeface="Söhne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>
                <a:solidFill>
                  <a:srgbClr val="FF0000"/>
                </a:solidFill>
                <a:latin typeface="Söhne"/>
              </a:rPr>
              <a:t>탐색한 데이터로 모델 성능 개선</a:t>
            </a:r>
          </a:p>
          <a:p>
            <a:pPr marL="342900" lvl="0" indent="-342900">
              <a:buAutoNum type="arabicPeriod"/>
              <a:defRPr/>
            </a:pPr>
            <a:endParaRPr lang="en-US" altLang="ko-KR" b="1">
              <a:solidFill>
                <a:srgbClr val="FF0000"/>
              </a:solidFill>
              <a:latin typeface="Söhne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>
                <a:solidFill>
                  <a:srgbClr val="FF0000"/>
                </a:solidFill>
                <a:latin typeface="Söhne"/>
              </a:rPr>
              <a:t>모델과 파라메터 찾기</a:t>
            </a:r>
          </a:p>
          <a:p>
            <a:pPr marL="342900" lvl="0" indent="-342900">
              <a:buAutoNum type="arabicPeriod"/>
              <a:defRPr/>
            </a:pPr>
            <a:endParaRPr lang="en-US" altLang="ko-KR" b="1">
              <a:solidFill>
                <a:srgbClr val="0D0D0D"/>
              </a:solidFill>
              <a:latin typeface="Söhne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/>
              <a:t>회귀 모델 제작</a:t>
            </a:r>
            <a:r>
              <a:rPr lang="en-US" altLang="ko-KR" b="1"/>
              <a:t>(</a:t>
            </a:r>
            <a:r>
              <a:rPr lang="ko-KR" altLang="en-US" b="1"/>
              <a:t>예정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7286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8972" y="1119186"/>
            <a:ext cx="7735027" cy="3793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 i="0">
                <a:solidFill>
                  <a:schemeClr val="tx1"/>
                </a:solidFill>
                <a:effectLst/>
                <a:latin typeface="Söhne"/>
              </a:rPr>
              <a:t>1</a:t>
            </a:r>
            <a:r>
              <a:rPr lang="en-US" altLang="ko-KR" b="0" i="0">
                <a:solidFill>
                  <a:schemeClr val="tx1"/>
                </a:solidFill>
                <a:effectLst/>
                <a:latin typeface="Söhne"/>
              </a:rPr>
              <a:t>.</a:t>
            </a:r>
            <a:r>
              <a:rPr lang="ko-KR" altLang="en-US" b="0" i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Classification Model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 </a:t>
            </a:r>
            <a:r>
              <a:rPr lang="ko-KR" alt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학습을 위해 사용하는 기본적인 </a:t>
            </a:r>
            <a:r>
              <a:rPr lang="en-US" altLang="ko-KR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code </a:t>
            </a:r>
            <a:r>
              <a:rPr lang="ko-KR" alt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구조</a:t>
            </a:r>
          </a:p>
          <a:p>
            <a:pPr marL="0" lvl="0" indent="0">
              <a:buNone/>
              <a:defRPr/>
            </a:pPr>
            <a:endParaRPr lang="ko-KR" altLang="en-US">
              <a:solidFill>
                <a:srgbClr val="FF0000"/>
              </a:solidFill>
              <a:latin typeface="Söhne"/>
            </a:endParaRPr>
          </a:p>
          <a:p>
            <a:pPr marL="0" lvl="0" indent="0">
              <a:buNone/>
              <a:defRPr/>
            </a:pPr>
            <a:endParaRPr lang="ko-KR" altLang="en-US">
              <a:solidFill>
                <a:srgbClr val="FF0000"/>
              </a:solidFill>
              <a:latin typeface="Söh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Söhne"/>
              </a:rPr>
              <a:t>3.</a:t>
            </a:r>
            <a:r>
              <a:rPr lang="ko-KR" altLang="en-US" b="1">
                <a:solidFill>
                  <a:schemeClr val="tx1"/>
                </a:solidFill>
                <a:latin typeface="Söhne"/>
              </a:rPr>
              <a:t> </a:t>
            </a:r>
            <a:r>
              <a:rPr 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Exploratory Data Analysis</a:t>
            </a:r>
          </a:p>
          <a:p>
            <a:pPr marL="342900" lvl="0" indent="-342900">
              <a:buAutoNum type="arabicPeriod"/>
              <a:defRPr/>
            </a:pPr>
            <a:endParaRPr lang="en-US" altLang="ko-KR">
              <a:solidFill>
                <a:srgbClr val="FF0000"/>
              </a:solidFill>
              <a:latin typeface="Söhne"/>
            </a:endParaRPr>
          </a:p>
          <a:p>
            <a:pPr marL="342900" lvl="0" indent="-342900">
              <a:buAutoNum type="arabicPeriod"/>
              <a:defRPr/>
            </a:pPr>
            <a:endParaRPr lang="en-US" altLang="ko-KR">
              <a:solidFill>
                <a:srgbClr val="FF0000"/>
              </a:solidFill>
              <a:latin typeface="Söh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Söhne"/>
              </a:rPr>
              <a:t>4.</a:t>
            </a:r>
            <a:r>
              <a:rPr lang="ko-KR" alt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 성능 개선</a:t>
            </a:r>
            <a:endParaRPr lang="ko-KR" altLang="en-US" b="1">
              <a:solidFill>
                <a:schemeClr val="tx1"/>
              </a:solidFill>
              <a:latin typeface="Söhne"/>
            </a:endParaRPr>
          </a:p>
          <a:p>
            <a:pPr marL="342900" lvl="0" indent="-342900">
              <a:buAutoNum type="arabicPeriod"/>
              <a:defRPr/>
            </a:pPr>
            <a:endParaRPr lang="en-US" altLang="ko-KR" b="1">
              <a:solidFill>
                <a:schemeClr val="tx1"/>
              </a:solidFill>
              <a:latin typeface="Söhne"/>
            </a:endParaRPr>
          </a:p>
          <a:p>
            <a:pPr marL="342900" lvl="0" indent="-342900">
              <a:buAutoNum type="arabicPeriod"/>
              <a:defRPr/>
            </a:pPr>
            <a:endParaRPr lang="en-US" altLang="ko-KR" b="1">
              <a:solidFill>
                <a:schemeClr val="tx1"/>
              </a:solidFill>
              <a:latin typeface="Söh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</a:t>
            </a:r>
            <a:r>
              <a:rPr lang="ko-KR" alt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모델과 파라미터 찾기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b="1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6.</a:t>
            </a:r>
            <a:r>
              <a:rPr lang="ko-KR" altLang="en-US" b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 비교</a:t>
            </a:r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Classification Model</a:t>
            </a:r>
          </a:p>
        </p:txBody>
      </p:sp>
      <p:sp>
        <p:nvSpPr>
          <p:cNvPr id="3" name="Google Shape;83;p16"/>
          <p:cNvSpPr txBox="1"/>
          <p:nvPr/>
        </p:nvSpPr>
        <p:spPr>
          <a:xfrm>
            <a:off x="1408973" y="1055550"/>
            <a:ext cx="7205637" cy="988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정의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구체적인 숫자가 아닌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class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인 결과를 예측하기 위한 알고리즘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→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일반적으로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Classification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과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Regression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은 </a:t>
            </a:r>
            <a:r>
              <a:rPr lang="en-US" altLang="ko-KR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Supervised learning</a:t>
            </a:r>
            <a:r>
              <a:rPr lang="ko-KR" alt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 진행한다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92EC3E-5F5A-C714-6111-3DB7B42A7ABB}"/>
              </a:ext>
            </a:extLst>
          </p:cNvPr>
          <p:cNvSpPr/>
          <p:nvPr/>
        </p:nvSpPr>
        <p:spPr>
          <a:xfrm>
            <a:off x="1819174" y="2338786"/>
            <a:ext cx="2088683" cy="62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Training Data</a:t>
            </a: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Training Labels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5871B-7211-7F21-0783-A38490C6002A}"/>
              </a:ext>
            </a:extLst>
          </p:cNvPr>
          <p:cNvSpPr/>
          <p:nvPr/>
        </p:nvSpPr>
        <p:spPr>
          <a:xfrm>
            <a:off x="1809992" y="3349302"/>
            <a:ext cx="2088683" cy="62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Test Data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FA3F64-A5A8-9FB0-817C-ED8C60236DC4}"/>
              </a:ext>
            </a:extLst>
          </p:cNvPr>
          <p:cNvCxnSpPr/>
          <p:nvPr/>
        </p:nvCxnSpPr>
        <p:spPr>
          <a:xfrm>
            <a:off x="4090737" y="2651683"/>
            <a:ext cx="175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5D3D11-60D8-07FE-4551-082DAAD3BA58}"/>
              </a:ext>
            </a:extLst>
          </p:cNvPr>
          <p:cNvSpPr/>
          <p:nvPr/>
        </p:nvSpPr>
        <p:spPr>
          <a:xfrm>
            <a:off x="6025415" y="2338786"/>
            <a:ext cx="2088683" cy="62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Model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866" y="2704699"/>
            <a:ext cx="624074" cy="293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학습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469B83-D451-7527-1881-86B37221D173}"/>
              </a:ext>
            </a:extLst>
          </p:cNvPr>
          <p:cNvCxnSpPr/>
          <p:nvPr/>
        </p:nvCxnSpPr>
        <p:spPr>
          <a:xfrm>
            <a:off x="4090737" y="3666935"/>
            <a:ext cx="175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D7C929-4F83-CC9E-7E0A-E721249DEECC}"/>
              </a:ext>
            </a:extLst>
          </p:cNvPr>
          <p:cNvSpPr/>
          <p:nvPr/>
        </p:nvSpPr>
        <p:spPr>
          <a:xfrm>
            <a:off x="6025415" y="3349302"/>
            <a:ext cx="2088683" cy="62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Prediction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51A845-FC21-18AF-B2FB-2A5E500925A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069757" y="2964581"/>
            <a:ext cx="0" cy="384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65A46-1F93-1596-7EFD-0F42294373A9}"/>
              </a:ext>
            </a:extLst>
          </p:cNvPr>
          <p:cNvSpPr/>
          <p:nvPr/>
        </p:nvSpPr>
        <p:spPr>
          <a:xfrm>
            <a:off x="1809992" y="4308064"/>
            <a:ext cx="2088683" cy="62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Test Label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FA171E-E0A1-6E99-24D2-5D3A6FD82C46}"/>
              </a:ext>
            </a:extLst>
          </p:cNvPr>
          <p:cNvCxnSpPr/>
          <p:nvPr/>
        </p:nvCxnSpPr>
        <p:spPr>
          <a:xfrm>
            <a:off x="4090737" y="4620961"/>
            <a:ext cx="175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BFB135-8F1E-15C7-133F-AAF4D8810F00}"/>
              </a:ext>
            </a:extLst>
          </p:cNvPr>
          <p:cNvSpPr/>
          <p:nvPr/>
        </p:nvSpPr>
        <p:spPr>
          <a:xfrm>
            <a:off x="6025415" y="4350056"/>
            <a:ext cx="2088683" cy="62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Evaluation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114E68-ED49-82D3-ED9D-40E224FD1797}"/>
              </a:ext>
            </a:extLst>
          </p:cNvPr>
          <p:cNvCxnSpPr/>
          <p:nvPr/>
        </p:nvCxnSpPr>
        <p:spPr>
          <a:xfrm>
            <a:off x="7069757" y="3975097"/>
            <a:ext cx="0" cy="384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35712" y="3780173"/>
            <a:ext cx="570653" cy="294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291928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Classification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1219" y="1485532"/>
            <a:ext cx="7735026" cy="157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기본적인 </a:t>
            </a:r>
            <a:r>
              <a:rPr lang="en-US" altLang="ko-KR"/>
              <a:t>Supervised Learning</a:t>
            </a:r>
            <a:r>
              <a:rPr lang="ko-KR" altLang="en-US"/>
              <a:t>만으로 정확도가 높아지면 좋겠지만</a:t>
            </a:r>
            <a:r>
              <a:rPr lang="en-US" altLang="ko-KR"/>
              <a:t>, </a:t>
            </a:r>
            <a:r>
              <a:rPr lang="ko-KR" altLang="en-US"/>
              <a:t>데이터에 문제가 있는 경우</a:t>
            </a:r>
            <a:r>
              <a:rPr lang="en-US" altLang="ko-KR"/>
              <a:t>(</a:t>
            </a:r>
            <a:r>
              <a:rPr lang="ko-KR" altLang="en-US"/>
              <a:t>결측치</a:t>
            </a:r>
            <a:r>
              <a:rPr lang="en-US" altLang="ko-KR"/>
              <a:t>, </a:t>
            </a:r>
            <a:r>
              <a:rPr lang="ko-KR" altLang="en-US"/>
              <a:t>이상치</a:t>
            </a:r>
            <a:r>
              <a:rPr lang="en-US" altLang="ko-KR"/>
              <a:t>) </a:t>
            </a:r>
            <a:r>
              <a:rPr lang="ko-KR" altLang="en-US"/>
              <a:t>해당 데이터 처리를 반드시 해주어야 함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marL="285750" lvl="0" indent="-285750">
              <a:buFont typeface="Symbol"/>
              <a:buChar char="Þ"/>
              <a:defRPr/>
            </a:pPr>
            <a:r>
              <a:rPr lang="en-US" altLang="ko-KR"/>
              <a:t>EDA / Preprocessing</a:t>
            </a:r>
            <a:r>
              <a:rPr lang="ko-KR" altLang="en-US"/>
              <a:t>의 필요성</a:t>
            </a:r>
          </a:p>
          <a:p>
            <a:pPr marL="285750" lvl="0" indent="-285750">
              <a:buFont typeface="Symbol"/>
              <a:buChar char="Þ"/>
              <a:defRPr/>
            </a:pPr>
            <a:endParaRPr lang="en-US" altLang="ko-KR"/>
          </a:p>
          <a:p>
            <a:pPr marL="0" lvl="0" indent="0">
              <a:buFont typeface="Symbol"/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 Feature Engineering</a:t>
            </a:r>
            <a:r>
              <a:rPr lang="ko-KR" altLang="en-US"/>
              <a:t>을 통해 </a:t>
            </a:r>
            <a:r>
              <a:rPr lang="en-US" altLang="ko-KR"/>
              <a:t>Feature</a:t>
            </a:r>
            <a:r>
              <a:rPr lang="ko-KR" altLang="en-US"/>
              <a:t>와 </a:t>
            </a:r>
            <a:r>
              <a:rPr lang="en-US" altLang="ko-KR"/>
              <a:t>output</a:t>
            </a:r>
            <a:r>
              <a:rPr lang="ko-KR" altLang="en-US"/>
              <a:t>의 상관관계 및 정확도 향상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91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Classification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B549A-1C79-E32E-1EB7-22E0CD569000}"/>
              </a:ext>
            </a:extLst>
          </p:cNvPr>
          <p:cNvSpPr txBox="1"/>
          <p:nvPr/>
        </p:nvSpPr>
        <p:spPr>
          <a:xfrm>
            <a:off x="1377812" y="845454"/>
            <a:ext cx="7735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아래 그림은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</a:t>
            </a:r>
            <a:r>
              <a:rPr lang="en-US" altLang="ko-KR" dirty="0"/>
              <a:t>EDA</a:t>
            </a:r>
            <a:r>
              <a:rPr lang="ko-KR" altLang="en-US" dirty="0"/>
              <a:t>부터</a:t>
            </a:r>
            <a:r>
              <a:rPr lang="en-US" altLang="ko-KR" dirty="0"/>
              <a:t>, model</a:t>
            </a:r>
            <a:r>
              <a:rPr lang="ko-KR" altLang="en-US" dirty="0"/>
              <a:t>을 학습하는 데까지의 과정을 모사</a:t>
            </a:r>
            <a:r>
              <a:rPr lang="en-US" altLang="ko-KR" dirty="0"/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4721AE9-0C1E-BE5C-D71E-5FA44F2ECA0A}"/>
              </a:ext>
            </a:extLst>
          </p:cNvPr>
          <p:cNvGrpSpPr/>
          <p:nvPr/>
        </p:nvGrpSpPr>
        <p:grpSpPr>
          <a:xfrm>
            <a:off x="2128069" y="1470635"/>
            <a:ext cx="5513282" cy="3245745"/>
            <a:chOff x="1945189" y="1672766"/>
            <a:chExt cx="5513282" cy="324574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23FD13-4693-313B-9E34-3AFFBC7ED863}"/>
                </a:ext>
              </a:extLst>
            </p:cNvPr>
            <p:cNvSpPr/>
            <p:nvPr/>
          </p:nvSpPr>
          <p:spPr>
            <a:xfrm>
              <a:off x="1945189" y="1672766"/>
              <a:ext cx="1953486" cy="521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Training</a:t>
              </a:r>
              <a:r>
                <a:rPr lang="ko-KR" altLang="en-US" sz="18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800" b="1" dirty="0">
                  <a:solidFill>
                    <a:schemeClr val="bg1"/>
                  </a:solidFill>
                </a:rPr>
                <a:t>Labels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DA10BF-F59C-76A5-BA1C-6852DAC4D55D}"/>
                </a:ext>
              </a:extLst>
            </p:cNvPr>
            <p:cNvSpPr/>
            <p:nvPr/>
          </p:nvSpPr>
          <p:spPr>
            <a:xfrm>
              <a:off x="5245325" y="1672766"/>
              <a:ext cx="1953486" cy="521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Training</a:t>
              </a:r>
              <a:r>
                <a:rPr lang="ko-KR" altLang="en-US" sz="18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800" b="1" dirty="0">
                  <a:solidFill>
                    <a:schemeClr val="bg1"/>
                  </a:solidFill>
                </a:rPr>
                <a:t>Data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3509A92-A005-A4F8-4F9E-434366FEE68A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6222068" y="2194559"/>
              <a:ext cx="0" cy="288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E4074B-09DB-8F6C-51A0-94217548FF07}"/>
                </a:ext>
              </a:extLst>
            </p:cNvPr>
            <p:cNvSpPr/>
            <p:nvPr/>
          </p:nvSpPr>
          <p:spPr>
            <a:xfrm>
              <a:off x="5245325" y="2492942"/>
              <a:ext cx="1953486" cy="521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EDA /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preprocessing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9BF790A-63CE-3AA3-CBF2-B1B6C1DF11D3}"/>
                </a:ext>
              </a:extLst>
            </p:cNvPr>
            <p:cNvSpPr/>
            <p:nvPr/>
          </p:nvSpPr>
          <p:spPr>
            <a:xfrm>
              <a:off x="4985665" y="3303494"/>
              <a:ext cx="2472806" cy="521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Feature Extraction / Scaling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634C8BE-2FF5-BC65-EA89-268B271EAFAB}"/>
                </a:ext>
              </a:extLst>
            </p:cNvPr>
            <p:cNvCxnSpPr>
              <a:cxnSpLocks/>
            </p:cNvCxnSpPr>
            <p:nvPr/>
          </p:nvCxnSpPr>
          <p:spPr>
            <a:xfrm>
              <a:off x="6226216" y="3014735"/>
              <a:ext cx="0" cy="288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94D2B7F-B9A5-CD72-14B8-4247015AA3C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2921932" y="2194559"/>
              <a:ext cx="0" cy="19582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BB9C794-1DC3-FBE2-F90E-5357DDD2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6889" y="4152848"/>
              <a:ext cx="6888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497A20-D63F-DCF0-855A-569403B0908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968" y="3825287"/>
              <a:ext cx="0" cy="3275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A5DD361-02D3-1077-0DD8-380D7036ED8B}"/>
                </a:ext>
              </a:extLst>
            </p:cNvPr>
            <p:cNvSpPr/>
            <p:nvPr/>
          </p:nvSpPr>
          <p:spPr>
            <a:xfrm>
              <a:off x="3555760" y="3969666"/>
              <a:ext cx="2094381" cy="366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Feature Selection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B25C1FA-A900-F62F-1D89-F17B5C4A4880}"/>
                </a:ext>
              </a:extLst>
            </p:cNvPr>
            <p:cNvCxnSpPr>
              <a:cxnSpLocks/>
            </p:cNvCxnSpPr>
            <p:nvPr/>
          </p:nvCxnSpPr>
          <p:spPr>
            <a:xfrm>
              <a:off x="5650141" y="4152848"/>
              <a:ext cx="6888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23A6508-169A-9264-A00C-38C06A82F25E}"/>
                </a:ext>
              </a:extLst>
            </p:cNvPr>
            <p:cNvSpPr/>
            <p:nvPr/>
          </p:nvSpPr>
          <p:spPr>
            <a:xfrm>
              <a:off x="3555760" y="4552147"/>
              <a:ext cx="2094381" cy="366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</a:rPr>
                <a:t>Model</a:t>
              </a:r>
              <a:endParaRPr lang="ko-KR" altLang="en-US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35DB59-066E-0252-7A96-C8FF91BC14F4}"/>
                </a:ext>
              </a:extLst>
            </p:cNvPr>
            <p:cNvCxnSpPr>
              <a:cxnSpLocks/>
              <a:stCxn id="33" idx="2"/>
              <a:endCxn id="37" idx="0"/>
            </p:cNvCxnSpPr>
            <p:nvPr/>
          </p:nvCxnSpPr>
          <p:spPr>
            <a:xfrm>
              <a:off x="4602951" y="4336030"/>
              <a:ext cx="0" cy="2161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29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4" y="306875"/>
            <a:ext cx="6146857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학습을 위해 사용하는 기본적인 </a:t>
            </a: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code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구조</a:t>
            </a: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7245946C-96A1-1214-9D19-83DD8450E23C}"/>
              </a:ext>
            </a:extLst>
          </p:cNvPr>
          <p:cNvSpPr txBox="1"/>
          <p:nvPr/>
        </p:nvSpPr>
        <p:spPr>
          <a:xfrm>
            <a:off x="1408973" y="1055550"/>
            <a:ext cx="7205637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의사결정트리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(Decision Tree)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구조의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사용한다고 가정한다면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model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학습에 사용되는 기본적인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code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구조는 아래와 같다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F78ADA3E-F140-A833-49D6-233A90CC1F9D}"/>
              </a:ext>
            </a:extLst>
          </p:cNvPr>
          <p:cNvSpPr txBox="1"/>
          <p:nvPr/>
        </p:nvSpPr>
        <p:spPr>
          <a:xfrm>
            <a:off x="1408973" y="2142962"/>
            <a:ext cx="7205637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&gt;&gt; model =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RandomForestClassifier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&gt;&gt;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model.fit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X_train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y_train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&gt;&gt;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y_pred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=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model.predict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X_test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&gt;&gt;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model.score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X_test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y_pred</a:t>
            </a: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4825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/>
          <p:cNvSpPr txBox="1"/>
          <p:nvPr/>
        </p:nvSpPr>
        <p:spPr>
          <a:xfrm>
            <a:off x="1408974" y="306875"/>
            <a:ext cx="6146857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학습을 위해 사용하는 기본적인 </a:t>
            </a:r>
            <a:r>
              <a:rPr lang="en-US" altLang="ko-KR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code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구조</a:t>
            </a:r>
          </a:p>
        </p:txBody>
      </p:sp>
      <p:sp>
        <p:nvSpPr>
          <p:cNvPr id="4" name="Google Shape;83;p16"/>
          <p:cNvSpPr txBox="1"/>
          <p:nvPr/>
        </p:nvSpPr>
        <p:spPr>
          <a:xfrm>
            <a:off x="1428413" y="1122863"/>
            <a:ext cx="7205637" cy="365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&gt;&gt; model = RandomForestClassifier()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scikit-learn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제공하는 </a:t>
            </a:r>
            <a:r>
              <a:rPr 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random forest model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사용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&gt;&gt; model.fit(X_train, y_train)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EDA/preprocessing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진행한 </a:t>
            </a: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</a:t>
            </a: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train/test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set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 할당함</a:t>
            </a: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그 후 </a:t>
            </a: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 set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모델에 할당시킴</a:t>
            </a: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&gt;&gt; y_pred = model.predict(X_test)</a:t>
            </a:r>
          </a:p>
          <a:p>
            <a:pPr lvl="0">
              <a:lnSpc>
                <a:spcPct val="115000"/>
              </a:lnSpc>
              <a:defRPr/>
            </a:pP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학습된 </a:t>
            </a: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바탕으로 </a:t>
            </a: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통해 출력값 예측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&gt;&gt; model.score(X_test, y_pred)</a:t>
            </a:r>
          </a:p>
          <a:p>
            <a:pPr lvl="0">
              <a:lnSpc>
                <a:spcPct val="115000"/>
              </a:lnSpc>
              <a:defRPr/>
            </a:pPr>
            <a:r>
              <a:rPr lang="en-US" altLang="ko-KR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정답과 예측값을 비교하여 정확도 확인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17708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965</Words>
  <Application>Microsoft Office PowerPoint</Application>
  <PresentationFormat>화면 슬라이드 쇼(16:9)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-apple-system</vt:lpstr>
      <vt:lpstr>NanumGothic ExtraBold</vt:lpstr>
      <vt:lpstr>NanumSquareWebFont</vt:lpstr>
      <vt:lpstr>Noto Sans Demilight</vt:lpstr>
      <vt:lpstr>Söhne</vt:lpstr>
      <vt:lpstr>Arial</vt:lpstr>
      <vt:lpstr>Symbol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82104</dc:creator>
  <cp:lastModifiedBy>김동혁</cp:lastModifiedBy>
  <cp:revision>92</cp:revision>
  <dcterms:modified xsi:type="dcterms:W3CDTF">2024-04-01T14:38:22Z</dcterms:modified>
  <cp:version/>
</cp:coreProperties>
</file>