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75" r:id="rId6"/>
    <p:sldId id="324" r:id="rId7"/>
    <p:sldId id="325" r:id="rId8"/>
    <p:sldId id="274" r:id="rId9"/>
    <p:sldId id="326" r:id="rId10"/>
    <p:sldId id="327" r:id="rId11"/>
    <p:sldId id="328" r:id="rId12"/>
    <p:sldId id="329" r:id="rId13"/>
    <p:sldId id="342" r:id="rId14"/>
    <p:sldId id="347" r:id="rId15"/>
    <p:sldId id="348" r:id="rId16"/>
    <p:sldId id="333" r:id="rId17"/>
    <p:sldId id="334" r:id="rId18"/>
    <p:sldId id="336" r:id="rId19"/>
    <p:sldId id="339" r:id="rId20"/>
    <p:sldId id="340" r:id="rId21"/>
    <p:sldId id="349" r:id="rId22"/>
    <p:sldId id="350" r:id="rId23"/>
    <p:sldId id="356" r:id="rId24"/>
    <p:sldId id="358" r:id="rId25"/>
    <p:sldId id="359" r:id="rId26"/>
    <p:sldId id="361" r:id="rId27"/>
    <p:sldId id="362" r:id="rId28"/>
    <p:sldId id="363" r:id="rId29"/>
    <p:sldId id="365" r:id="rId30"/>
    <p:sldId id="366" r:id="rId31"/>
    <p:sldId id="367" r:id="rId32"/>
    <p:sldId id="368" r:id="rId33"/>
    <p:sldId id="369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9"/>
    <p:restoredTop sz="89985"/>
  </p:normalViewPr>
  <p:slideViewPr>
    <p:cSldViewPr snapToGrid="0">
      <p:cViewPr varScale="1">
        <p:scale>
          <a:sx n="61" d="100"/>
          <a:sy n="61" d="100"/>
        </p:scale>
        <p:origin x="682" y="53"/>
      </p:cViewPr>
      <p:guideLst>
        <p:guide orient="horz" pos="16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25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125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454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36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83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34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5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59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6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46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454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58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10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38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23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60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4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5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27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0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53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>
                <a:solidFill>
                  <a:srgbClr val="19264B"/>
                </a:solidFill>
              </a:rPr>
              <a:t>BASIC </a:t>
            </a:r>
            <a:r>
              <a:rPr lang="ko" sz="2500" b="1">
                <a:solidFill>
                  <a:srgbClr val="19264B"/>
                </a:solidFill>
              </a:rPr>
              <a:t>스터디 </a:t>
            </a:r>
            <a:r>
              <a:rPr lang="en-US" altLang="ko-KR" sz="2500" b="1" dirty="0">
                <a:solidFill>
                  <a:srgbClr val="19264B"/>
                </a:solidFill>
              </a:rPr>
              <a:t>6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-KR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-KR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</a:t>
            </a:r>
            <a:r>
              <a:rPr lang="en-US" altLang="ko-KR" dirty="0">
                <a:solidFill>
                  <a:srgbClr val="19264B"/>
                </a:solidFill>
              </a:rPr>
              <a:t>8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이준기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03.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 &amp; Feature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Engineering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3" name="가로 글상자 92"/>
          <p:cNvSpPr txBox="1"/>
          <p:nvPr/>
        </p:nvSpPr>
        <p:spPr>
          <a:xfrm>
            <a:off x="1562900" y="1546556"/>
            <a:ext cx="7211150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대부분의 승객이 돈을 아예 사용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X</a:t>
            </a:r>
          </a:p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차원이동을 한 승객이 더 적게 소비하는 경향</a:t>
            </a:r>
          </a:p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ko-KR" altLang="en-US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푸드코트와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쇼핑몰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룸서비스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스파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en" altLang="ko-KR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VRDeck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분포가 서로 </a:t>
            </a:r>
            <a:r>
              <a:rPr lang="ko-KR" altLang="en-US" sz="12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비슷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-&gt;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사치와 필수 소비로 구분할 수 있음</a:t>
            </a:r>
          </a:p>
        </p:txBody>
      </p:sp>
      <p:sp>
        <p:nvSpPr>
          <p:cNvPr id="2" name="가로 글상자 87">
            <a:extLst>
              <a:ext uri="{FF2B5EF4-FFF2-40B4-BE49-F238E27FC236}">
                <a16:creationId xmlns:a16="http://schemas.microsoft.com/office/drawing/2014/main" id="{342404B9-85D8-F88A-D39D-2B738B30F97C}"/>
              </a:ext>
            </a:extLst>
          </p:cNvPr>
          <p:cNvSpPr txBox="1"/>
          <p:nvPr/>
        </p:nvSpPr>
        <p:spPr>
          <a:xfrm>
            <a:off x="1408975" y="775966"/>
            <a:ext cx="707780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연속형 변수 </a:t>
            </a:r>
            <a:r>
              <a:rPr lang="en-US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" altLang="ko-KR" sz="15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RoomService</a:t>
            </a:r>
            <a:r>
              <a:rPr lang="en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" altLang="ko-KR" sz="15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FoodCourt</a:t>
            </a:r>
            <a:r>
              <a:rPr lang="en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" altLang="ko-KR" sz="15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ShoppingMall</a:t>
            </a:r>
            <a:r>
              <a:rPr lang="en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Spa, </a:t>
            </a:r>
            <a:r>
              <a:rPr lang="en" altLang="ko-KR" sz="15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VRDeck</a:t>
            </a:r>
            <a:endParaRPr lang="en" altLang="ko-KR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200000"/>
              </a:lnSpc>
              <a:defRPr/>
            </a:pPr>
            <a:endParaRPr lang="ko-KR" altLang="en-US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AF9A48-55C8-3192-C539-FFA864C4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1333568"/>
            <a:ext cx="1817850" cy="369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FBA66A-7DCA-6B85-E968-B18BE7F991DF}"/>
              </a:ext>
            </a:extLst>
          </p:cNvPr>
          <p:cNvSpPr txBox="1"/>
          <p:nvPr/>
        </p:nvSpPr>
        <p:spPr>
          <a:xfrm>
            <a:off x="1562888" y="2711170"/>
            <a:ext cx="4572000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 5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 시설의 총 소비액 변수 생성 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소비 여부 변수를 생성해서 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  아무것도 소비하지 않은 사람과 소비를 한 사람 구분 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rcRect l="50370"/>
          <a:stretch>
            <a:fillRect/>
          </a:stretch>
        </p:blipFill>
        <p:spPr>
          <a:xfrm>
            <a:off x="4057697" y="3633876"/>
            <a:ext cx="2221556" cy="1414216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5"/>
          <a:srcRect r="48770"/>
          <a:stretch>
            <a:fillRect/>
          </a:stretch>
        </p:blipFill>
        <p:spPr>
          <a:xfrm>
            <a:off x="1677119" y="3658641"/>
            <a:ext cx="2221556" cy="13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03.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 &amp; Feature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Engineering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3" name="가로 글상자 92"/>
          <p:cNvSpPr txBox="1"/>
          <p:nvPr/>
        </p:nvSpPr>
        <p:spPr>
          <a:xfrm>
            <a:off x="1562900" y="1546556"/>
            <a:ext cx="4371175" cy="891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동면에 들어간 승객이 차원이동을 한 경우가 두드러지게 많음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VIP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변수는 차원이동과 크게 관련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X</a:t>
            </a:r>
          </a:p>
          <a:p>
            <a:pPr lvl="0" algn="l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 VIP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변수 삭제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가로 글상자 87">
            <a:extLst>
              <a:ext uri="{FF2B5EF4-FFF2-40B4-BE49-F238E27FC236}">
                <a16:creationId xmlns:a16="http://schemas.microsoft.com/office/drawing/2014/main" id="{342404B9-85D8-F88A-D39D-2B738B30F97C}"/>
              </a:ext>
            </a:extLst>
          </p:cNvPr>
          <p:cNvSpPr txBox="1"/>
          <p:nvPr/>
        </p:nvSpPr>
        <p:spPr>
          <a:xfrm>
            <a:off x="1408975" y="775966"/>
            <a:ext cx="707780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카테고리형 변수 </a:t>
            </a:r>
            <a:r>
              <a:rPr lang="en-US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en-US" altLang="ko-KR" sz="15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Homeplanet</a:t>
            </a:r>
            <a:r>
              <a:rPr lang="en-US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-US" altLang="ko-KR" sz="15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CryoSleep</a:t>
            </a:r>
            <a:r>
              <a:rPr lang="en-US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Destination, VIP</a:t>
            </a:r>
            <a:endParaRPr lang="ko-KR" altLang="en-US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A80175-2CC2-76AC-2C72-1FD5AA5D0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6"/>
          <a:stretch/>
        </p:blipFill>
        <p:spPr bwMode="auto">
          <a:xfrm>
            <a:off x="6120939" y="2723411"/>
            <a:ext cx="2822236" cy="22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BABF6C-9C55-C541-0C59-9241C4101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6"/>
          <a:stretch/>
        </p:blipFill>
        <p:spPr bwMode="auto">
          <a:xfrm>
            <a:off x="2840518" y="2723411"/>
            <a:ext cx="2822236" cy="22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0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03.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 &amp; Feature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Engineering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3" name="가로 글상자 92"/>
          <p:cNvSpPr txBox="1"/>
          <p:nvPr/>
        </p:nvSpPr>
        <p:spPr>
          <a:xfrm>
            <a:off x="1562900" y="1546556"/>
            <a:ext cx="4371175" cy="116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승객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ID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 승객 그룹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 그룹의 크기 변수 추출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객실 변수에서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deck/number/side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각각을 분리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이름에서 성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(family name)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추출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가족 여부 확인</a:t>
            </a:r>
            <a:endParaRPr lang="en-US" altLang="ko-KR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가로 글상자 87">
            <a:extLst>
              <a:ext uri="{FF2B5EF4-FFF2-40B4-BE49-F238E27FC236}">
                <a16:creationId xmlns:a16="http://schemas.microsoft.com/office/drawing/2014/main" id="{342404B9-85D8-F88A-D39D-2B738B30F97C}"/>
              </a:ext>
            </a:extLst>
          </p:cNvPr>
          <p:cNvSpPr txBox="1"/>
          <p:nvPr/>
        </p:nvSpPr>
        <p:spPr>
          <a:xfrm>
            <a:off x="1408975" y="775966"/>
            <a:ext cx="707780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5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PassengerID</a:t>
            </a:r>
            <a:r>
              <a:rPr lang="en-US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Cabin, Name</a:t>
            </a:r>
          </a:p>
          <a:p>
            <a:pPr>
              <a:lnSpc>
                <a:spcPct val="200000"/>
              </a:lnSpc>
              <a:defRPr/>
            </a:pPr>
            <a:endParaRPr lang="ko-KR" altLang="en-US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408AB9F-3D90-E647-4440-C52E0BA51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35" y="775967"/>
            <a:ext cx="2446115" cy="232674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54092" y="1008186"/>
            <a:ext cx="304800" cy="20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62900" y="3284391"/>
            <a:ext cx="6687452" cy="17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03. EDA &amp; Feature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Engineering</a:t>
            </a:r>
          </a:p>
        </p:txBody>
      </p:sp>
      <p:sp>
        <p:nvSpPr>
          <p:cNvPr id="86" name="가로 글상자 85"/>
          <p:cNvSpPr txBox="1"/>
          <p:nvPr/>
        </p:nvSpPr>
        <p:spPr>
          <a:xfrm>
            <a:off x="1631155" y="1122896"/>
            <a:ext cx="4452939" cy="484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Solo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피처 생성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6559" y="1744530"/>
            <a:ext cx="2875441" cy="477276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62642" y="2455695"/>
            <a:ext cx="3522133" cy="16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8" name="가로 글상자 97"/>
          <p:cNvSpPr txBox="1"/>
          <p:nvPr/>
        </p:nvSpPr>
        <p:spPr>
          <a:xfrm>
            <a:off x="1631155" y="1122896"/>
            <a:ext cx="4452939" cy="484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 찾기</a:t>
            </a: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64101" y="2743293"/>
            <a:ext cx="4034499" cy="982004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57832" y="1575620"/>
            <a:ext cx="2680031" cy="3046702"/>
          </a:xfrm>
          <a:prstGeom prst="rect">
            <a:avLst/>
          </a:prstGeom>
        </p:spPr>
      </p:pic>
      <p:sp>
        <p:nvSpPr>
          <p:cNvPr id="106" name="가로 글상자 105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데이터의 약 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2%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차지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7469954" y="1593536"/>
            <a:ext cx="996514" cy="3021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1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8" name="가로 글상자 97"/>
          <p:cNvSpPr txBox="1"/>
          <p:nvPr/>
        </p:nvSpPr>
        <p:spPr>
          <a:xfrm>
            <a:off x="1631155" y="1122896"/>
            <a:ext cx="4452939" cy="484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 찾기</a:t>
            </a:r>
          </a:p>
        </p:txBody>
      </p:sp>
      <p:sp>
        <p:nvSpPr>
          <p:cNvPr id="106" name="가로 글상자 105"/>
          <p:cNvSpPr txBox="1"/>
          <p:nvPr/>
        </p:nvSpPr>
        <p:spPr>
          <a:xfrm>
            <a:off x="1690685" y="1577476"/>
            <a:ext cx="6118264" cy="7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대부분의 결측치는 타겟값과 독립적 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행을 삭제하기 보다는 채우는 것이 좋음</a:t>
            </a:r>
          </a:p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누락된 데이터 내에서 패턴 찾기</a:t>
            </a: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08378" y="2773158"/>
            <a:ext cx="3346855" cy="944291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26553" y="2391020"/>
            <a:ext cx="3758581" cy="17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0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8" name="가로 글상자 97"/>
          <p:cNvSpPr txBox="1"/>
          <p:nvPr/>
        </p:nvSpPr>
        <p:spPr>
          <a:xfrm>
            <a:off x="1631155" y="1122896"/>
            <a:ext cx="4452939" cy="484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피처 간 관계 파악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HomePlanet &amp;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Group</a:t>
            </a:r>
          </a:p>
        </p:txBody>
      </p:sp>
      <p:sp>
        <p:nvSpPr>
          <p:cNvPr id="106" name="가로 글상자 105"/>
          <p:cNvSpPr txBox="1"/>
          <p:nvPr/>
        </p:nvSpPr>
        <p:spPr>
          <a:xfrm>
            <a:off x="1690687" y="1577476"/>
            <a:ext cx="5314207" cy="10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같은 그룹에 속한 사람들은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모두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같은 고향 행성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출신</a:t>
            </a:r>
            <a:endParaRPr lang="en-US" altLang="ko-KR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Group에 따라 누락된 HomePlanet 값을 채울 수 있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음</a:t>
            </a:r>
          </a:p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0675" y="2571750"/>
            <a:ext cx="2002508" cy="1415692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73628" y="2571750"/>
            <a:ext cx="2554382" cy="163575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B2B702B-7782-A8DF-C5C1-0A1249416E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31155" y="4277112"/>
            <a:ext cx="2796782" cy="4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6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8" name="가로 글상자 97"/>
          <p:cNvSpPr txBox="1"/>
          <p:nvPr/>
        </p:nvSpPr>
        <p:spPr>
          <a:xfrm>
            <a:off x="1631155" y="1122896"/>
            <a:ext cx="4452939" cy="484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피처 간 관계 파악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HomePlanet &amp;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Cabin_deck</a:t>
            </a:r>
          </a:p>
        </p:txBody>
      </p:sp>
      <p:sp>
        <p:nvSpPr>
          <p:cNvPr id="106" name="가로 글상자 105"/>
          <p:cNvSpPr txBox="1"/>
          <p:nvPr/>
        </p:nvSpPr>
        <p:spPr>
          <a:xfrm>
            <a:off x="1690687" y="1577476"/>
            <a:ext cx="5314207" cy="1097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A, B, C, T 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갑판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승객 →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유로파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출신</a:t>
            </a:r>
          </a:p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 갑판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승객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 지구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출신</a:t>
            </a:r>
          </a:p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D, E, F 갑판의 승객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다양한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행성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출신</a:t>
            </a: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1155" y="2822218"/>
            <a:ext cx="3589564" cy="1679964"/>
          </a:xfrm>
          <a:prstGeom prst="rect">
            <a:avLst/>
          </a:prstGeom>
        </p:spPr>
      </p:pic>
      <p:sp>
        <p:nvSpPr>
          <p:cNvPr id="115" name="직사각형 114"/>
          <p:cNvSpPr/>
          <p:nvPr/>
        </p:nvSpPr>
        <p:spPr>
          <a:xfrm>
            <a:off x="3914198" y="2795381"/>
            <a:ext cx="452227" cy="1563756"/>
          </a:xfrm>
          <a:prstGeom prst="rect">
            <a:avLst/>
          </a:prstGeom>
          <a:noFill/>
          <a:ln>
            <a:solidFill>
              <a:srgbClr val="EF4DD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909714" y="2802396"/>
            <a:ext cx="1094199" cy="1553567"/>
          </a:xfrm>
          <a:prstGeom prst="rect">
            <a:avLst/>
          </a:prstGeom>
          <a:noFill/>
          <a:ln>
            <a:solidFill>
              <a:srgbClr val="EF4DD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97791" y="3875862"/>
            <a:ext cx="2872989" cy="4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1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8" name="가로 글상자 97"/>
          <p:cNvSpPr txBox="1"/>
          <p:nvPr/>
        </p:nvSpPr>
        <p:spPr>
          <a:xfrm>
            <a:off x="1631155" y="1122896"/>
            <a:ext cx="4452939" cy="484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피처 간 관계 파악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HomePlanet &amp;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Surname</a:t>
            </a:r>
          </a:p>
        </p:txBody>
      </p:sp>
      <p:sp>
        <p:nvSpPr>
          <p:cNvPr id="106" name="가로 글상자 105"/>
          <p:cNvSpPr txBox="1"/>
          <p:nvPr/>
        </p:nvSpPr>
        <p:spPr>
          <a:xfrm>
            <a:off x="1690687" y="1577476"/>
            <a:ext cx="5314207" cy="754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같은 성을 가진 사람들은 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모두 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같은 고향 행성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출신</a:t>
            </a:r>
          </a:p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Surname에 따라 누락된 HomePlanet 값을 채울 수 있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음</a:t>
            </a: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1155" y="2741447"/>
            <a:ext cx="3678135" cy="1581254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59791" y="3690246"/>
            <a:ext cx="2728196" cy="4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1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8" name="가로 글상자 97"/>
          <p:cNvSpPr txBox="1"/>
          <p:nvPr/>
        </p:nvSpPr>
        <p:spPr>
          <a:xfrm>
            <a:off x="1631155" y="1122896"/>
            <a:ext cx="4452939" cy="484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남은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10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HomePlanet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결측치 확인</a:t>
            </a: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09511" y="2111075"/>
            <a:ext cx="4910182" cy="203179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75211" y="2571750"/>
            <a:ext cx="2872989" cy="2263336"/>
          </a:xfrm>
          <a:prstGeom prst="rect">
            <a:avLst/>
          </a:prstGeom>
        </p:spPr>
      </p:pic>
      <p:sp>
        <p:nvSpPr>
          <p:cNvPr id="117" name="가로 글상자 116"/>
          <p:cNvSpPr txBox="1"/>
          <p:nvPr/>
        </p:nvSpPr>
        <p:spPr>
          <a:xfrm>
            <a:off x="1690685" y="1577476"/>
            <a:ext cx="6118264" cy="420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남은 사람들은 모두 목적지가 </a:t>
            </a: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TRAPPIST-1e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으로 같음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768080" y="2571750"/>
            <a:ext cx="880119" cy="2323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" altLang="en-US" dirty="0"/>
              <a:t>김소유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" altLang="en-US" dirty="0"/>
              <a:t>김현수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" altLang="en-US" dirty="0"/>
              <a:t>이준기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스터디원 </a:t>
            </a:r>
            <a:r>
              <a:rPr lang="en-US" altLang="ko" dirty="0"/>
              <a:t>4</a:t>
            </a:r>
            <a:r>
              <a:rPr lang="en-US" altLang="ko-KR" dirty="0"/>
              <a:t>: </a:t>
            </a:r>
            <a:r>
              <a:rPr lang="ko-KR" altLang="en-US" dirty="0" err="1"/>
              <a:t>임현오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5: </a:t>
            </a:r>
            <a:r>
              <a:rPr lang="ko-KR" altLang="en-US" dirty="0" err="1"/>
              <a:t>조다영</a:t>
            </a:r>
            <a:endParaRPr dirty="0"/>
          </a:p>
        </p:txBody>
      </p:sp>
      <p:pic>
        <p:nvPicPr>
          <p:cNvPr id="3" name="그림 2" descr="사람, 실내, 인간의 얼굴, 의류이(가) 표시된 사진&#10;&#10;자동 생성된 설명">
            <a:extLst>
              <a:ext uri="{FF2B5EF4-FFF2-40B4-BE49-F238E27FC236}">
                <a16:creationId xmlns:a16="http://schemas.microsoft.com/office/drawing/2014/main" id="{132BDDC8-E23C-91CA-C0B0-418312A10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380" y="1278878"/>
            <a:ext cx="4248118" cy="31860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7" name="가로 글상자 116"/>
          <p:cNvSpPr txBox="1"/>
          <p:nvPr/>
        </p:nvSpPr>
        <p:spPr>
          <a:xfrm>
            <a:off x="1690681" y="1577476"/>
            <a:ext cx="6118265" cy="7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en-US" altLang="ko-KR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TRAPPIST-1e</a:t>
            </a: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가 목적지인 대부분의 승객들은 지구 출신</a:t>
            </a:r>
          </a:p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ko-KR" altLang="en-US" sz="11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 갑판의 승객에는 지구 출신이 없음에 유의</a:t>
            </a:r>
          </a:p>
        </p:txBody>
      </p:sp>
      <p:sp>
        <p:nvSpPr>
          <p:cNvPr id="119" name="가로 글상자 118"/>
          <p:cNvSpPr txBox="1"/>
          <p:nvPr/>
        </p:nvSpPr>
        <p:spPr>
          <a:xfrm>
            <a:off x="1631155" y="1122896"/>
            <a:ext cx="4452939" cy="484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피처 간 관계 파악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HomePlanet &amp;</a:t>
            </a:r>
            <a:r>
              <a:rPr lang="ko-KR" altLang="en-US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Destination</a:t>
            </a: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0681" y="2811781"/>
            <a:ext cx="4104092" cy="1658339"/>
          </a:xfrm>
          <a:prstGeom prst="rect">
            <a:avLst/>
          </a:prstGeom>
        </p:spPr>
      </p:pic>
      <p:sp>
        <p:nvSpPr>
          <p:cNvPr id="123" name="직사각형 122"/>
          <p:cNvSpPr/>
          <p:nvPr/>
        </p:nvSpPr>
        <p:spPr>
          <a:xfrm>
            <a:off x="2521458" y="3666531"/>
            <a:ext cx="977681" cy="523446"/>
          </a:xfrm>
          <a:prstGeom prst="rect">
            <a:avLst/>
          </a:prstGeom>
          <a:noFill/>
          <a:ln>
            <a:solidFill>
              <a:srgbClr val="EF4DD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79919" y="3619834"/>
            <a:ext cx="275105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05" y="1622629"/>
            <a:ext cx="5072550" cy="1629830"/>
          </a:xfrm>
          <a:prstGeom prst="rect">
            <a:avLst/>
          </a:prstGeom>
        </p:spPr>
      </p:pic>
      <p:sp>
        <p:nvSpPr>
          <p:cNvPr id="10" name="가로 글상자 118"/>
          <p:cNvSpPr txBox="1"/>
          <p:nvPr/>
        </p:nvSpPr>
        <p:spPr>
          <a:xfrm>
            <a:off x="1631155" y="1122896"/>
            <a:ext cx="4452939" cy="42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Destination </a:t>
            </a:r>
            <a:r>
              <a:rPr lang="ko-KR" altLang="en-US" sz="13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en-US" altLang="ko-KR" sz="13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205" y="3510637"/>
            <a:ext cx="3310118" cy="4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7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" name="Google Shape;82;p1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sp>
        <p:nvSpPr>
          <p:cNvPr id="10" name="가로 글상자 118"/>
          <p:cNvSpPr txBox="1"/>
          <p:nvPr/>
        </p:nvSpPr>
        <p:spPr>
          <a:xfrm>
            <a:off x="1631155" y="1122896"/>
            <a:ext cx="44529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피처 간 관계 파악 </a:t>
            </a: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surname &amp;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Group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55" y="1790655"/>
            <a:ext cx="5446468" cy="23144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343" y="4162384"/>
            <a:ext cx="3467825" cy="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7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" name="Google Shape;82;p1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79" y="1232063"/>
            <a:ext cx="4063327" cy="2816306"/>
          </a:xfrm>
          <a:prstGeom prst="rect">
            <a:avLst/>
          </a:prstGeom>
        </p:spPr>
      </p:pic>
      <p:sp>
        <p:nvSpPr>
          <p:cNvPr id="7" name="가로 글상자 118"/>
          <p:cNvSpPr txBox="1"/>
          <p:nvPr/>
        </p:nvSpPr>
        <p:spPr>
          <a:xfrm>
            <a:off x="1631155" y="721122"/>
            <a:ext cx="44529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피처 간 관계 파악 </a:t>
            </a: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CabinDeck</a:t>
            </a: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&amp; </a:t>
            </a:r>
            <a:r>
              <a:rPr lang="en-US" altLang="ko-KR" sz="13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HomePlanet</a:t>
            </a:r>
            <a:endParaRPr lang="en-US" altLang="ko-KR" sz="13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55" y="4149213"/>
            <a:ext cx="3673019" cy="5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" name="Google Shape;82;p1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43" y="1921205"/>
            <a:ext cx="2705478" cy="9240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55" y="2916994"/>
            <a:ext cx="4372585" cy="1505160"/>
          </a:xfrm>
          <a:prstGeom prst="rect">
            <a:avLst/>
          </a:prstGeom>
        </p:spPr>
      </p:pic>
      <p:sp>
        <p:nvSpPr>
          <p:cNvPr id="10" name="가로 글상자 118"/>
          <p:cNvSpPr txBox="1"/>
          <p:nvPr/>
        </p:nvSpPr>
        <p:spPr>
          <a:xfrm>
            <a:off x="1631155" y="1122585"/>
            <a:ext cx="44529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3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채우기 </a:t>
            </a: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VIP</a:t>
            </a:r>
          </a:p>
        </p:txBody>
      </p:sp>
    </p:spTree>
    <p:extLst>
      <p:ext uri="{BB962C8B-B14F-4D97-AF65-F5344CB8AC3E}">
        <p14:creationId xmlns:p14="http://schemas.microsoft.com/office/powerpoint/2010/main" val="424669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" name="Google Shape;82;p1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02" y="1919092"/>
            <a:ext cx="3971080" cy="2224823"/>
          </a:xfrm>
          <a:prstGeom prst="rect">
            <a:avLst/>
          </a:prstGeom>
        </p:spPr>
      </p:pic>
      <p:sp>
        <p:nvSpPr>
          <p:cNvPr id="7" name="가로 글상자 118"/>
          <p:cNvSpPr txBox="1"/>
          <p:nvPr/>
        </p:nvSpPr>
        <p:spPr>
          <a:xfrm>
            <a:off x="1631155" y="1122585"/>
            <a:ext cx="44529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3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채우기 </a:t>
            </a: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Age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88" y="3283701"/>
            <a:ext cx="2911092" cy="4648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588" y="1985108"/>
            <a:ext cx="3191235" cy="92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" name="Google Shape;82;p1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sp>
        <p:nvSpPr>
          <p:cNvPr id="7" name="가로 글상자 118"/>
          <p:cNvSpPr txBox="1"/>
          <p:nvPr/>
        </p:nvSpPr>
        <p:spPr>
          <a:xfrm>
            <a:off x="1631155" y="1122585"/>
            <a:ext cx="44529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3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채우기 </a:t>
            </a: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CryoSleep</a:t>
            </a:r>
            <a:endParaRPr lang="en-US" altLang="ko-KR" sz="13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58" y="1855749"/>
            <a:ext cx="2657846" cy="1257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55" y="3353946"/>
            <a:ext cx="5708073" cy="12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3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" name="Google Shape;82;p1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220" y="1625099"/>
            <a:ext cx="1258156" cy="33100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496" y="1625100"/>
            <a:ext cx="1460875" cy="2010378"/>
          </a:xfrm>
          <a:prstGeom prst="rect">
            <a:avLst/>
          </a:prstGeom>
        </p:spPr>
      </p:pic>
      <p:sp>
        <p:nvSpPr>
          <p:cNvPr id="9" name="가로 글상자 118"/>
          <p:cNvSpPr txBox="1"/>
          <p:nvPr/>
        </p:nvSpPr>
        <p:spPr>
          <a:xfrm>
            <a:off x="1631155" y="1122585"/>
            <a:ext cx="4452939" cy="42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 </a:t>
            </a: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결과</a:t>
            </a:r>
            <a:endParaRPr lang="en-US" altLang="ko-KR" sz="13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12304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05.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Preprocessing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가로 글상자 97">
            <a:extLst>
              <a:ext uri="{FF2B5EF4-FFF2-40B4-BE49-F238E27FC236}">
                <a16:creationId xmlns:a16="http://schemas.microsoft.com/office/drawing/2014/main" id="{E7297446-CE8F-774B-BF37-0E57C55BC938}"/>
              </a:ext>
            </a:extLst>
          </p:cNvPr>
          <p:cNvSpPr txBox="1"/>
          <p:nvPr/>
        </p:nvSpPr>
        <p:spPr>
          <a:xfrm>
            <a:off x="1631142" y="760242"/>
            <a:ext cx="4452939" cy="43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Drop unwanted features</a:t>
            </a:r>
          </a:p>
        </p:txBody>
      </p:sp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50D73A0-F6E3-A26E-7589-54B45CD5D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75" y="1192668"/>
            <a:ext cx="6838950" cy="1100905"/>
          </a:xfrm>
          <a:prstGeom prst="rect">
            <a:avLst/>
          </a:prstGeom>
        </p:spPr>
      </p:pic>
      <p:sp>
        <p:nvSpPr>
          <p:cNvPr id="8" name="가로 글상자 97">
            <a:extLst>
              <a:ext uri="{FF2B5EF4-FFF2-40B4-BE49-F238E27FC236}">
                <a16:creationId xmlns:a16="http://schemas.microsoft.com/office/drawing/2014/main" id="{6860BB5F-D90F-0DD5-180C-C70DD971D3BC}"/>
              </a:ext>
            </a:extLst>
          </p:cNvPr>
          <p:cNvSpPr txBox="1"/>
          <p:nvPr/>
        </p:nvSpPr>
        <p:spPr>
          <a:xfrm>
            <a:off x="1631129" y="2520075"/>
            <a:ext cx="4452939" cy="432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정규성을 높이고 분석에서 정확한 값을 얻기 위 로그 변환</a:t>
            </a:r>
            <a:endParaRPr lang="en-US" altLang="ko-KR" sz="13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9C25DED-B713-8711-A3A0-E85463C17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675" y="2952502"/>
            <a:ext cx="5344968" cy="2190998"/>
          </a:xfrm>
          <a:prstGeom prst="rect">
            <a:avLst/>
          </a:prstGeom>
        </p:spPr>
      </p:pic>
      <p:sp>
        <p:nvSpPr>
          <p:cNvPr id="11" name="가로 글상자 97">
            <a:extLst>
              <a:ext uri="{FF2B5EF4-FFF2-40B4-BE49-F238E27FC236}">
                <a16:creationId xmlns:a16="http://schemas.microsoft.com/office/drawing/2014/main" id="{282D0476-299B-AC28-FD0A-A900E2840CC8}"/>
              </a:ext>
            </a:extLst>
          </p:cNvPr>
          <p:cNvSpPr txBox="1"/>
          <p:nvPr/>
        </p:nvSpPr>
        <p:spPr>
          <a:xfrm>
            <a:off x="1631141" y="2217342"/>
            <a:ext cx="4452939" cy="43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3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Log Transform</a:t>
            </a:r>
          </a:p>
        </p:txBody>
      </p:sp>
    </p:spTree>
    <p:extLst>
      <p:ext uri="{BB962C8B-B14F-4D97-AF65-F5344CB8AC3E}">
        <p14:creationId xmlns:p14="http://schemas.microsoft.com/office/powerpoint/2010/main" val="2529499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05.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Preprocessing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8" name="가로 글상자 97"/>
          <p:cNvSpPr txBox="1"/>
          <p:nvPr/>
        </p:nvSpPr>
        <p:spPr>
          <a:xfrm>
            <a:off x="1690687" y="691169"/>
            <a:ext cx="4452939" cy="514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Encoding and scaling</a:t>
            </a:r>
            <a:endParaRPr lang="en-US" altLang="ko-KR" sz="13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DE4B057-3F60-0A66-32E4-EAFC822831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015"/>
          <a:stretch/>
        </p:blipFill>
        <p:spPr>
          <a:xfrm>
            <a:off x="1690675" y="1329267"/>
            <a:ext cx="6043625" cy="363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4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6" name="Google Shape;75;p15"/>
          <p:cNvSpPr txBox="1"/>
          <p:nvPr/>
        </p:nvSpPr>
        <p:spPr>
          <a:xfrm>
            <a:off x="1522935" y="875652"/>
            <a:ext cx="4979400" cy="271115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01.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Spaceship Titanic 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소개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02.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03.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 &amp; Feature Engineering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04.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Missing Values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05.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Preprocessing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06.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Modeling</a:t>
            </a:r>
            <a:endParaRPr lang="ko-KR" altLang="en-US"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07.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Result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06.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Modeling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8" name="가로 글상자 97"/>
          <p:cNvSpPr txBox="1"/>
          <p:nvPr/>
        </p:nvSpPr>
        <p:spPr>
          <a:xfrm>
            <a:off x="1574005" y="834374"/>
            <a:ext cx="4452939" cy="396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Logistic Regression</a:t>
            </a:r>
          </a:p>
          <a:p>
            <a:pPr>
              <a:lnSpc>
                <a:spcPct val="200000"/>
              </a:lnSpc>
              <a:defRPr/>
            </a:pP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K-Nearest Neighbors (KNN)</a:t>
            </a:r>
            <a:endParaRPr lang="en" altLang="ko-Kore-KR" sz="1600" b="1" dirty="0">
              <a:solidFill>
                <a:srgbClr val="3C4043"/>
              </a:solidFill>
              <a:latin typeface="Inter"/>
            </a:endParaRPr>
          </a:p>
          <a:p>
            <a:pPr>
              <a:lnSpc>
                <a:spcPct val="200000"/>
              </a:lnSpc>
              <a:defRPr/>
            </a:pP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Support Vector Machine (SVM)</a:t>
            </a:r>
          </a:p>
          <a:p>
            <a:pPr>
              <a:lnSpc>
                <a:spcPct val="200000"/>
              </a:lnSpc>
              <a:defRPr/>
            </a:pP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Random Forest (RF)</a:t>
            </a:r>
            <a:endParaRPr lang="en" altLang="ko-Kore-KR" sz="1600" b="1" dirty="0">
              <a:solidFill>
                <a:srgbClr val="3C4043"/>
              </a:solidFill>
              <a:latin typeface="Inter"/>
            </a:endParaRPr>
          </a:p>
          <a:p>
            <a:pPr>
              <a:lnSpc>
                <a:spcPct val="200000"/>
              </a:lnSpc>
              <a:defRPr/>
            </a:pP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Extreme Gradient Boosting (</a:t>
            </a:r>
            <a:r>
              <a:rPr lang="en" altLang="ko-Kore-KR" sz="1600" b="1" i="0" dirty="0" err="1">
                <a:solidFill>
                  <a:srgbClr val="3C4043"/>
                </a:solidFill>
                <a:effectLst/>
                <a:latin typeface="Inter"/>
              </a:rPr>
              <a:t>XGBoost</a:t>
            </a: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)</a:t>
            </a:r>
          </a:p>
          <a:p>
            <a:pPr>
              <a:lnSpc>
                <a:spcPct val="200000"/>
              </a:lnSpc>
              <a:defRPr/>
            </a:pP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Light Gradient Boosting Machine (LGBM)</a:t>
            </a:r>
            <a:endParaRPr lang="en" altLang="ko-Kore-KR" sz="1600" b="1" dirty="0">
              <a:solidFill>
                <a:srgbClr val="3C4043"/>
              </a:solidFill>
              <a:latin typeface="Inter"/>
            </a:endParaRPr>
          </a:p>
          <a:p>
            <a:pPr>
              <a:lnSpc>
                <a:spcPct val="200000"/>
              </a:lnSpc>
              <a:defRPr/>
            </a:pP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Categorical Boosting (</a:t>
            </a:r>
            <a:r>
              <a:rPr lang="en" altLang="ko-Kore-KR" sz="1600" b="1" i="0" dirty="0" err="1">
                <a:solidFill>
                  <a:srgbClr val="3C4043"/>
                </a:solidFill>
                <a:effectLst/>
                <a:latin typeface="Inter"/>
              </a:rPr>
              <a:t>CatBoost</a:t>
            </a: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)</a:t>
            </a:r>
          </a:p>
          <a:p>
            <a:pPr>
              <a:lnSpc>
                <a:spcPct val="200000"/>
              </a:lnSpc>
              <a:defRPr/>
            </a:pPr>
            <a:r>
              <a:rPr lang="en" altLang="ko-Kore-KR" sz="1600" b="1" i="0" dirty="0">
                <a:solidFill>
                  <a:srgbClr val="3C4043"/>
                </a:solidFill>
                <a:effectLst/>
                <a:latin typeface="Inter"/>
              </a:rPr>
              <a:t>Naive Bayes (NB)</a:t>
            </a:r>
            <a:endParaRPr lang="en-US" altLang="ko-KR" sz="13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78131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06.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Modeling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E70CD14-14EA-BBF2-EBB3-3E798AEA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75" y="1334134"/>
            <a:ext cx="5762638" cy="3087673"/>
          </a:xfrm>
          <a:prstGeom prst="rect">
            <a:avLst/>
          </a:prstGeom>
        </p:spPr>
      </p:pic>
      <p:sp>
        <p:nvSpPr>
          <p:cNvPr id="4" name="가로 글상자 97">
            <a:extLst>
              <a:ext uri="{FF2B5EF4-FFF2-40B4-BE49-F238E27FC236}">
                <a16:creationId xmlns:a16="http://schemas.microsoft.com/office/drawing/2014/main" id="{ECD1A22B-A0E3-119C-5C2B-44C31C019ABA}"/>
              </a:ext>
            </a:extLst>
          </p:cNvPr>
          <p:cNvSpPr txBox="1"/>
          <p:nvPr/>
        </p:nvSpPr>
        <p:spPr>
          <a:xfrm>
            <a:off x="1672205" y="929617"/>
            <a:ext cx="4452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ko-Kore-KR" sz="2000" b="1" dirty="0">
                <a:solidFill>
                  <a:srgbClr val="3C4043"/>
                </a:solidFill>
                <a:effectLst/>
                <a:latin typeface="Inter"/>
              </a:rPr>
              <a:t>evaluate models</a:t>
            </a:r>
            <a:endParaRPr lang="en" altLang="ko-Kore-KR" sz="2000" dirty="0">
              <a:solidFill>
                <a:srgbClr val="3C4043"/>
              </a:solidFill>
              <a:effectLst/>
              <a:latin typeface="Inter"/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86E39E15-A151-ED33-5242-A6B7D73E655A}"/>
              </a:ext>
            </a:extLst>
          </p:cNvPr>
          <p:cNvSpPr/>
          <p:nvPr/>
        </p:nvSpPr>
        <p:spPr>
          <a:xfrm>
            <a:off x="2143125" y="3295650"/>
            <a:ext cx="5191125" cy="35242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45BD26F-4F34-6E7D-A4A8-B859F7D0081D}"/>
              </a:ext>
            </a:extLst>
          </p:cNvPr>
          <p:cNvSpPr/>
          <p:nvPr/>
        </p:nvSpPr>
        <p:spPr>
          <a:xfrm>
            <a:off x="2143124" y="3607436"/>
            <a:ext cx="5191125" cy="35242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35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06.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Modeling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가로 글상자 97">
            <a:extLst>
              <a:ext uri="{FF2B5EF4-FFF2-40B4-BE49-F238E27FC236}">
                <a16:creationId xmlns:a16="http://schemas.microsoft.com/office/drawing/2014/main" id="{ECD1A22B-A0E3-119C-5C2B-44C31C019ABA}"/>
              </a:ext>
            </a:extLst>
          </p:cNvPr>
          <p:cNvSpPr txBox="1"/>
          <p:nvPr/>
        </p:nvSpPr>
        <p:spPr>
          <a:xfrm>
            <a:off x="1690687" y="798046"/>
            <a:ext cx="6185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" altLang="ko-Kore-KR" sz="2000" b="1" dirty="0">
                <a:solidFill>
                  <a:srgbClr val="3C4043"/>
                </a:solidFill>
                <a:effectLst/>
                <a:latin typeface="Inter"/>
              </a:rPr>
              <a:t>Cross validation and </a:t>
            </a:r>
            <a:r>
              <a:rPr lang="en" altLang="ko-Kore-KR" sz="2000" b="1" dirty="0" err="1">
                <a:solidFill>
                  <a:srgbClr val="3C4043"/>
                </a:solidFill>
                <a:effectLst/>
                <a:latin typeface="Inter"/>
              </a:rPr>
              <a:t>ensembling</a:t>
            </a:r>
            <a:r>
              <a:rPr lang="en" altLang="ko-Kore-KR" sz="2000" b="1" dirty="0">
                <a:solidFill>
                  <a:srgbClr val="3C4043"/>
                </a:solidFill>
                <a:effectLst/>
                <a:latin typeface="Inter"/>
              </a:rPr>
              <a:t> predictions</a:t>
            </a:r>
            <a:endParaRPr lang="en" altLang="ko-Kore-KR" sz="2000" dirty="0">
              <a:solidFill>
                <a:srgbClr val="3C4043"/>
              </a:solidFill>
              <a:effectLst/>
              <a:latin typeface="Inter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BEAAD89-310E-6F21-F959-A6066179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195" y="1321058"/>
            <a:ext cx="3729050" cy="3414628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0D486FD-5FCB-28EB-7183-72C1ACFA1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245" y="1321058"/>
            <a:ext cx="4053261" cy="2351301"/>
          </a:xfrm>
          <a:prstGeom prst="rect">
            <a:avLst/>
          </a:prstGeom>
        </p:spPr>
      </p:pic>
      <p:pic>
        <p:nvPicPr>
          <p:cNvPr id="9" name="그림 8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7ED9184E-2C4D-F943-67EC-0622AEAD1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695" y="3672358"/>
            <a:ext cx="2436479" cy="14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83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07.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conclusion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2" name="가로 글상자 91"/>
          <p:cNvSpPr txBox="1"/>
          <p:nvPr/>
        </p:nvSpPr>
        <p:spPr>
          <a:xfrm>
            <a:off x="1690687" y="1577476"/>
            <a:ext cx="5314207" cy="42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2A62ECE-89AD-8E28-6B09-7C5CEF6D3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2" y="1207950"/>
            <a:ext cx="6872288" cy="3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4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01.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Spaceship Titanic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</a:p>
        </p:txBody>
      </p:sp>
      <p:sp>
        <p:nvSpPr>
          <p:cNvPr id="92" name="가로 글상자 91"/>
          <p:cNvSpPr txBox="1"/>
          <p:nvPr/>
        </p:nvSpPr>
        <p:spPr>
          <a:xfrm>
            <a:off x="1783555" y="1055550"/>
            <a:ext cx="6997925" cy="1734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약 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13,000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명의 승객을 태우고 태양계 밖의 다른 행성으로 운항 중이던 </a:t>
            </a:r>
            <a:r>
              <a:rPr lang="en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Titanic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이라는 이름의 우주선이 </a:t>
            </a:r>
            <a:endParaRPr lang="en-US" altLang="ko-KR" sz="11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시공간 이상 현상을 맞닥뜨려 몇몇 승객이 다른 차원으로 보내지는 사고 발생</a:t>
            </a: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1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목적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다른 차원으로 보내진 승객 예측</a:t>
            </a: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평가 지표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분류 정확도</a:t>
            </a:r>
          </a:p>
          <a:p>
            <a:pPr marL="157080" indent="-157080">
              <a:lnSpc>
                <a:spcPct val="200000"/>
              </a:lnSpc>
              <a:buFont typeface="Arial"/>
              <a:buChar char="•"/>
              <a:defRPr/>
            </a:pPr>
            <a:endParaRPr lang="en-US" altLang="ko-KR" sz="11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E6D2DBF2-6640-A766-0A4B-7F2A17443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586" y="2640498"/>
            <a:ext cx="7772400" cy="1176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02.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2" name="가로 글상자 91"/>
          <p:cNvSpPr txBox="1"/>
          <p:nvPr/>
        </p:nvSpPr>
        <p:spPr>
          <a:xfrm>
            <a:off x="5117985" y="2790791"/>
            <a:ext cx="4452939" cy="27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영수증, 화이트, 상아이(가) 표시된 사진&#10;&#10;자동 생성된 설명">
            <a:extLst>
              <a:ext uri="{FF2B5EF4-FFF2-40B4-BE49-F238E27FC236}">
                <a16:creationId xmlns:a16="http://schemas.microsoft.com/office/drawing/2014/main" id="{E56EF690-E970-8329-5C9A-53DDE141C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537" y="2352709"/>
            <a:ext cx="7772400" cy="2431472"/>
          </a:xfrm>
          <a:prstGeom prst="rect">
            <a:avLst/>
          </a:prstGeom>
        </p:spPr>
      </p:pic>
      <p:sp>
        <p:nvSpPr>
          <p:cNvPr id="4" name="가로 글상자 91">
            <a:extLst>
              <a:ext uri="{FF2B5EF4-FFF2-40B4-BE49-F238E27FC236}">
                <a16:creationId xmlns:a16="http://schemas.microsoft.com/office/drawing/2014/main" id="{6E3B7EA3-40A9-693B-B431-B3E31A59E6BD}"/>
              </a:ext>
            </a:extLst>
          </p:cNvPr>
          <p:cNvSpPr txBox="1"/>
          <p:nvPr/>
        </p:nvSpPr>
        <p:spPr>
          <a:xfrm>
            <a:off x="1669774" y="897274"/>
            <a:ext cx="6997925" cy="718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 set shape: (8693, 14)</a:t>
            </a:r>
          </a:p>
          <a:p>
            <a:pPr marL="157080" lvl="0" indent="-157080" algn="l">
              <a:lnSpc>
                <a:spcPct val="200000"/>
              </a:lnSpc>
              <a:buChar char="•"/>
              <a:defRPr/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Test set shape: (4277, 13)</a:t>
            </a:r>
          </a:p>
        </p:txBody>
      </p:sp>
    </p:spTree>
    <p:extLst>
      <p:ext uri="{BB962C8B-B14F-4D97-AF65-F5344CB8AC3E}">
        <p14:creationId xmlns:p14="http://schemas.microsoft.com/office/powerpoint/2010/main" val="419566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02.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2" name="가로 글상자 91"/>
          <p:cNvSpPr txBox="1"/>
          <p:nvPr/>
        </p:nvSpPr>
        <p:spPr>
          <a:xfrm>
            <a:off x="5117985" y="2790791"/>
            <a:ext cx="4452939" cy="27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1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, 영수증, 화이트, 상아이(가) 표시된 사진&#10;&#10;자동 생성된 설명">
            <a:extLst>
              <a:ext uri="{FF2B5EF4-FFF2-40B4-BE49-F238E27FC236}">
                <a16:creationId xmlns:a16="http://schemas.microsoft.com/office/drawing/2014/main" id="{E56EF690-E970-8329-5C9A-53DDE141C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5" y="2624320"/>
            <a:ext cx="7772400" cy="2431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6280B-AA7A-0708-18D2-3665641650CC}"/>
              </a:ext>
            </a:extLst>
          </p:cNvPr>
          <p:cNvSpPr txBox="1"/>
          <p:nvPr/>
        </p:nvSpPr>
        <p:spPr>
          <a:xfrm>
            <a:off x="1505519" y="772283"/>
            <a:ext cx="4786312" cy="133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en-US" altLang="ko-KR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PassengerId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 승객의 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ID(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그룹이름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_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번호 형식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en-US" altLang="ko-KR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HomePlanet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출발지</a:t>
            </a:r>
          </a:p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en-US" altLang="ko-KR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CryoSleep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동면 여부</a:t>
            </a:r>
          </a:p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Cabin: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객실 번호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갑판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번호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방향 형식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방향 종류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P(port,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항구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), S(Starboard,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우현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F79C1-4479-5B6B-E5A1-FE103C9135BA}"/>
              </a:ext>
            </a:extLst>
          </p:cNvPr>
          <p:cNvSpPr txBox="1"/>
          <p:nvPr/>
        </p:nvSpPr>
        <p:spPr>
          <a:xfrm>
            <a:off x="5172754" y="772283"/>
            <a:ext cx="4786312" cy="1840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Destination: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목적지</a:t>
            </a:r>
          </a:p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Age: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승객 나이</a:t>
            </a:r>
          </a:p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VIP: VIP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여부</a:t>
            </a:r>
          </a:p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en-US" altLang="ko-KR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RoomService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-US" altLang="ko-KR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FoodCourt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-US" altLang="ko-KR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ShoppingMall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Spa, </a:t>
            </a:r>
            <a:r>
              <a:rPr lang="en-US" altLang="ko-KR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VRDeck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</a:p>
          <a:p>
            <a:pPr lvl="0" algn="l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룸서비스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푸드코트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쇼핑몰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스파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VR</a:t>
            </a:r>
            <a:r>
              <a:rPr lang="ko-KR" altLang="en-US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지불한 돈</a:t>
            </a:r>
          </a:p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Name: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이름</a:t>
            </a:r>
          </a:p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Transported: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다른 차원으로의 이동 여부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목적 변수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54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02.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6280B-AA7A-0708-18D2-3665641650CC}"/>
              </a:ext>
            </a:extLst>
          </p:cNvPr>
          <p:cNvSpPr txBox="1"/>
          <p:nvPr/>
        </p:nvSpPr>
        <p:spPr>
          <a:xfrm>
            <a:off x="1505519" y="3945353"/>
            <a:ext cx="4786312" cy="570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승객 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ID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타깃 변수를 제외한 모든 변수에 </a:t>
            </a:r>
            <a:r>
              <a:rPr lang="ko-KR" altLang="en-US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결측치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존재</a:t>
            </a:r>
            <a:endParaRPr lang="en-US" altLang="ko-KR" sz="11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157080" lvl="0" indent="-157080" algn="l">
              <a:lnSpc>
                <a:spcPct val="150000"/>
              </a:lnSpc>
              <a:buChar char="•"/>
              <a:defRPr/>
            </a:pP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학습을 위해 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object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변수를 숫자 변수로 </a:t>
            </a:r>
            <a:r>
              <a:rPr lang="ko-KR" altLang="en-US" sz="11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변환해야함</a:t>
            </a:r>
            <a:endParaRPr lang="en-US" altLang="ko-KR" sz="11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03F8B40-839A-5F6F-3D5E-75EC7013B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977" y="881522"/>
            <a:ext cx="5321457" cy="28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6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03.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 &amp; Feature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Engineering 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3" name="가로 글상자 92"/>
          <p:cNvSpPr txBox="1"/>
          <p:nvPr/>
        </p:nvSpPr>
        <p:spPr>
          <a:xfrm>
            <a:off x="1353964" y="1702907"/>
            <a:ext cx="4106470" cy="83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640" lvl="0" indent="-185640" algn="l">
              <a:lnSpc>
                <a:spcPct val="200000"/>
              </a:lnSpc>
              <a:buChar char="•"/>
              <a:defRPr/>
            </a:pPr>
            <a:r>
              <a:rPr lang="ko-KR" altLang="en-US" sz="13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차원이동된</a:t>
            </a: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승객과 그렇지 않은 승객의 </a:t>
            </a:r>
            <a:endParaRPr lang="en-US" altLang="ko-KR" sz="13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비율이 거의 동일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C8417B-E7C2-8C6D-0570-5743B9FA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20" y="592327"/>
            <a:ext cx="3224357" cy="32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가로 글상자 87">
            <a:extLst>
              <a:ext uri="{FF2B5EF4-FFF2-40B4-BE49-F238E27FC236}">
                <a16:creationId xmlns:a16="http://schemas.microsoft.com/office/drawing/2014/main" id="{342404B9-85D8-F88A-D39D-2B738B30F97C}"/>
              </a:ext>
            </a:extLst>
          </p:cNvPr>
          <p:cNvSpPr txBox="1"/>
          <p:nvPr/>
        </p:nvSpPr>
        <p:spPr>
          <a:xfrm>
            <a:off x="1408975" y="775966"/>
            <a:ext cx="4452939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타깃 변수 </a:t>
            </a:r>
            <a:r>
              <a:rPr lang="en-US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Transported</a:t>
            </a:r>
            <a:endParaRPr lang="ko-KR" altLang="en-US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5867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116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03.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 &amp; Feature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Engineering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3" name="가로 글상자 92"/>
          <p:cNvSpPr txBox="1"/>
          <p:nvPr/>
        </p:nvSpPr>
        <p:spPr>
          <a:xfrm>
            <a:off x="1408975" y="1440958"/>
            <a:ext cx="7211150" cy="1274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en-US" altLang="ko-KR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0~18</a:t>
            </a: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세</a:t>
            </a:r>
            <a:r>
              <a:rPr lang="en-US" altLang="ko-KR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차원 이동된 승객이 그렇지 않은 승객보다 많음</a:t>
            </a:r>
          </a:p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en-US" altLang="ko-KR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18~25</a:t>
            </a: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세</a:t>
            </a:r>
            <a:r>
              <a:rPr lang="en-US" altLang="ko-KR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이동하지 않은 승객이 더 많음</a:t>
            </a:r>
          </a:p>
          <a:p>
            <a:pPr marL="185640" lvl="0" indent="-185640" algn="l">
              <a:lnSpc>
                <a:spcPct val="150000"/>
              </a:lnSpc>
              <a:buChar char="•"/>
              <a:defRPr/>
            </a:pPr>
            <a:r>
              <a:rPr lang="en-US" altLang="ko-KR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25</a:t>
            </a: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세</a:t>
            </a:r>
            <a:r>
              <a:rPr lang="en-US" altLang="ko-KR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</a:t>
            </a: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차원 이동된 승객과 그렇지 않은 승객이 비슷하게 분포 </a:t>
            </a:r>
          </a:p>
          <a:p>
            <a:pPr lvl="0" algn="l">
              <a:lnSpc>
                <a:spcPct val="150000"/>
              </a:lnSpc>
              <a:defRPr/>
            </a:pPr>
            <a:r>
              <a:rPr lang="en-US" altLang="ko-KR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=&gt; </a:t>
            </a:r>
            <a:r>
              <a:rPr lang="en-US" altLang="ko-KR" sz="14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Age_Group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생성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(12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살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18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살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25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살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30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살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50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살 기준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lang="ko-KR" altLang="en-US" sz="13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가로 글상자 87">
            <a:extLst>
              <a:ext uri="{FF2B5EF4-FFF2-40B4-BE49-F238E27FC236}">
                <a16:creationId xmlns:a16="http://schemas.microsoft.com/office/drawing/2014/main" id="{342404B9-85D8-F88A-D39D-2B738B30F97C}"/>
              </a:ext>
            </a:extLst>
          </p:cNvPr>
          <p:cNvSpPr txBox="1"/>
          <p:nvPr/>
        </p:nvSpPr>
        <p:spPr>
          <a:xfrm>
            <a:off x="1408975" y="775966"/>
            <a:ext cx="4452939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연속형 변수 </a:t>
            </a:r>
            <a:r>
              <a:rPr lang="en-US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</a:t>
            </a:r>
            <a:r>
              <a:rPr lang="ko-KR" altLang="en-US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5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Age</a:t>
            </a:r>
            <a:endParaRPr lang="ko-KR" altLang="en-US" sz="15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E6C885-1037-FF0F-2895-D023B188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28" y="2833091"/>
            <a:ext cx="4649494" cy="22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88375" y="2999779"/>
            <a:ext cx="2616057" cy="16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585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839</Words>
  <Application>Microsoft Office PowerPoint</Application>
  <PresentationFormat>화면 슬라이드 쇼(16:9)</PresentationFormat>
  <Paragraphs>144</Paragraphs>
  <Slides>33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Inter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이준기</cp:lastModifiedBy>
  <cp:revision>92</cp:revision>
  <dcterms:modified xsi:type="dcterms:W3CDTF">2024-05-27T06:05:48Z</dcterms:modified>
  <cp:version/>
</cp:coreProperties>
</file>