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77" r:id="rId3"/>
    <p:sldId id="289" r:id="rId4"/>
    <p:sldId id="291" r:id="rId5"/>
    <p:sldId id="292" r:id="rId6"/>
    <p:sldId id="263" r:id="rId7"/>
    <p:sldId id="260" r:id="rId8"/>
    <p:sldId id="293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71" r:id="rId17"/>
    <p:sldId id="262" r:id="rId18"/>
    <p:sldId id="273" r:id="rId19"/>
    <p:sldId id="264" r:id="rId20"/>
    <p:sldId id="275" r:id="rId21"/>
    <p:sldId id="276" r:id="rId22"/>
    <p:sldId id="279" r:id="rId23"/>
    <p:sldId id="281" r:id="rId24"/>
    <p:sldId id="282" r:id="rId25"/>
    <p:sldId id="280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BED68-C0D2-4B1E-9604-7E7EDEFDF90D}" v="13" dt="2024-05-13T14:09:22.971"/>
    <p1510:client id="{C9EEFF1B-CFF2-476B-87FE-939B1EBD6886}" v="26" dt="2024-05-13T13:30:16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28"/>
    <p:restoredTop sz="82135" autoAdjust="0"/>
  </p:normalViewPr>
  <p:slideViewPr>
    <p:cSldViewPr snapToGrid="0">
      <p:cViewPr varScale="1">
        <p:scale>
          <a:sx n="85" d="100"/>
          <a:sy n="85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효원 조" userId="bc6a08bd60ab1b8f" providerId="LiveId" clId="{684BED68-C0D2-4B1E-9604-7E7EDEFDF90D}"/>
    <pc:docChg chg="custSel addSld delSld modSld">
      <pc:chgData name="효원 조" userId="bc6a08bd60ab1b8f" providerId="LiveId" clId="{684BED68-C0D2-4B1E-9604-7E7EDEFDF90D}" dt="2024-05-13T14:10:07.226" v="131" actId="2696"/>
      <pc:docMkLst>
        <pc:docMk/>
      </pc:docMkLst>
      <pc:sldChg chg="del">
        <pc:chgData name="효원 조" userId="bc6a08bd60ab1b8f" providerId="LiveId" clId="{684BED68-C0D2-4B1E-9604-7E7EDEFDF90D}" dt="2024-05-13T14:10:07.226" v="131" actId="2696"/>
        <pc:sldMkLst>
          <pc:docMk/>
          <pc:sldMk cId="1281589362" sldId="259"/>
        </pc:sldMkLst>
      </pc:sldChg>
      <pc:sldChg chg="addSp delSp modSp">
        <pc:chgData name="효원 조" userId="bc6a08bd60ab1b8f" providerId="LiveId" clId="{684BED68-C0D2-4B1E-9604-7E7EDEFDF90D}" dt="2024-05-13T14:08:43.817" v="8" actId="21"/>
        <pc:sldMkLst>
          <pc:docMk/>
          <pc:sldMk cId="1116867319" sldId="260"/>
        </pc:sldMkLst>
        <pc:picChg chg="add del mod">
          <ac:chgData name="효원 조" userId="bc6a08bd60ab1b8f" providerId="LiveId" clId="{684BED68-C0D2-4B1E-9604-7E7EDEFDF90D}" dt="2024-05-13T14:08:43.817" v="8" actId="21"/>
          <ac:picMkLst>
            <pc:docMk/>
            <pc:sldMk cId="1116867319" sldId="260"/>
            <ac:picMk id="1026" creationId="{8C0AB864-5A00-AD3C-21BC-3FCF78BE61BA}"/>
          </ac:picMkLst>
        </pc:picChg>
      </pc:sldChg>
      <pc:sldChg chg="addSp delSp modSp">
        <pc:chgData name="효원 조" userId="bc6a08bd60ab1b8f" providerId="LiveId" clId="{684BED68-C0D2-4B1E-9604-7E7EDEFDF90D}" dt="2024-05-13T14:08:29.831" v="2" actId="21"/>
        <pc:sldMkLst>
          <pc:docMk/>
          <pc:sldMk cId="3090358288" sldId="267"/>
        </pc:sldMkLst>
        <pc:picChg chg="add del mod">
          <ac:chgData name="효원 조" userId="bc6a08bd60ab1b8f" providerId="LiveId" clId="{684BED68-C0D2-4B1E-9604-7E7EDEFDF90D}" dt="2024-05-13T14:08:29.831" v="2" actId="21"/>
          <ac:picMkLst>
            <pc:docMk/>
            <pc:sldMk cId="3090358288" sldId="267"/>
            <ac:picMk id="1026" creationId="{8C0AB864-5A00-AD3C-21BC-3FCF78BE61BA}"/>
          </ac:picMkLst>
        </pc:picChg>
      </pc:sldChg>
      <pc:sldChg chg="addSp delSp modSp add mod modNotesTx">
        <pc:chgData name="효원 조" userId="bc6a08bd60ab1b8f" providerId="LiveId" clId="{684BED68-C0D2-4B1E-9604-7E7EDEFDF90D}" dt="2024-05-13T14:10:01.308" v="130" actId="14100"/>
        <pc:sldMkLst>
          <pc:docMk/>
          <pc:sldMk cId="3267253561" sldId="293"/>
        </pc:sldMkLst>
        <pc:spChg chg="add mod">
          <ac:chgData name="효원 조" userId="bc6a08bd60ab1b8f" providerId="LiveId" clId="{684BED68-C0D2-4B1E-9604-7E7EDEFDF90D}" dt="2024-05-13T14:10:01.308" v="130" actId="14100"/>
          <ac:spMkLst>
            <pc:docMk/>
            <pc:sldMk cId="3267253561" sldId="293"/>
            <ac:spMk id="2" creationId="{DCCA71C5-4ADB-DB93-58E2-0D2836E180B8}"/>
          </ac:spMkLst>
        </pc:spChg>
        <pc:spChg chg="del">
          <ac:chgData name="효원 조" userId="bc6a08bd60ab1b8f" providerId="LiveId" clId="{684BED68-C0D2-4B1E-9604-7E7EDEFDF90D}" dt="2024-05-13T14:09:00.251" v="12" actId="478"/>
          <ac:spMkLst>
            <pc:docMk/>
            <pc:sldMk cId="3267253561" sldId="293"/>
            <ac:spMk id="3" creationId="{3618D000-3AFA-5819-A287-1F80D0D903D3}"/>
          </ac:spMkLst>
        </pc:spChg>
        <pc:spChg chg="del">
          <ac:chgData name="효원 조" userId="bc6a08bd60ab1b8f" providerId="LiveId" clId="{684BED68-C0D2-4B1E-9604-7E7EDEFDF90D}" dt="2024-05-13T14:09:00.251" v="12" actId="478"/>
          <ac:spMkLst>
            <pc:docMk/>
            <pc:sldMk cId="3267253561" sldId="293"/>
            <ac:spMk id="4" creationId="{5A867D6B-A837-AC13-E45C-AFE103AE1A94}"/>
          </ac:spMkLst>
        </pc:spChg>
        <pc:spChg chg="del">
          <ac:chgData name="효원 조" userId="bc6a08bd60ab1b8f" providerId="LiveId" clId="{684BED68-C0D2-4B1E-9604-7E7EDEFDF90D}" dt="2024-05-13T14:09:00.251" v="12" actId="478"/>
          <ac:spMkLst>
            <pc:docMk/>
            <pc:sldMk cId="3267253561" sldId="293"/>
            <ac:spMk id="5" creationId="{163D75D0-A715-2DBB-8C20-8CC1712C60FC}"/>
          </ac:spMkLst>
        </pc:spChg>
        <pc:spChg chg="del">
          <ac:chgData name="효원 조" userId="bc6a08bd60ab1b8f" providerId="LiveId" clId="{684BED68-C0D2-4B1E-9604-7E7EDEFDF90D}" dt="2024-05-13T14:09:00.251" v="12" actId="478"/>
          <ac:spMkLst>
            <pc:docMk/>
            <pc:sldMk cId="3267253561" sldId="293"/>
            <ac:spMk id="6" creationId="{D03B72A6-A240-4F55-A4B0-B2370FCFB6C0}"/>
          </ac:spMkLst>
        </pc:spChg>
        <pc:spChg chg="del">
          <ac:chgData name="효원 조" userId="bc6a08bd60ab1b8f" providerId="LiveId" clId="{684BED68-C0D2-4B1E-9604-7E7EDEFDF90D}" dt="2024-05-13T14:09:00.251" v="12" actId="478"/>
          <ac:spMkLst>
            <pc:docMk/>
            <pc:sldMk cId="3267253561" sldId="293"/>
            <ac:spMk id="7" creationId="{75D08C0E-CBF2-DE12-2C24-4DC0C4F77FE5}"/>
          </ac:spMkLst>
        </pc:spChg>
        <pc:picChg chg="add mod">
          <ac:chgData name="효원 조" userId="bc6a08bd60ab1b8f" providerId="LiveId" clId="{684BED68-C0D2-4B1E-9604-7E7EDEFDF90D}" dt="2024-05-13T14:09:07.629" v="14" actId="1076"/>
          <ac:picMkLst>
            <pc:docMk/>
            <pc:sldMk cId="3267253561" sldId="293"/>
            <ac:picMk id="1026" creationId="{8C0AB864-5A00-AD3C-21BC-3FCF78BE61BA}"/>
          </ac:picMkLst>
        </pc:picChg>
        <pc:cxnChg chg="del">
          <ac:chgData name="효원 조" userId="bc6a08bd60ab1b8f" providerId="LiveId" clId="{684BED68-C0D2-4B1E-9604-7E7EDEFDF90D}" dt="2024-05-13T14:09:03.655" v="13" actId="478"/>
          <ac:cxnSpMkLst>
            <pc:docMk/>
            <pc:sldMk cId="3267253561" sldId="293"/>
            <ac:cxnSpMk id="9" creationId="{07268787-5153-6FCB-C320-7C27A8C32E5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투영된 축을 기준으로 데이터를 표현하면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232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다음과 같은 모습으로 데이터를 나타낼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ko-KR" altLang="en-US" dirty="0"/>
              <a:t>차원 평면에 있던 데이터를 </a:t>
            </a:r>
            <a:r>
              <a:rPr lang="en-US" altLang="ko-KR" dirty="0"/>
              <a:t>1</a:t>
            </a:r>
            <a:r>
              <a:rPr lang="ko-KR" altLang="en-US" dirty="0"/>
              <a:t>차원의 축에서 표현할 수 있게 되었으므로</a:t>
            </a:r>
            <a:r>
              <a:rPr lang="en-US" altLang="ko-KR" dirty="0"/>
              <a:t>, </a:t>
            </a:r>
            <a:r>
              <a:rPr lang="ko-KR" altLang="en-US" dirty="0"/>
              <a:t>차원이 축소되었음을 확인할 수 있습니다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8511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선형대수학적 관점에서</a:t>
            </a:r>
            <a:r>
              <a:rPr lang="en-US" altLang="ko-KR" dirty="0"/>
              <a:t>, PCA</a:t>
            </a:r>
            <a:r>
              <a:rPr lang="ko-KR" altLang="en-US" dirty="0"/>
              <a:t>는</a:t>
            </a:r>
            <a:endParaRPr lang="en-US" altLang="ko-KR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“입력 데이터의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공분산 행렬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을 </a:t>
            </a:r>
            <a:r>
              <a:rPr lang="ko-KR" altLang="en-US" sz="1600" dirty="0" err="1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고유값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분해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하고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이렇게 구한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고유 벡터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에 입력 데이터를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선형 변환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하는 것” 입니다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이때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공분산 행렬은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여러 변수와 관련된 공분산을 포함하는 정방 대칭 행렬입니다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고유 벡터</a:t>
            </a:r>
            <a:r>
              <a:rPr lang="en-US" altLang="ko-KR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즉 </a:t>
            </a:r>
            <a:r>
              <a:rPr lang="ko-KR" altLang="en-US" sz="1600" dirty="0" err="1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아이겐벡터는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행렬을 곱해도 방향은 변치 않고 크기만 변하는 벡터로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 PCA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의 주 성분 벡터가 됩니다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고유 값</a:t>
            </a:r>
            <a:r>
              <a:rPr lang="en-US" altLang="ko-KR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즉 </a:t>
            </a:r>
            <a:r>
              <a:rPr lang="ko-KR" altLang="en-US" sz="1600" dirty="0" err="1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아이겐밸류는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고유 벡터의 크기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입력 데이터의 분산입니다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선형 변환은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벡터에 행렬을 곱해 새 벡터로 변환하는 것인데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이는 공간의 관점에서 한 공간의 벡터를 다른 공간의 벡터로 투영하는 것이라 해석할 수 있습니다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.</a:t>
            </a:r>
            <a:endParaRPr lang="ko-KR" altLang="en-US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0267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붓꽃 데이터에 </a:t>
            </a:r>
            <a:r>
              <a:rPr lang="en-US" altLang="ko-KR" dirty="0"/>
              <a:t>PCA</a:t>
            </a:r>
            <a:r>
              <a:rPr lang="ko-KR" altLang="en-US" dirty="0"/>
              <a:t>를 적용해본 결과입니다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기존의 붓꽃 데이터는 </a:t>
            </a:r>
            <a:r>
              <a:rPr lang="en-US" altLang="ko-KR" dirty="0"/>
              <a:t>4</a:t>
            </a:r>
            <a:r>
              <a:rPr lang="ko-KR" altLang="en-US" dirty="0"/>
              <a:t>개의 속성을 가지는 </a:t>
            </a:r>
            <a:r>
              <a:rPr lang="en-US" altLang="ko-KR" dirty="0"/>
              <a:t>4</a:t>
            </a:r>
            <a:r>
              <a:rPr lang="ko-KR" altLang="en-US" dirty="0"/>
              <a:t>차원의 데이터입니다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2</a:t>
            </a:r>
            <a:r>
              <a:rPr lang="ko-KR" altLang="en-US" dirty="0"/>
              <a:t>차원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PCA </a:t>
            </a:r>
            <a:r>
              <a:rPr lang="ko-KR" altLang="en-US" dirty="0"/>
              <a:t>속성을 가지는 데이터로 변환하면 위와 같이 나타낼 수 있습니다</a:t>
            </a:r>
            <a:r>
              <a:rPr lang="en-US" altLang="ko-KR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위에서 볼 수 있듯</a:t>
            </a:r>
            <a:r>
              <a:rPr lang="en-US" altLang="ko-KR" dirty="0"/>
              <a:t>, </a:t>
            </a:r>
            <a:r>
              <a:rPr lang="en-US" dirty="0"/>
              <a:t>PCA</a:t>
            </a:r>
            <a:r>
              <a:rPr lang="ko-KR" altLang="en-US" dirty="0"/>
              <a:t>로 변환한 후에도 품종을 비교적 명확히 구분할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41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PCA</a:t>
            </a:r>
            <a:r>
              <a:rPr lang="ko-KR" altLang="en-US" dirty="0"/>
              <a:t>의 과정을 거쳤으니 정보유실이 발생한 것은 불가피합니다</a:t>
            </a:r>
            <a:r>
              <a:rPr lang="en-US" altLang="ko-KR" dirty="0"/>
              <a:t>. </a:t>
            </a:r>
            <a:r>
              <a:rPr lang="ko-KR" altLang="en-US" dirty="0"/>
              <a:t>예측 정확도는 약 </a:t>
            </a:r>
            <a:r>
              <a:rPr lang="en-US" altLang="ko-KR" dirty="0"/>
              <a:t>8% </a:t>
            </a:r>
            <a:r>
              <a:rPr lang="ko-KR" altLang="en-US" dirty="0"/>
              <a:t>하락하였습니다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속성 개수는 무려 </a:t>
            </a:r>
            <a:r>
              <a:rPr lang="en-US" altLang="ko-KR" dirty="0"/>
              <a:t>50%</a:t>
            </a:r>
            <a:r>
              <a:rPr lang="ko-KR" altLang="en-US" dirty="0"/>
              <a:t>나 감소하였습니다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통해 </a:t>
            </a:r>
            <a:r>
              <a:rPr lang="en-US" altLang="ko-KR" dirty="0"/>
              <a:t>PCA </a:t>
            </a:r>
            <a:r>
              <a:rPr lang="ko-KR" altLang="en-US" dirty="0"/>
              <a:t>변환 후에도 원본 데이터의 특성을 상당 부분 유지하는 모습을 확인할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4654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이보다 큰 데이터셋에 적용하여 확인하기 위해 신용카드 데이터셋을 활용했습니다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신용카드 데이터셋은 </a:t>
            </a:r>
            <a:r>
              <a:rPr lang="en-US" altLang="ko-KR" dirty="0"/>
              <a:t>3</a:t>
            </a:r>
            <a:r>
              <a:rPr lang="ko-KR" altLang="en-US" dirty="0"/>
              <a:t>만개의 레코드를 가지는 </a:t>
            </a:r>
            <a:r>
              <a:rPr lang="en-US" altLang="ko-KR" dirty="0"/>
              <a:t>24</a:t>
            </a:r>
            <a:r>
              <a:rPr lang="ko-KR" altLang="en-US" dirty="0"/>
              <a:t>차원의 데이터입니다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392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</a:t>
            </a:r>
            <a:r>
              <a:rPr lang="ko-KR" altLang="en-US" dirty="0" err="1"/>
              <a:t>히트맵으로</a:t>
            </a:r>
            <a:r>
              <a:rPr lang="ko-KR" altLang="en-US" dirty="0"/>
              <a:t> </a:t>
            </a:r>
            <a:r>
              <a:rPr lang="ko-KR" altLang="en-US" dirty="0" err="1"/>
              <a:t>표현했을때</a:t>
            </a:r>
            <a:r>
              <a:rPr lang="en-US" altLang="ko-KR" dirty="0"/>
              <a:t>, </a:t>
            </a:r>
            <a:r>
              <a:rPr lang="ko-KR" altLang="en-US" dirty="0"/>
              <a:t>중앙부의 밝은 사각형 두 개가 두드러지는데</a:t>
            </a:r>
            <a:r>
              <a:rPr lang="en-US" altLang="ko-KR" dirty="0"/>
              <a:t>, </a:t>
            </a:r>
            <a:r>
              <a:rPr lang="ko-KR" altLang="en-US" dirty="0"/>
              <a:t>이는 상관계수가 높은 데이터를 나타냅니다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하나로 축소할 수 있는 데이터입니다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053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</a:t>
            </a:r>
            <a:r>
              <a:rPr lang="en-US" altLang="ko-KR" dirty="0"/>
              <a:t>6</a:t>
            </a:r>
            <a:r>
              <a:rPr lang="ko-KR" altLang="en-US" dirty="0"/>
              <a:t>차원의 데이터로 </a:t>
            </a:r>
            <a:r>
              <a:rPr lang="en-US" altLang="ko-KR" dirty="0"/>
              <a:t>PCA </a:t>
            </a:r>
            <a:r>
              <a:rPr lang="ko-KR" altLang="en-US" dirty="0"/>
              <a:t>변환을 적용한 후</a:t>
            </a:r>
            <a:r>
              <a:rPr lang="en-US" altLang="ko-KR" dirty="0"/>
              <a:t>, </a:t>
            </a:r>
            <a:r>
              <a:rPr lang="ko-KR" altLang="en-US" dirty="0"/>
              <a:t>예측 성능을 확인해보았습니다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예측 성능은 </a:t>
            </a:r>
            <a:r>
              <a:rPr lang="en-US" altLang="ko-KR" dirty="0"/>
              <a:t>81.70%</a:t>
            </a:r>
            <a:r>
              <a:rPr lang="ko-KR" altLang="en-US" dirty="0"/>
              <a:t>에서 </a:t>
            </a:r>
            <a:r>
              <a:rPr lang="en-US" altLang="ko-KR" dirty="0"/>
              <a:t>79.66%</a:t>
            </a:r>
            <a:r>
              <a:rPr lang="ko-KR" altLang="en-US" dirty="0"/>
              <a:t>로 </a:t>
            </a:r>
            <a:r>
              <a:rPr lang="en-US" altLang="ko-KR" dirty="0"/>
              <a:t>1~2% </a:t>
            </a:r>
            <a:r>
              <a:rPr lang="ko-KR" altLang="en-US" dirty="0"/>
              <a:t>정도 감소하였을 뿐이지만</a:t>
            </a:r>
            <a:r>
              <a:rPr lang="en-US" altLang="ko-KR" dirty="0"/>
              <a:t>, </a:t>
            </a:r>
            <a:r>
              <a:rPr lang="ko-KR" altLang="en-US" dirty="0"/>
              <a:t>속성의 개수는 </a:t>
            </a:r>
            <a:r>
              <a:rPr lang="en-US" altLang="ko-KR" dirty="0"/>
              <a:t>23</a:t>
            </a:r>
            <a:r>
              <a:rPr lang="ko-KR" altLang="en-US" dirty="0"/>
              <a:t>개에서 </a:t>
            </a:r>
            <a:r>
              <a:rPr lang="en-US" altLang="ko-KR" dirty="0"/>
              <a:t>6</a:t>
            </a:r>
            <a:r>
              <a:rPr lang="ko-KR" altLang="en-US" dirty="0"/>
              <a:t>개로 상당 부분 감소시킬 수 있었습니다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통해 </a:t>
            </a:r>
            <a:r>
              <a:rPr lang="en-US" altLang="ko-KR" dirty="0"/>
              <a:t>PCA</a:t>
            </a:r>
            <a:r>
              <a:rPr lang="ko-KR" altLang="en-US" dirty="0"/>
              <a:t>의 압축 능력이 상당히 뛰어남을 확인할 수 있습니다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89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057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60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SVD</a:t>
            </a:r>
            <a:r>
              <a:rPr lang="ko-KR" altLang="en-US" dirty="0"/>
              <a:t>는 </a:t>
            </a:r>
            <a:r>
              <a:rPr lang="en-US" altLang="ko-KR" dirty="0"/>
              <a:t>PCA</a:t>
            </a:r>
            <a:r>
              <a:rPr lang="ko-KR" altLang="en-US" dirty="0"/>
              <a:t>와 유사한 행렬 분해 기법을 사용하지만</a:t>
            </a:r>
            <a:r>
              <a:rPr lang="en-US" altLang="ko-KR" dirty="0"/>
              <a:t>, PCA</a:t>
            </a:r>
            <a:r>
              <a:rPr lang="ko-KR" altLang="en-US" dirty="0"/>
              <a:t>의 경우 정방행렬만을 고유벡터로 분해할 수 있는 것과 달리  </a:t>
            </a:r>
            <a:r>
              <a:rPr lang="en-US" altLang="ko-KR" dirty="0"/>
              <a:t>SVD</a:t>
            </a:r>
            <a:r>
              <a:rPr lang="ko-KR" altLang="en-US" dirty="0"/>
              <a:t>는 행과 열의 크기가 다른 행렬에도 적용할 수 있다는 특징이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/>
              <a:t>일반적인 </a:t>
            </a:r>
            <a:r>
              <a:rPr lang="en-US" altLang="ko-KR" dirty="0"/>
              <a:t>SVD</a:t>
            </a:r>
            <a:r>
              <a:rPr lang="ko-KR" altLang="en-US" dirty="0"/>
              <a:t>는 다음과 같이 분해됩니다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Sigma</a:t>
            </a:r>
            <a:r>
              <a:rPr lang="ko-KR" altLang="en-US" dirty="0"/>
              <a:t>는 대각행렬로</a:t>
            </a:r>
            <a:r>
              <a:rPr lang="en-US" altLang="ko-KR" dirty="0"/>
              <a:t>, </a:t>
            </a:r>
            <a:r>
              <a:rPr lang="ko-KR" altLang="en-US" dirty="0"/>
              <a:t>행렬의 대각에만 </a:t>
            </a:r>
            <a:r>
              <a:rPr lang="en-US" altLang="ko-KR" dirty="0"/>
              <a:t>0</a:t>
            </a:r>
            <a:r>
              <a:rPr lang="ko-KR" altLang="en-US" dirty="0"/>
              <a:t>이 아닌 </a:t>
            </a:r>
            <a:r>
              <a:rPr lang="ko-KR" altLang="en-US" dirty="0" err="1"/>
              <a:t>특이값이</a:t>
            </a:r>
            <a:r>
              <a:rPr lang="ko-KR" altLang="en-US" dirty="0"/>
              <a:t> 위치하고 나머지는 모두 </a:t>
            </a:r>
            <a:r>
              <a:rPr lang="en-US" altLang="ko-KR" dirty="0"/>
              <a:t>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711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SVD</a:t>
            </a:r>
            <a:r>
              <a:rPr lang="ko-KR" altLang="en-US" dirty="0"/>
              <a:t>의 </a:t>
            </a:r>
            <a:r>
              <a:rPr lang="ko-KR" altLang="en-US" dirty="0" err="1"/>
              <a:t>컴팩트한</a:t>
            </a:r>
            <a:r>
              <a:rPr lang="ko-KR" altLang="en-US" dirty="0"/>
              <a:t> 형태는 이와 같습니다</a:t>
            </a:r>
            <a:r>
              <a:rPr lang="en-US" altLang="ko-KR" dirty="0"/>
              <a:t>. </a:t>
            </a:r>
            <a:r>
              <a:rPr lang="ko-KR" altLang="en-US" dirty="0"/>
              <a:t>일반적으로 </a:t>
            </a:r>
            <a:r>
              <a:rPr lang="en-US" altLang="ko-KR" dirty="0"/>
              <a:t>Sigma</a:t>
            </a:r>
            <a:r>
              <a:rPr lang="ko-KR" altLang="en-US" dirty="0"/>
              <a:t>의 비대각인 부분과 대각원소 중 </a:t>
            </a:r>
            <a:r>
              <a:rPr lang="ko-KR" altLang="en-US" dirty="0" err="1"/>
              <a:t>특이값이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인 부분을 모두 제거하고 제거된 </a:t>
            </a:r>
            <a:r>
              <a:rPr lang="en-US" altLang="ko-KR" dirty="0"/>
              <a:t>Sigma</a:t>
            </a:r>
            <a:r>
              <a:rPr lang="ko-KR" altLang="en-US" dirty="0"/>
              <a:t>에 대응되는 </a:t>
            </a:r>
            <a:r>
              <a:rPr lang="en-US" altLang="ko-KR" dirty="0"/>
              <a:t>U</a:t>
            </a:r>
            <a:r>
              <a:rPr lang="ko-KR" altLang="en-US" dirty="0"/>
              <a:t>와 </a:t>
            </a:r>
            <a:r>
              <a:rPr lang="en-US" altLang="ko-KR" dirty="0"/>
              <a:t>V </a:t>
            </a:r>
            <a:r>
              <a:rPr lang="ko-KR" altLang="en-US" dirty="0"/>
              <a:t>원소도 함께 제거해 차원을 줄인 형태로 </a:t>
            </a:r>
            <a:r>
              <a:rPr lang="en-US" altLang="ko-KR" dirty="0"/>
              <a:t>SVD</a:t>
            </a:r>
            <a:r>
              <a:rPr lang="ko-KR" altLang="en-US" dirty="0"/>
              <a:t>를 적용합니다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793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ko-KR" altLang="en-US" dirty="0"/>
              <a:t>임의의 랜덤 행렬 </a:t>
            </a:r>
            <a:r>
              <a:rPr lang="en-US" altLang="ko-KR" dirty="0"/>
              <a:t>a</a:t>
            </a:r>
            <a:r>
              <a:rPr lang="ko-KR" altLang="en-US" dirty="0"/>
              <a:t>를 생성해 </a:t>
            </a:r>
            <a:r>
              <a:rPr lang="en-US" altLang="ko-KR" dirty="0"/>
              <a:t>SVD</a:t>
            </a:r>
            <a:r>
              <a:rPr lang="ko-KR" altLang="en-US" dirty="0"/>
              <a:t>를 적용하면 </a:t>
            </a:r>
            <a:r>
              <a:rPr lang="en-US" altLang="ko-KR" dirty="0"/>
              <a:t>U, Sigma, V </a:t>
            </a:r>
            <a:r>
              <a:rPr lang="ko-KR" altLang="en-US" dirty="0"/>
              <a:t>전치 행렬이 반환됩니다</a:t>
            </a:r>
            <a:r>
              <a:rPr lang="en-US" altLang="ko-KR" dirty="0"/>
              <a:t>. Sigma </a:t>
            </a:r>
            <a:r>
              <a:rPr lang="ko-KR" altLang="en-US" dirty="0"/>
              <a:t>행렬은 행렬의 대각에 위치한 값만 </a:t>
            </a:r>
            <a:r>
              <a:rPr lang="en-US" altLang="ko-KR" dirty="0"/>
              <a:t>0</a:t>
            </a:r>
            <a:r>
              <a:rPr lang="ko-KR" altLang="en-US" dirty="0"/>
              <a:t>이 아니고 나머지는 모두 </a:t>
            </a:r>
            <a:r>
              <a:rPr lang="en-US" altLang="ko-KR" dirty="0"/>
              <a:t>0</a:t>
            </a:r>
            <a:r>
              <a:rPr lang="ko-KR" altLang="en-US" dirty="0"/>
              <a:t>이므로 </a:t>
            </a:r>
            <a:r>
              <a:rPr lang="en-US" altLang="ko-KR" dirty="0"/>
              <a:t>0</a:t>
            </a:r>
            <a:r>
              <a:rPr lang="ko-KR" altLang="en-US" dirty="0"/>
              <a:t>이 아닌 경우만 </a:t>
            </a:r>
            <a:r>
              <a:rPr lang="en-US" altLang="ko-KR" dirty="0"/>
              <a:t>1</a:t>
            </a:r>
            <a:r>
              <a:rPr lang="ko-KR" altLang="en-US" dirty="0"/>
              <a:t>차원 행렬로 표현됩니다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4907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/>
              <a:t>분해된 행렬을 </a:t>
            </a:r>
            <a:r>
              <a:rPr lang="ko-KR" altLang="en-US" dirty="0" err="1"/>
              <a:t>내적하면</a:t>
            </a:r>
            <a:r>
              <a:rPr lang="ko-KR" altLang="en-US" dirty="0"/>
              <a:t> 원본 행렬과 동일하게 복원됩니다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/>
              <a:t>데이터 세트에 로우 간 의존성이 있을 경우</a:t>
            </a:r>
            <a:r>
              <a:rPr lang="en-US" altLang="ko-KR" dirty="0"/>
              <a:t>, Sigma</a:t>
            </a:r>
            <a:r>
              <a:rPr lang="ko-KR" altLang="en-US" dirty="0"/>
              <a:t>의 </a:t>
            </a:r>
            <a:r>
              <a:rPr lang="ko-KR" altLang="en-US" dirty="0" err="1"/>
              <a:t>특이값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개가 </a:t>
            </a:r>
            <a:r>
              <a:rPr lang="en-US" altLang="ko-KR" dirty="0"/>
              <a:t>0</a:t>
            </a:r>
            <a:r>
              <a:rPr lang="ko-KR" altLang="en-US" dirty="0"/>
              <a:t>이 됩니다</a:t>
            </a:r>
            <a:r>
              <a:rPr lang="en-US" altLang="ko-KR" dirty="0"/>
              <a:t>. </a:t>
            </a:r>
            <a:r>
              <a:rPr lang="ko-KR" altLang="en-US" dirty="0"/>
              <a:t>이는 선형 독립인 로우의 개수가 </a:t>
            </a:r>
            <a:r>
              <a:rPr lang="en-US" altLang="ko-KR" dirty="0"/>
              <a:t>2</a:t>
            </a:r>
            <a:r>
              <a:rPr lang="ko-KR" altLang="en-US" dirty="0"/>
              <a:t>개임을 의미합니다</a:t>
            </a:r>
            <a:r>
              <a:rPr lang="en-US" altLang="ko-KR" dirty="0"/>
              <a:t>. </a:t>
            </a:r>
            <a:r>
              <a:rPr lang="ko-KR" altLang="en-US" dirty="0"/>
              <a:t>따라서 원본 행렬 복원 시 </a:t>
            </a:r>
            <a:r>
              <a:rPr lang="en-US" altLang="ko-KR" dirty="0"/>
              <a:t>Sigma</a:t>
            </a:r>
            <a:r>
              <a:rPr lang="ko-KR" altLang="en-US" dirty="0"/>
              <a:t>의 </a:t>
            </a:r>
            <a:r>
              <a:rPr lang="ko-KR" altLang="en-US" dirty="0" err="1"/>
              <a:t>특이값이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아닌 부분에 해당하는 </a:t>
            </a:r>
            <a:r>
              <a:rPr lang="en-US" altLang="ko-KR" dirty="0"/>
              <a:t>U</a:t>
            </a:r>
            <a:r>
              <a:rPr lang="ko-KR" altLang="en-US" dirty="0"/>
              <a:t>와 </a:t>
            </a:r>
            <a:r>
              <a:rPr lang="en-US" altLang="ko-KR" dirty="0"/>
              <a:t>V </a:t>
            </a:r>
            <a:r>
              <a:rPr lang="ko-KR" altLang="en-US" dirty="0"/>
              <a:t>행렬의 부분만 추출해 복원합니다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692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Truncated SVD</a:t>
            </a:r>
            <a:r>
              <a:rPr lang="ko-KR" altLang="en-US" dirty="0"/>
              <a:t>는 </a:t>
            </a:r>
            <a:r>
              <a:rPr lang="en-US" altLang="ko-KR" dirty="0"/>
              <a:t>Sigma</a:t>
            </a:r>
            <a:r>
              <a:rPr lang="ko-KR" altLang="en-US" dirty="0"/>
              <a:t>의 </a:t>
            </a:r>
            <a:r>
              <a:rPr lang="ko-KR" altLang="en-US" dirty="0" err="1"/>
              <a:t>특이값</a:t>
            </a:r>
            <a:r>
              <a:rPr lang="ko-KR" altLang="en-US" dirty="0"/>
              <a:t> 중 상위 일부 데이터만 추출해서 대응하는 </a:t>
            </a:r>
            <a:r>
              <a:rPr lang="en-US" altLang="ko-KR" dirty="0"/>
              <a:t>U</a:t>
            </a:r>
            <a:r>
              <a:rPr lang="ko-KR" altLang="en-US" dirty="0"/>
              <a:t>와 </a:t>
            </a:r>
            <a:r>
              <a:rPr lang="en-US" altLang="ko-KR" dirty="0"/>
              <a:t>V</a:t>
            </a:r>
            <a:r>
              <a:rPr lang="ko-KR" altLang="en-US" dirty="0"/>
              <a:t>의 원소를 함께 제거해 분해하는 방식입니다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ko-KR" altLang="en-US" dirty="0"/>
              <a:t>인위적으로 더 작은 차원의 행렬로 분해하기 때문에 원본 행렬을 정확하게 복원할 수는 없지만</a:t>
            </a:r>
            <a:r>
              <a:rPr lang="en-US" altLang="ko-KR" dirty="0"/>
              <a:t>, </a:t>
            </a:r>
            <a:r>
              <a:rPr lang="ko-KR" altLang="en-US" dirty="0"/>
              <a:t>상당한 수준으로 원본 행렬을 근사할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7107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ko-KR" altLang="en-US" dirty="0"/>
              <a:t>사이파이의 </a:t>
            </a:r>
            <a:r>
              <a:rPr lang="en-US" dirty="0"/>
              <a:t>Truncated SVD</a:t>
            </a:r>
            <a:r>
              <a:rPr lang="ko-KR" altLang="en-US" dirty="0"/>
              <a:t>를 적용해 행렬을 분해해보면</a:t>
            </a:r>
            <a:r>
              <a:rPr lang="en-US" altLang="ko-KR" dirty="0"/>
              <a:t>, </a:t>
            </a:r>
            <a:r>
              <a:rPr lang="en-US" dirty="0"/>
              <a:t>SVD</a:t>
            </a:r>
            <a:r>
              <a:rPr lang="ko-KR" altLang="en-US" dirty="0"/>
              <a:t>를 적용할 때와 다르게 차원이 축소된 형태로 분해됨을 확인할 수 있습니다</a:t>
            </a:r>
            <a:r>
              <a:rPr lang="en-US" altLang="ko-KR" dirty="0"/>
              <a:t>. Truncated</a:t>
            </a:r>
            <a:r>
              <a:rPr lang="ko-KR" altLang="en-US" dirty="0"/>
              <a:t> </a:t>
            </a:r>
            <a:r>
              <a:rPr lang="en-US" altLang="ko-KR" dirty="0"/>
              <a:t>SVD</a:t>
            </a:r>
            <a:r>
              <a:rPr lang="ko-KR" altLang="en-US" dirty="0"/>
              <a:t>로 분해된 행렬을 다시 복원하면 원본 행렬에 근사적으로 복원됩니다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4450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 err="1"/>
              <a:t>TruncatedSVD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PCA</a:t>
            </a:r>
            <a:r>
              <a:rPr lang="ko-KR" altLang="en-US" dirty="0"/>
              <a:t> 클래스와 유사하게 </a:t>
            </a:r>
            <a:r>
              <a:rPr lang="en-US" altLang="ko-KR" dirty="0"/>
              <a:t>fit()</a:t>
            </a:r>
            <a:r>
              <a:rPr lang="ko-KR" altLang="en-US" dirty="0"/>
              <a:t>과 </a:t>
            </a:r>
            <a:r>
              <a:rPr lang="en-US" altLang="ko-KR" dirty="0"/>
              <a:t>transform()</a:t>
            </a:r>
            <a:r>
              <a:rPr lang="ko-KR" altLang="en-US" dirty="0"/>
              <a:t>을 호출해 원본 데이터를 몇 개의 주요 컴포넌트 수로 차원 축소해 변환합니다</a:t>
            </a:r>
            <a:r>
              <a:rPr lang="en-US" altLang="ko-KR" dirty="0"/>
              <a:t>. </a:t>
            </a:r>
            <a:r>
              <a:rPr lang="ko-KR" altLang="en-US" dirty="0"/>
              <a:t>이때 원본 행렬을 분해한 </a:t>
            </a:r>
            <a:r>
              <a:rPr lang="en-US" altLang="ko-KR" dirty="0"/>
              <a:t>U, Sigma, V </a:t>
            </a:r>
            <a:r>
              <a:rPr lang="ko-KR" altLang="en-US" dirty="0"/>
              <a:t>전치 행렬을 반환하지는 않습니다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붓꽃 데이터 세트에 </a:t>
            </a: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 err="1"/>
              <a:t>TruncatedSVD</a:t>
            </a:r>
            <a:r>
              <a:rPr lang="ko-KR" altLang="en-US" dirty="0"/>
              <a:t>를 적용하고</a:t>
            </a:r>
            <a:r>
              <a:rPr lang="en-US" altLang="ko-KR" dirty="0"/>
              <a:t> </a:t>
            </a:r>
            <a:r>
              <a:rPr lang="ko-KR" altLang="en-US" dirty="0"/>
              <a:t>변환된 데이터를 시각화해보면</a:t>
            </a:r>
            <a:r>
              <a:rPr lang="en-US" altLang="ko-KR" dirty="0"/>
              <a:t>, </a:t>
            </a:r>
            <a:r>
              <a:rPr lang="ko-KR" altLang="en-US" dirty="0"/>
              <a:t>품종별로 클러스터링이 가능할 정도로 각 변환 속성의 고유성이 뛰어남을 알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987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 err="1"/>
              <a:t>TruncatedSVD</a:t>
            </a:r>
            <a:r>
              <a:rPr lang="ko-KR" altLang="en-US" dirty="0"/>
              <a:t>와 </a:t>
            </a:r>
            <a:r>
              <a:rPr lang="en-US" altLang="ko-KR" dirty="0"/>
              <a:t>PCA </a:t>
            </a:r>
            <a:r>
              <a:rPr lang="ko-KR" altLang="en-US" dirty="0"/>
              <a:t>클래스를 구현할 때 두 개 클래스 모두 </a:t>
            </a:r>
            <a:r>
              <a:rPr lang="en-US" altLang="ko-KR" dirty="0"/>
              <a:t>SVD</a:t>
            </a:r>
            <a:r>
              <a:rPr lang="ko-KR" altLang="en-US" dirty="0"/>
              <a:t>를 이용해 행렬을 분해합니다</a:t>
            </a:r>
            <a:r>
              <a:rPr lang="en-US" altLang="ko-KR" dirty="0"/>
              <a:t>. </a:t>
            </a:r>
            <a:r>
              <a:rPr lang="ko-KR" altLang="en-US" dirty="0"/>
              <a:t>붓꽃 데이터를 스케일링한 뒤에 </a:t>
            </a:r>
            <a:r>
              <a:rPr lang="en-US" altLang="ko-KR" dirty="0" err="1"/>
              <a:t>TruncatedSVD</a:t>
            </a:r>
            <a:r>
              <a:rPr lang="ko-KR" altLang="en-US" dirty="0"/>
              <a:t>와 </a:t>
            </a:r>
            <a:r>
              <a:rPr lang="en-US" altLang="ko-KR" dirty="0"/>
              <a:t>PCA </a:t>
            </a:r>
            <a:r>
              <a:rPr lang="ko-KR" altLang="en-US" dirty="0"/>
              <a:t>변환을 각각 해보면</a:t>
            </a:r>
            <a:r>
              <a:rPr lang="en-US" altLang="ko-KR" dirty="0"/>
              <a:t>, </a:t>
            </a:r>
            <a:r>
              <a:rPr lang="ko-KR" altLang="en-US" dirty="0"/>
              <a:t>두 개가 거의 동일함을 확인할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/>
              <a:t>두 개의 변환 행렬 값과 원본 속성별 컴포넌트 </a:t>
            </a:r>
            <a:r>
              <a:rPr lang="ko-KR" altLang="en-US" dirty="0" err="1"/>
              <a:t>비율값을</a:t>
            </a:r>
            <a:r>
              <a:rPr lang="ko-KR" altLang="en-US" dirty="0"/>
              <a:t> 비교해보아도 모두 </a:t>
            </a:r>
            <a:r>
              <a:rPr lang="en-US" altLang="ko-KR" dirty="0"/>
              <a:t>0</a:t>
            </a:r>
            <a:r>
              <a:rPr lang="ko-KR" altLang="en-US" dirty="0"/>
              <a:t>에 가까우므로 </a:t>
            </a:r>
            <a:r>
              <a:rPr lang="en-US" altLang="ko-KR" dirty="0"/>
              <a:t>2</a:t>
            </a:r>
            <a:r>
              <a:rPr lang="ko-KR" altLang="en-US" dirty="0"/>
              <a:t>개의 변환이 거의 동일함을 알 수 있습니다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스케일링을 통해 데이터 세트의 중심을 맞춘 뒤에 </a:t>
            </a:r>
            <a:r>
              <a:rPr lang="en-US" altLang="ko-KR" dirty="0"/>
              <a:t>SVD</a:t>
            </a:r>
            <a:r>
              <a:rPr lang="ko-KR" altLang="en-US" dirty="0"/>
              <a:t>와 </a:t>
            </a:r>
            <a:r>
              <a:rPr lang="en-US" altLang="ko-KR" dirty="0"/>
              <a:t>PCA</a:t>
            </a:r>
            <a:r>
              <a:rPr lang="ko-KR" altLang="en-US" dirty="0"/>
              <a:t>는 동일한 변환을 수행하며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PCA</a:t>
            </a:r>
            <a:r>
              <a:rPr lang="ko-KR" altLang="en-US" dirty="0"/>
              <a:t>가 </a:t>
            </a:r>
            <a:r>
              <a:rPr lang="en-US" altLang="ko-KR" dirty="0"/>
              <a:t>SVD </a:t>
            </a:r>
            <a:r>
              <a:rPr lang="ko-KR" altLang="en-US" dirty="0"/>
              <a:t>알고리즘으로 구현되었음을 의미합니다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PCA</a:t>
            </a:r>
            <a:r>
              <a:rPr lang="ko-KR" altLang="en-US" dirty="0"/>
              <a:t>는 밀집 행렬에 대한 변환만 가능하고</a:t>
            </a:r>
            <a:r>
              <a:rPr lang="en-US" altLang="ko-KR" dirty="0"/>
              <a:t>, SVD</a:t>
            </a:r>
            <a:r>
              <a:rPr lang="ko-KR" altLang="en-US" dirty="0"/>
              <a:t>는 희소 행렬에 대한 변환도 가능하다는 것이 차이점입니다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4141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NMF</a:t>
            </a:r>
            <a:r>
              <a:rPr lang="ko-KR" altLang="en-US" dirty="0"/>
              <a:t>도 앞에서 설명한 </a:t>
            </a:r>
            <a:r>
              <a:rPr lang="en-US" altLang="ko-KR" dirty="0"/>
              <a:t>SVD</a:t>
            </a:r>
            <a:r>
              <a:rPr lang="ko-KR" altLang="en-US" dirty="0"/>
              <a:t>와 유사한 행렬 근사입니다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아래 그림처럼 기존의 고차원 행렬은 </a:t>
            </a:r>
            <a:r>
              <a:rPr lang="ko-KR" altLang="en-US" dirty="0" err="1"/>
              <a:t>저차원</a:t>
            </a:r>
            <a:r>
              <a:rPr lang="ko-KR" altLang="en-US" dirty="0"/>
              <a:t> 행렬로 분해하면서 근사하는 방식입니다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이렇게 분해한 행렬은 기존 행렬이 가지고 있던 잠재 요소의 특성을 알 수 있습니다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구체적으로 분해 행렬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W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는 원본 행렬의 행이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분해 행렬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는 원본 행렬의 열이 어떻게 구성되어 있는지 알 수 있죠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sym typeface="NanumGothic ExtraBold"/>
              </a:rPr>
              <a:t>뉴스 기사에서 단어를 기반으로 특성을 추출하는 것을 보여주는 예시 그림을 보면 와닿을 겁니다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>
              <a:solidFill>
                <a:srgbClr val="19264B"/>
              </a:solidFill>
              <a:latin typeface="NanumGothic ExtraBold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sym typeface="NanumGothic ExtraBold"/>
              </a:rPr>
              <a:t>이렇게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sym typeface="NanumGothic ExtraBold"/>
              </a:rPr>
              <a:t>NMF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sym typeface="NanumGothic ExtraBold"/>
              </a:rPr>
              <a:t>를 사용하면 매우 많은 피처 데이터를 가진 고차원 행렬에서 잠재된 요소를 추출할 수 있기에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sym typeface="NanumGothic ExtraBold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sym typeface="NanumGothic ExtraBold"/>
              </a:rPr>
              <a:t>토픽 모델링이나 추천시스템에서 활발히 사용합니다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sym typeface="NanumGothic ExtraBold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9452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6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9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ko-KR" altLang="en-US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파일 압축 용도로 </a:t>
            </a:r>
            <a:r>
              <a:rPr lang="en-US" altLang="ko-KR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PCA</a:t>
            </a:r>
            <a:r>
              <a:rPr lang="ko-KR" altLang="en-US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를 활용할 수 있다</a:t>
            </a:r>
            <a:r>
              <a:rPr lang="en-US" altLang="ko-KR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. MNIST </a:t>
            </a:r>
            <a:r>
              <a:rPr lang="ko-KR" altLang="en-US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데이터셋의 경우 </a:t>
            </a:r>
            <a:r>
              <a:rPr lang="en-US" altLang="ko-KR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784</a:t>
            </a:r>
            <a:r>
              <a:rPr lang="ko-KR" altLang="en-US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차원을 </a:t>
            </a:r>
            <a:r>
              <a:rPr lang="en-US" altLang="ko-KR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154 </a:t>
            </a:r>
            <a:r>
              <a:rPr lang="ko-KR" altLang="en-US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차원으로 줄이면 데이터셋의 크기가 원래의 </a:t>
            </a:r>
            <a:r>
              <a:rPr lang="en-US" altLang="ko-KR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20% </a:t>
            </a:r>
            <a:r>
              <a:rPr lang="ko-KR" altLang="en-US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수준에 불과해져서 훈련 속도가 훨씬 빨라진다</a:t>
            </a:r>
            <a:r>
              <a:rPr lang="en-US" altLang="ko-KR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하지만 정보는 </a:t>
            </a:r>
            <a:r>
              <a:rPr lang="en-US" altLang="ko-KR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5% </a:t>
            </a:r>
            <a:r>
              <a:rPr lang="ko-KR" altLang="en-US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정도만 잃는다</a:t>
            </a:r>
            <a:r>
              <a:rPr lang="en-US" altLang="ko-KR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정보 손실이 크지 않음을 아래 두 그림이 확인해준다</a:t>
            </a:r>
            <a:r>
              <a:rPr lang="en-US" altLang="ko-KR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왼쪽이 원본이고 오른쪽이 압축된 데이터를 재구성한 결과다</a:t>
            </a:r>
            <a:r>
              <a:rPr lang="en-US" altLang="ko-KR" b="0" i="0" dirty="0">
                <a:solidFill>
                  <a:srgbClr val="CED6DD"/>
                </a:solidFill>
                <a:effectLst/>
                <a:highlight>
                  <a:srgbClr val="121212"/>
                </a:highlight>
                <a:latin typeface="-apple-system"/>
              </a:rPr>
              <a:t>.</a:t>
            </a:r>
          </a:p>
          <a:p>
            <a:br>
              <a:rPr lang="ko-KR" alt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9258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PCA</a:t>
            </a:r>
            <a:r>
              <a:rPr lang="ko-KR" altLang="en-US" dirty="0"/>
              <a:t>는 </a:t>
            </a:r>
            <a:r>
              <a:rPr lang="ko-KR" altLang="en-US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여러 </a:t>
            </a:r>
            <a:r>
              <a:rPr lang="ko-KR" altLang="en-US" sz="11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변수 간의 상관관계</a:t>
            </a:r>
            <a:r>
              <a:rPr lang="ko-KR" altLang="en-US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를 이용해 이를 대표하는 </a:t>
            </a:r>
            <a:r>
              <a:rPr lang="ko-KR" altLang="en-US" sz="11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주성분</a:t>
            </a:r>
            <a:r>
              <a:rPr lang="en-US" altLang="ko-KR" sz="11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(Principal Component)</a:t>
            </a:r>
            <a:r>
              <a:rPr lang="ko-KR" altLang="en-US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을 추출하여 </a:t>
            </a:r>
            <a:r>
              <a:rPr lang="ko-KR" altLang="en-US" sz="11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차원을 축소</a:t>
            </a:r>
            <a:r>
              <a:rPr lang="ko-KR" altLang="en-US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하는 기법으로</a:t>
            </a:r>
            <a:r>
              <a:rPr lang="en-US" altLang="ko-KR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</a:t>
            </a:r>
            <a:r>
              <a:rPr lang="ko-KR" altLang="en-US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이 과정에서 당연하게도 기존 데이터의 정보 유실이 발생합니다</a:t>
            </a:r>
            <a:r>
              <a:rPr lang="en-US" altLang="ko-KR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이때</a:t>
            </a:r>
            <a:r>
              <a:rPr lang="en-US" altLang="ko-KR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정보 </a:t>
            </a:r>
            <a:r>
              <a:rPr lang="ko-KR" altLang="en-US" sz="1100" dirty="0" err="1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유실량을</a:t>
            </a:r>
            <a:r>
              <a:rPr lang="ko-KR" altLang="en-US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최대한 줄이는 것이 관건입니다</a:t>
            </a:r>
            <a:r>
              <a:rPr lang="en-US" altLang="ko-KR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.</a:t>
            </a:r>
            <a:endParaRPr lang="ko-KR" altLang="en-US" sz="11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27011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</a:t>
            </a:r>
            <a:r>
              <a:rPr lang="en-US" altLang="ko-KR" dirty="0"/>
              <a:t>PCA</a:t>
            </a:r>
            <a:r>
              <a:rPr lang="ko-KR" altLang="en-US" dirty="0"/>
              <a:t>의 원리를 간단히 시각화해서 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</a:t>
            </a:r>
            <a:r>
              <a:rPr lang="en-US" altLang="ko-KR" dirty="0"/>
              <a:t>2</a:t>
            </a:r>
            <a:r>
              <a:rPr lang="ko-KR" altLang="en-US" dirty="0"/>
              <a:t>차원 평면에 놓인 여러 데이터입니다</a:t>
            </a:r>
            <a:r>
              <a:rPr lang="en-US" altLang="ko-KR" dirty="0"/>
              <a:t>. </a:t>
            </a:r>
            <a:r>
              <a:rPr lang="ko-KR" altLang="en-US" dirty="0"/>
              <a:t>이를 잘 나타내는 벡터를 긋습니다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이 벡터는 데이터의 변동성이 가장 큰 방향으로 긋습니다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998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2061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이후 각 데이터를 이 벡터에 투영합니다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160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</a:t>
            </a:r>
            <a:r>
              <a:rPr lang="en-US" altLang="ko-KR" dirty="0">
                <a:solidFill>
                  <a:srgbClr val="19264B"/>
                </a:solidFill>
              </a:rPr>
              <a:t>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조효원</a:t>
            </a:r>
            <a:r>
              <a:rPr lang="en-US" altLang="ko" sz="1100" dirty="0">
                <a:solidFill>
                  <a:srgbClr val="19264B"/>
                </a:solidFill>
              </a:rPr>
              <a:t>,</a:t>
            </a:r>
            <a:r>
              <a:rPr lang="ko-KR" altLang="en-US" sz="1100" dirty="0">
                <a:solidFill>
                  <a:srgbClr val="19264B"/>
                </a:solidFill>
              </a:rPr>
              <a:t> 나영은 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-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시각화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268787-5153-6FCB-C320-7C27A8C32E59}"/>
              </a:ext>
            </a:extLst>
          </p:cNvPr>
          <p:cNvCxnSpPr>
            <a:cxnSpLocks/>
          </p:cNvCxnSpPr>
          <p:nvPr/>
        </p:nvCxnSpPr>
        <p:spPr>
          <a:xfrm flipV="1">
            <a:off x="3173506" y="1496446"/>
            <a:ext cx="2967318" cy="25646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522FA94-6E14-E59E-B6F5-D8F189258986}"/>
              </a:ext>
            </a:extLst>
          </p:cNvPr>
          <p:cNvCxnSpPr>
            <a:cxnSpLocks/>
          </p:cNvCxnSpPr>
          <p:nvPr/>
        </p:nvCxnSpPr>
        <p:spPr>
          <a:xfrm>
            <a:off x="3471862" y="2966802"/>
            <a:ext cx="0" cy="805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658919D-B4D8-3B96-4C54-7C01BEBCBFB7}"/>
              </a:ext>
            </a:extLst>
          </p:cNvPr>
          <p:cNvCxnSpPr>
            <a:cxnSpLocks/>
          </p:cNvCxnSpPr>
          <p:nvPr/>
        </p:nvCxnSpPr>
        <p:spPr>
          <a:xfrm flipV="1">
            <a:off x="4391024" y="3036631"/>
            <a:ext cx="0" cy="5000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45863B-E7D3-6C81-7C8E-F79DD462A492}"/>
              </a:ext>
            </a:extLst>
          </p:cNvPr>
          <p:cNvCxnSpPr>
            <a:cxnSpLocks/>
          </p:cNvCxnSpPr>
          <p:nvPr/>
        </p:nvCxnSpPr>
        <p:spPr>
          <a:xfrm>
            <a:off x="4595812" y="2442117"/>
            <a:ext cx="0" cy="34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FEA9DC7-4A01-451D-94E1-99CFC2C4B0E4}"/>
              </a:ext>
            </a:extLst>
          </p:cNvPr>
          <p:cNvCxnSpPr>
            <a:cxnSpLocks/>
          </p:cNvCxnSpPr>
          <p:nvPr/>
        </p:nvCxnSpPr>
        <p:spPr>
          <a:xfrm>
            <a:off x="4981573" y="1771414"/>
            <a:ext cx="0" cy="6707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C873431-C805-9801-904B-7A2D666ADF96}"/>
              </a:ext>
            </a:extLst>
          </p:cNvPr>
          <p:cNvCxnSpPr>
            <a:cxnSpLocks/>
          </p:cNvCxnSpPr>
          <p:nvPr/>
        </p:nvCxnSpPr>
        <p:spPr>
          <a:xfrm flipV="1">
            <a:off x="5943599" y="1707999"/>
            <a:ext cx="0" cy="661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3618D000-3AFA-5819-A287-1F80D0D903D3}"/>
              </a:ext>
            </a:extLst>
          </p:cNvPr>
          <p:cNvSpPr/>
          <p:nvPr/>
        </p:nvSpPr>
        <p:spPr>
          <a:xfrm>
            <a:off x="3406589" y="3723437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A867D6B-A837-AC13-E45C-AFE103AE1A94}"/>
              </a:ext>
            </a:extLst>
          </p:cNvPr>
          <p:cNvSpPr/>
          <p:nvPr/>
        </p:nvSpPr>
        <p:spPr>
          <a:xfrm>
            <a:off x="4322384" y="2948224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3D75D0-A715-2DBB-8C20-8CC1712C60FC}"/>
              </a:ext>
            </a:extLst>
          </p:cNvPr>
          <p:cNvSpPr/>
          <p:nvPr/>
        </p:nvSpPr>
        <p:spPr>
          <a:xfrm>
            <a:off x="4527176" y="2773988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3B72A6-A240-4F55-A4B0-B2370FCFB6C0}"/>
              </a:ext>
            </a:extLst>
          </p:cNvPr>
          <p:cNvSpPr/>
          <p:nvPr/>
        </p:nvSpPr>
        <p:spPr>
          <a:xfrm>
            <a:off x="4912659" y="2434928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5D08C0E-CBF2-DE12-2C24-4DC0C4F77FE5}"/>
              </a:ext>
            </a:extLst>
          </p:cNvPr>
          <p:cNvSpPr/>
          <p:nvPr/>
        </p:nvSpPr>
        <p:spPr>
          <a:xfrm>
            <a:off x="5880846" y="1600497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-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시각화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268787-5153-6FCB-C320-7C27A8C32E59}"/>
              </a:ext>
            </a:extLst>
          </p:cNvPr>
          <p:cNvCxnSpPr>
            <a:cxnSpLocks/>
          </p:cNvCxnSpPr>
          <p:nvPr/>
        </p:nvCxnSpPr>
        <p:spPr>
          <a:xfrm>
            <a:off x="3173506" y="4061056"/>
            <a:ext cx="31749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3618D000-3AFA-5819-A287-1F80D0D903D3}"/>
              </a:ext>
            </a:extLst>
          </p:cNvPr>
          <p:cNvSpPr/>
          <p:nvPr/>
        </p:nvSpPr>
        <p:spPr>
          <a:xfrm>
            <a:off x="3406589" y="3998303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A867D6B-A837-AC13-E45C-AFE103AE1A94}"/>
              </a:ext>
            </a:extLst>
          </p:cNvPr>
          <p:cNvSpPr/>
          <p:nvPr/>
        </p:nvSpPr>
        <p:spPr>
          <a:xfrm>
            <a:off x="4322384" y="3998303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3D75D0-A715-2DBB-8C20-8CC1712C60FC}"/>
              </a:ext>
            </a:extLst>
          </p:cNvPr>
          <p:cNvSpPr/>
          <p:nvPr/>
        </p:nvSpPr>
        <p:spPr>
          <a:xfrm>
            <a:off x="4527176" y="3998303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3B72A6-A240-4F55-A4B0-B2370FCFB6C0}"/>
              </a:ext>
            </a:extLst>
          </p:cNvPr>
          <p:cNvSpPr/>
          <p:nvPr/>
        </p:nvSpPr>
        <p:spPr>
          <a:xfrm>
            <a:off x="4912659" y="3998303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5D08C0E-CBF2-DE12-2C24-4DC0C4F77FE5}"/>
              </a:ext>
            </a:extLst>
          </p:cNvPr>
          <p:cNvSpPr/>
          <p:nvPr/>
        </p:nvSpPr>
        <p:spPr>
          <a:xfrm>
            <a:off x="5880846" y="3998303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35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–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선형대수 관점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EB853876-7992-2C8B-D7B6-EA74B58CCFEC}"/>
              </a:ext>
            </a:extLst>
          </p:cNvPr>
          <p:cNvSpPr txBox="1"/>
          <p:nvPr/>
        </p:nvSpPr>
        <p:spPr>
          <a:xfrm>
            <a:off x="1884105" y="1055550"/>
            <a:ext cx="6166202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“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입력 데이터의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공분산 행렬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을 </a:t>
            </a:r>
            <a:r>
              <a:rPr lang="ko-KR" altLang="en-US" sz="1600" dirty="0" err="1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고유값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분해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하고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</a:t>
            </a:r>
          </a:p>
          <a:p>
            <a:pPr lvl="1">
              <a:lnSpc>
                <a:spcPct val="115000"/>
              </a:lnSpc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	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이렇게 구한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고유 벡터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에 입력 데이터를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선형 변환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하는 것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”</a:t>
            </a:r>
            <a:endParaRPr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0B807EF-179C-CA62-18A5-E1EF6A166F04}"/>
              </a:ext>
            </a:extLst>
          </p:cNvPr>
          <p:cNvSpPr txBox="1"/>
          <p:nvPr/>
        </p:nvSpPr>
        <p:spPr>
          <a:xfrm>
            <a:off x="1408974" y="2861996"/>
            <a:ext cx="6973025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공분산 행렬 </a:t>
            </a:r>
            <a:r>
              <a:rPr lang="en-US" altLang="ko-KR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: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여러 변수와 관련된 공분산을 포함하는 정방 대칭 행렬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lvl="1">
              <a:lnSpc>
                <a:spcPct val="115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고유 벡터 </a:t>
            </a:r>
            <a:r>
              <a:rPr lang="en-US" altLang="ko-KR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: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행렬을 곱해도 방향은 변치 않고 크기만 변하는 벡터로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</a:t>
            </a:r>
          </a:p>
          <a:p>
            <a:pPr lvl="1">
              <a:lnSpc>
                <a:spcPct val="115000"/>
              </a:lnSpc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					PCA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의 주 성분 벡터가 됨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lvl="1">
              <a:lnSpc>
                <a:spcPct val="115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고유 값 </a:t>
            </a:r>
            <a:r>
              <a:rPr lang="en-US" altLang="ko-KR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: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고유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벡터의 크기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입력 데이터의 분산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lvl="1">
              <a:lnSpc>
                <a:spcPct val="115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선형 변환 </a:t>
            </a:r>
            <a:r>
              <a:rPr lang="en-US" altLang="ko-KR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: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벡터에 행렬을 곱해 새 벡터로 변환하는 것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lvl="1">
              <a:lnSpc>
                <a:spcPct val="115000"/>
              </a:lnSpc>
            </a:pPr>
            <a:r>
              <a:rPr 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	(=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한 공간의 벡터를 다른 공간의 벡터로 투영하는 것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)</a:t>
            </a:r>
            <a:endParaRPr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414468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–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붓꽃 데이터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F0FD6F-BC53-F9B9-B1F1-678B0EFAA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251144"/>
            <a:ext cx="3168141" cy="24263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11F9C6-981E-52EA-59EC-51646E17D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685" y="3999930"/>
            <a:ext cx="3115418" cy="7334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2646A9-4775-4296-C64D-30BA94362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845" y="3999929"/>
            <a:ext cx="2355067" cy="7334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63A9C6-0236-9E7B-02AD-AE23591A6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6679" y="1251144"/>
            <a:ext cx="3173293" cy="242630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2F55EB3-79B8-F512-E426-79F160520042}"/>
              </a:ext>
            </a:extLst>
          </p:cNvPr>
          <p:cNvSpPr/>
          <p:nvPr/>
        </p:nvSpPr>
        <p:spPr>
          <a:xfrm>
            <a:off x="4585841" y="2634234"/>
            <a:ext cx="1017100" cy="48463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Transform()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Google Shape;75;p15">
            <a:extLst>
              <a:ext uri="{FF2B5EF4-FFF2-40B4-BE49-F238E27FC236}">
                <a16:creationId xmlns:a16="http://schemas.microsoft.com/office/drawing/2014/main" id="{BE4D4505-20DD-8EBB-2028-7C20BCFE3F7F}"/>
              </a:ext>
            </a:extLst>
          </p:cNvPr>
          <p:cNvSpPr txBox="1"/>
          <p:nvPr/>
        </p:nvSpPr>
        <p:spPr>
          <a:xfrm>
            <a:off x="1406686" y="783354"/>
            <a:ext cx="3115418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이전</a:t>
            </a:r>
          </a:p>
        </p:txBody>
      </p: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9CC7AEA5-CF6A-EC90-868A-9BA832B4DC07}"/>
              </a:ext>
            </a:extLst>
          </p:cNvPr>
          <p:cNvSpPr txBox="1"/>
          <p:nvPr/>
        </p:nvSpPr>
        <p:spPr>
          <a:xfrm>
            <a:off x="5695616" y="783354"/>
            <a:ext cx="3115418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이후</a:t>
            </a:r>
          </a:p>
        </p:txBody>
      </p:sp>
    </p:spTree>
    <p:extLst>
      <p:ext uri="{BB962C8B-B14F-4D97-AF65-F5344CB8AC3E}">
        <p14:creationId xmlns:p14="http://schemas.microsoft.com/office/powerpoint/2010/main" val="66277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–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붓꽃 데이터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037364A6-5198-2878-738B-C4FA62736081}"/>
              </a:ext>
            </a:extLst>
          </p:cNvPr>
          <p:cNvSpPr txBox="1"/>
          <p:nvPr/>
        </p:nvSpPr>
        <p:spPr>
          <a:xfrm>
            <a:off x="5324262" y="1619199"/>
            <a:ext cx="3723154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이전에 비해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	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예측 성능의 정확도 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8%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하락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	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속성 개수 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50%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감소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23DEE7-E5E2-4F38-4588-4BBD786B6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674" y="845454"/>
            <a:ext cx="3839707" cy="2581590"/>
          </a:xfrm>
          <a:prstGeom prst="rect">
            <a:avLst/>
          </a:prstGeom>
        </p:spPr>
      </p:pic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EE0B7B43-7F45-877F-5805-AEA278A41EB8}"/>
              </a:ext>
            </a:extLst>
          </p:cNvPr>
          <p:cNvSpPr txBox="1"/>
          <p:nvPr/>
        </p:nvSpPr>
        <p:spPr>
          <a:xfrm>
            <a:off x="1847982" y="4175194"/>
            <a:ext cx="6354724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변환 후에도 원본 데이터의 특성을 상당부분 유지함</a:t>
            </a:r>
          </a:p>
        </p:txBody>
      </p:sp>
    </p:spTree>
    <p:extLst>
      <p:ext uri="{BB962C8B-B14F-4D97-AF65-F5344CB8AC3E}">
        <p14:creationId xmlns:p14="http://schemas.microsoft.com/office/powerpoint/2010/main" val="1764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–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신용카드 데이터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9CC7AEA5-CF6A-EC90-868A-9BA832B4DC07}"/>
              </a:ext>
            </a:extLst>
          </p:cNvPr>
          <p:cNvSpPr txBox="1"/>
          <p:nvPr/>
        </p:nvSpPr>
        <p:spPr>
          <a:xfrm>
            <a:off x="3955847" y="4292867"/>
            <a:ext cx="4291682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3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만개의 레코드와 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24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개의 속성을 가지는 데이터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E7FADF-F2C7-D68B-E472-FC6DC715C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846" y="783354"/>
            <a:ext cx="3115419" cy="7618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F796A0-90DD-8B5B-9774-3770303B4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791" y="783354"/>
            <a:ext cx="2157364" cy="418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3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–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신용카드 데이터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457441-3FD9-3A18-D1BE-06870F650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2" y="921290"/>
            <a:ext cx="3997967" cy="3915335"/>
          </a:xfrm>
          <a:prstGeom prst="rect">
            <a:avLst/>
          </a:prstGeom>
        </p:spPr>
      </p:pic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D80F4102-C727-EF0A-53DB-C1A117F1AC2D}"/>
              </a:ext>
            </a:extLst>
          </p:cNvPr>
          <p:cNvSpPr txBox="1"/>
          <p:nvPr/>
        </p:nvSpPr>
        <p:spPr>
          <a:xfrm>
            <a:off x="5351929" y="1055550"/>
            <a:ext cx="361919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밝은 색일수록 상관계수가 높음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C1DCF1-8E9D-5AF1-93F3-D30F25594C60}"/>
              </a:ext>
            </a:extLst>
          </p:cNvPr>
          <p:cNvSpPr/>
          <p:nvPr/>
        </p:nvSpPr>
        <p:spPr>
          <a:xfrm>
            <a:off x="3152774" y="2633663"/>
            <a:ext cx="859631" cy="97393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0D4E80-EEA9-35BC-05BB-3DF8E97A69B7}"/>
              </a:ext>
            </a:extLst>
          </p:cNvPr>
          <p:cNvSpPr/>
          <p:nvPr/>
        </p:nvSpPr>
        <p:spPr>
          <a:xfrm>
            <a:off x="2350293" y="1712118"/>
            <a:ext cx="859631" cy="97393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51697D6D-7A17-83D5-7B00-DE1D5A08883E}"/>
              </a:ext>
            </a:extLst>
          </p:cNvPr>
          <p:cNvSpPr txBox="1"/>
          <p:nvPr/>
        </p:nvSpPr>
        <p:spPr>
          <a:xfrm>
            <a:off x="5351929" y="1657600"/>
            <a:ext cx="361919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ko-KR" altLang="en-US" sz="160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가운데 두 구역은 특히 상관계수 높음</a:t>
            </a:r>
            <a:endParaRPr lang="ko-KR" altLang="en-US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0556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–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신용카드 데이터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EB853876-7992-2C8B-D7B6-EA74B58CCFEC}"/>
              </a:ext>
            </a:extLst>
          </p:cNvPr>
          <p:cNvSpPr txBox="1"/>
          <p:nvPr/>
        </p:nvSpPr>
        <p:spPr>
          <a:xfrm>
            <a:off x="5619841" y="1029887"/>
            <a:ext cx="3351284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6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개의 컴포넌트만을 가지도록 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97B698-54C5-401F-A5F2-797CB43EC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1029887"/>
            <a:ext cx="4014684" cy="4008940"/>
          </a:xfrm>
          <a:prstGeom prst="rect">
            <a:avLst/>
          </a:prstGeom>
        </p:spPr>
      </p:pic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DD13E3CD-AD10-89E3-D8B4-39748382F656}"/>
              </a:ext>
            </a:extLst>
          </p:cNvPr>
          <p:cNvSpPr txBox="1"/>
          <p:nvPr/>
        </p:nvSpPr>
        <p:spPr>
          <a:xfrm>
            <a:off x="5619841" y="1682110"/>
            <a:ext cx="3351284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예측 성능 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1~2%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저하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속성 개수 </a:t>
            </a: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73%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감소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69BA89D1-B685-5564-D0E8-0AD6269BD2B3}"/>
              </a:ext>
            </a:extLst>
          </p:cNvPr>
          <p:cNvSpPr txBox="1"/>
          <p:nvPr/>
        </p:nvSpPr>
        <p:spPr>
          <a:xfrm>
            <a:off x="5619841" y="4571037"/>
            <a:ext cx="3351284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의 압축 능력이 상당히 뛰어남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7613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751608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LDA(Linear Discriminant Analysis,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선형 판별 분석법</a:t>
            </a: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CDC792C8-C2DF-45C5-BB69-1BCF8BBD5BA2}"/>
              </a:ext>
            </a:extLst>
          </p:cNvPr>
          <p:cNvSpPr txBox="1"/>
          <p:nvPr/>
        </p:nvSpPr>
        <p:spPr>
          <a:xfrm>
            <a:off x="1497038" y="837104"/>
            <a:ext cx="6976933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NanumGothic ExtraBold"/>
                <a:ea typeface="함초롬바탕" panose="02030604000101010101" pitchFamily="18" charset="-127"/>
              </a:rPr>
              <a:t>●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NanumGothic ExtraBold"/>
                <a:ea typeface="함초롬바탕" panose="02030604000101010101" pitchFamily="18" charset="-127"/>
              </a:rPr>
              <a:t>L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개요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   LDA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도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PCA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와 유사하게 차원 축소하는 기법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분류에서 사용하기 쉽도록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→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클래스를 분별할 수 있는 기준을 유지하면서 축소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NanumGothic ExtraBold"/>
                <a:ea typeface="함초롬바탕" panose="02030604000101010101" pitchFamily="18" charset="-127"/>
              </a:rPr>
              <a:t>● </a:t>
            </a:r>
            <a:r>
              <a:rPr lang="en-US" altLang="ko-KR" b="1" dirty="0">
                <a:latin typeface="NanumGothic ExtraBold"/>
                <a:ea typeface="함초롬바탕" panose="02030604000101010101" pitchFamily="18" charset="-127"/>
              </a:rPr>
              <a:t>HOW?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클래스 간 분산</a:t>
            </a:r>
            <a:r>
              <a:rPr lang="en-US" altLang="ko-KR" b="1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(between-class)</a:t>
            </a:r>
            <a:r>
              <a:rPr lang="ko-KR" altLang="en-US" b="1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은 최대한 크게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가져가고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클래스 내부의 분산</a:t>
            </a:r>
            <a:r>
              <a:rPr lang="en-US" altLang="ko-KR" b="1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(within-class)</a:t>
            </a:r>
            <a:r>
              <a:rPr lang="ko-KR" altLang="en-US" b="1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은 최대한 작게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가져가면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→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클래스 분리를 최대화하는 축을 찾을 수 있다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!</a:t>
            </a:r>
          </a:p>
        </p:txBody>
      </p:sp>
      <p:pic>
        <p:nvPicPr>
          <p:cNvPr id="1027" name="Picture 3" descr="2: Between-class variance and within-class variance before and after... |  Download Scientific Diagram">
            <a:extLst>
              <a:ext uri="{FF2B5EF4-FFF2-40B4-BE49-F238E27FC236}">
                <a16:creationId xmlns:a16="http://schemas.microsoft.com/office/drawing/2014/main" id="{D562C170-3A15-AC10-7D71-93CE3522B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" t="3846" r="902" b="19788"/>
          <a:stretch/>
        </p:blipFill>
        <p:spPr bwMode="auto">
          <a:xfrm>
            <a:off x="1408975" y="3529639"/>
            <a:ext cx="7136982" cy="155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4F8828B-9527-67A5-BE3E-955F9C17F0A4}"/>
              </a:ext>
            </a:extLst>
          </p:cNvPr>
          <p:cNvSpPr/>
          <p:nvPr/>
        </p:nvSpPr>
        <p:spPr>
          <a:xfrm>
            <a:off x="1949609" y="3124892"/>
            <a:ext cx="2415474" cy="6812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LDA(Linear Discriminant Analysis)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29D011CD-8845-F2E7-2C8E-E86641C5C1A8}"/>
              </a:ext>
            </a:extLst>
          </p:cNvPr>
          <p:cNvSpPr txBox="1"/>
          <p:nvPr/>
        </p:nvSpPr>
        <p:spPr>
          <a:xfrm>
            <a:off x="1426610" y="1119213"/>
            <a:ext cx="7362046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LDA </a:t>
            </a:r>
            <a:r>
              <a:rPr lang="ko-KR" altLang="en-US" b="1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구하는 방법</a:t>
            </a:r>
            <a:r>
              <a:rPr lang="en-US" altLang="ko-KR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050" name="Picture 2" descr="6-3. 그 외 다른 차원축소 기법들">
            <a:extLst>
              <a:ext uri="{FF2B5EF4-FFF2-40B4-BE49-F238E27FC236}">
                <a16:creationId xmlns:a16="http://schemas.microsoft.com/office/drawing/2014/main" id="{5BC482E4-5FCB-C768-AC8F-DC308544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87" y="1655891"/>
            <a:ext cx="3300951" cy="98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E386943E-989B-8CDE-30D4-58CFB7662751}"/>
              </a:ext>
            </a:extLst>
          </p:cNvPr>
          <p:cNvSpPr txBox="1"/>
          <p:nvPr/>
        </p:nvSpPr>
        <p:spPr>
          <a:xfrm>
            <a:off x="1988029" y="3124892"/>
            <a:ext cx="2415474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err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Sw</a:t>
            </a:r>
            <a:r>
              <a:rPr lang="en-US" altLang="ko-KR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클래스 내부 분산 행렬</a:t>
            </a:r>
            <a:endParaRPr lang="en-US" altLang="ko-KR" dirty="0">
              <a:solidFill>
                <a:schemeClr val="tx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SB</a:t>
            </a:r>
            <a:r>
              <a:rPr lang="en-US" altLang="ko-KR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클래스 간 분산 행렬 </a:t>
            </a:r>
            <a:endParaRPr lang="en-US" altLang="ko-KR" dirty="0">
              <a:solidFill>
                <a:schemeClr val="tx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6364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16136" y="1584421"/>
            <a:ext cx="2714478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800" dirty="0"/>
              <a:t>스터디원 </a:t>
            </a:r>
            <a:r>
              <a:rPr lang="en-US" altLang="ko" sz="1800" dirty="0"/>
              <a:t>1 : </a:t>
            </a:r>
            <a:r>
              <a:rPr lang="ko" altLang="en-US" sz="1800" dirty="0"/>
              <a:t>김</a:t>
            </a:r>
            <a:r>
              <a:rPr lang="ko-KR" altLang="en-US" sz="1800" dirty="0"/>
              <a:t>소원</a:t>
            </a:r>
            <a:endParaRPr sz="1800" dirty="0"/>
          </a:p>
          <a:p>
            <a:endParaRPr sz="1800" dirty="0"/>
          </a:p>
          <a:p>
            <a:r>
              <a:rPr lang="ko" altLang="en-US" sz="1800" dirty="0"/>
              <a:t>스터디원 </a:t>
            </a:r>
            <a:r>
              <a:rPr lang="en-US" altLang="ko" sz="1800" dirty="0"/>
              <a:t>2 : </a:t>
            </a:r>
            <a:r>
              <a:rPr lang="ko-KR" altLang="en-US" sz="1800" dirty="0"/>
              <a:t>나영은</a:t>
            </a:r>
            <a:endParaRPr sz="1800" dirty="0"/>
          </a:p>
          <a:p>
            <a:endParaRPr sz="1800" dirty="0"/>
          </a:p>
          <a:p>
            <a:r>
              <a:rPr lang="ko" altLang="en-US" sz="1800" dirty="0"/>
              <a:t>스터디원 </a:t>
            </a:r>
            <a:r>
              <a:rPr lang="en-US" altLang="ko" sz="1800" dirty="0"/>
              <a:t>3 : </a:t>
            </a:r>
            <a:r>
              <a:rPr lang="ko-KR" altLang="en-US" sz="1800" dirty="0"/>
              <a:t>나상현</a:t>
            </a:r>
            <a:endParaRPr lang="en-US" altLang="ko-KR" sz="1800" dirty="0"/>
          </a:p>
          <a:p>
            <a:endParaRPr lang="en-US" sz="1800" dirty="0"/>
          </a:p>
          <a:p>
            <a:r>
              <a:rPr lang="ko-KR" altLang="en-US" sz="1800" dirty="0" err="1"/>
              <a:t>스터디원</a:t>
            </a:r>
            <a:r>
              <a:rPr lang="ko-KR" altLang="en-US" sz="1800" dirty="0"/>
              <a:t> </a:t>
            </a:r>
            <a:r>
              <a:rPr lang="en-US" altLang="ko-KR" sz="1800" dirty="0"/>
              <a:t>4:  </a:t>
            </a:r>
            <a:r>
              <a:rPr lang="ko-KR" altLang="en-US" sz="1800" dirty="0"/>
              <a:t>박지후</a:t>
            </a:r>
            <a:endParaRPr lang="en-US" altLang="ko-KR" sz="1800" dirty="0"/>
          </a:p>
          <a:p>
            <a:endParaRPr lang="en-US" sz="1800" dirty="0"/>
          </a:p>
          <a:p>
            <a:r>
              <a:rPr lang="ko-KR" altLang="en-US" sz="1800" dirty="0" err="1"/>
              <a:t>스터디원</a:t>
            </a:r>
            <a:r>
              <a:rPr lang="ko-KR" altLang="en-US" sz="1800" dirty="0"/>
              <a:t> </a:t>
            </a:r>
            <a:r>
              <a:rPr lang="en-US" altLang="ko-KR" sz="1800" dirty="0"/>
              <a:t>5:  </a:t>
            </a:r>
            <a:r>
              <a:rPr lang="ko-KR" altLang="en-US" sz="1800" dirty="0"/>
              <a:t>정현석</a:t>
            </a:r>
            <a:endParaRPr lang="en-US" altLang="ko-KR" sz="1800" dirty="0"/>
          </a:p>
          <a:p>
            <a:endParaRPr lang="en-US" sz="1800" dirty="0"/>
          </a:p>
          <a:p>
            <a:r>
              <a:rPr lang="ko-KR" altLang="en-US" sz="1800" dirty="0" err="1"/>
              <a:t>스터디원</a:t>
            </a:r>
            <a:r>
              <a:rPr lang="ko-KR" altLang="en-US" sz="1800" dirty="0"/>
              <a:t> </a:t>
            </a:r>
            <a:r>
              <a:rPr lang="en-US" altLang="ko-KR" sz="1800" dirty="0"/>
              <a:t>6:  </a:t>
            </a:r>
            <a:r>
              <a:rPr lang="ko-KR" altLang="en-US" sz="1800" dirty="0"/>
              <a:t>조효원</a:t>
            </a:r>
            <a:endParaRPr sz="1800" dirty="0"/>
          </a:p>
          <a:p>
            <a:endParaRPr sz="1800" dirty="0"/>
          </a:p>
        </p:txBody>
      </p:sp>
      <p:pic>
        <p:nvPicPr>
          <p:cNvPr id="4" name="그림 3" descr="안경, 인간의 얼굴, 텍스트, 스크린샷이(가) 표시된 사진&#10;&#10;자동 생성된 설명">
            <a:extLst>
              <a:ext uri="{FF2B5EF4-FFF2-40B4-BE49-F238E27FC236}">
                <a16:creationId xmlns:a16="http://schemas.microsoft.com/office/drawing/2014/main" id="{E493F633-8D0B-8B68-3013-9F5599A2F1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2" r="12355"/>
          <a:stretch/>
        </p:blipFill>
        <p:spPr>
          <a:xfrm>
            <a:off x="1598449" y="1359713"/>
            <a:ext cx="4289202" cy="32193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751608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LDA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CDC792C8-C2DF-45C5-BB69-1BCF8BBD5BA2}"/>
              </a:ext>
            </a:extLst>
          </p:cNvPr>
          <p:cNvSpPr txBox="1"/>
          <p:nvPr/>
        </p:nvSpPr>
        <p:spPr>
          <a:xfrm>
            <a:off x="1497038" y="837104"/>
            <a:ext cx="6976933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NanumGothic ExtraBold"/>
                <a:ea typeface="함초롬바탕" panose="02030604000101010101" pitchFamily="18" charset="-127"/>
              </a:rPr>
              <a:t>●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LDA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붓꽃 데이터 세트에 적용해보자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4534D0-0D70-2FEC-DBCE-3657371CC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258" y="1572200"/>
            <a:ext cx="3489875" cy="2626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1596DE-4825-AAAB-63FC-9E36703E0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044" y="1572200"/>
            <a:ext cx="3542649" cy="262667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66B9B8F-4F6B-7457-6D88-CEB9DD19DAD2}"/>
              </a:ext>
            </a:extLst>
          </p:cNvPr>
          <p:cNvSpPr/>
          <p:nvPr/>
        </p:nvSpPr>
        <p:spPr>
          <a:xfrm>
            <a:off x="4735133" y="2674512"/>
            <a:ext cx="785911" cy="356315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789A8-C5B6-CF0E-750B-977E4A97183E}"/>
              </a:ext>
            </a:extLst>
          </p:cNvPr>
          <p:cNvSpPr txBox="1"/>
          <p:nvPr/>
        </p:nvSpPr>
        <p:spPr>
          <a:xfrm>
            <a:off x="1408976" y="4347690"/>
            <a:ext cx="332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NanumGothic ExtraBold"/>
              </a:rPr>
              <a:t>&lt;LDA </a:t>
            </a:r>
            <a:r>
              <a:rPr lang="ko-KR" altLang="en-US" b="1" dirty="0">
                <a:solidFill>
                  <a:srgbClr val="002060"/>
                </a:solidFill>
                <a:latin typeface="NanumGothic ExtraBold"/>
              </a:rPr>
              <a:t>적용 전</a:t>
            </a:r>
            <a:r>
              <a:rPr lang="en-US" altLang="ko-KR" b="1" dirty="0">
                <a:solidFill>
                  <a:srgbClr val="002060"/>
                </a:solidFill>
                <a:latin typeface="NanumGothic ExtraBold"/>
              </a:rPr>
              <a:t>, </a:t>
            </a:r>
            <a:r>
              <a:rPr lang="ko-KR" altLang="en-US" b="1" dirty="0">
                <a:solidFill>
                  <a:srgbClr val="002060"/>
                </a:solidFill>
                <a:latin typeface="NanumGothic ExtraBold"/>
              </a:rPr>
              <a:t>데이터 분포</a:t>
            </a:r>
            <a:r>
              <a:rPr lang="en-US" altLang="ko-KR" b="1" dirty="0">
                <a:solidFill>
                  <a:srgbClr val="002060"/>
                </a:solidFill>
                <a:latin typeface="NanumGothic ExtraBold"/>
              </a:rPr>
              <a:t>&gt;</a:t>
            </a:r>
            <a:endParaRPr lang="ko-KR" altLang="en-US" b="1" dirty="0">
              <a:solidFill>
                <a:srgbClr val="002060"/>
              </a:solidFill>
              <a:latin typeface="NanumGothic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4178CC-5737-B026-B4BB-2E9CAF9E3720}"/>
              </a:ext>
            </a:extLst>
          </p:cNvPr>
          <p:cNvSpPr txBox="1"/>
          <p:nvPr/>
        </p:nvSpPr>
        <p:spPr>
          <a:xfrm>
            <a:off x="5737535" y="4347689"/>
            <a:ext cx="332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NanumGothic ExtraBold"/>
              </a:rPr>
              <a:t>&lt;LDA </a:t>
            </a:r>
            <a:r>
              <a:rPr lang="ko-KR" altLang="en-US" b="1" dirty="0">
                <a:solidFill>
                  <a:srgbClr val="002060"/>
                </a:solidFill>
                <a:latin typeface="NanumGothic ExtraBold"/>
              </a:rPr>
              <a:t>적용 후</a:t>
            </a:r>
            <a:r>
              <a:rPr lang="en-US" altLang="ko-KR" b="1" dirty="0">
                <a:solidFill>
                  <a:srgbClr val="002060"/>
                </a:solidFill>
                <a:latin typeface="NanumGothic ExtraBold"/>
              </a:rPr>
              <a:t>, </a:t>
            </a:r>
            <a:r>
              <a:rPr lang="ko-KR" altLang="en-US" b="1" dirty="0">
                <a:solidFill>
                  <a:srgbClr val="002060"/>
                </a:solidFill>
                <a:latin typeface="NanumGothic ExtraBold"/>
              </a:rPr>
              <a:t>데이터 분포</a:t>
            </a:r>
            <a:r>
              <a:rPr lang="en-US" altLang="ko-KR" b="1" dirty="0">
                <a:solidFill>
                  <a:srgbClr val="002060"/>
                </a:solidFill>
                <a:latin typeface="NanumGothic ExtraBold"/>
              </a:rPr>
              <a:t>&gt;</a:t>
            </a:r>
            <a:endParaRPr lang="ko-KR" altLang="en-US" b="1" dirty="0">
              <a:solidFill>
                <a:srgbClr val="002060"/>
              </a:solidFill>
              <a:latin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343095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29171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SVD(Singular Value Decomposition,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특이값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분해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D2CA89-4954-566C-129D-8FBD953D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334" y="1281180"/>
            <a:ext cx="2532341" cy="66555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74E3AD15-9244-8BF7-0A53-1AFD77CA9DAD}"/>
              </a:ext>
            </a:extLst>
          </p:cNvPr>
          <p:cNvGrpSpPr/>
          <p:nvPr/>
        </p:nvGrpSpPr>
        <p:grpSpPr>
          <a:xfrm>
            <a:off x="1674420" y="2507891"/>
            <a:ext cx="6994568" cy="1852549"/>
            <a:chOff x="1508164" y="2422568"/>
            <a:chExt cx="7254833" cy="20188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F988BBD-8DD1-C413-B30C-A200C7F4D8BD}"/>
                </a:ext>
              </a:extLst>
            </p:cNvPr>
            <p:cNvSpPr/>
            <p:nvPr/>
          </p:nvSpPr>
          <p:spPr>
            <a:xfrm>
              <a:off x="1508164" y="2422568"/>
              <a:ext cx="1543792" cy="201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4C3354-DDC3-E9F9-4CB3-A27E7B8D35C1}"/>
                </a:ext>
              </a:extLst>
            </p:cNvPr>
            <p:cNvSpPr/>
            <p:nvPr/>
          </p:nvSpPr>
          <p:spPr>
            <a:xfrm>
              <a:off x="3521525" y="2422568"/>
              <a:ext cx="1849087" cy="201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2DAD46-A8B6-1AA5-51BF-43D0C7A6833A}"/>
                </a:ext>
              </a:extLst>
            </p:cNvPr>
            <p:cNvSpPr/>
            <p:nvPr/>
          </p:nvSpPr>
          <p:spPr>
            <a:xfrm>
              <a:off x="5523013" y="2422568"/>
              <a:ext cx="1543792" cy="201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7D89567-9AD5-9BBE-F3CF-0A1E28AA3AD0}"/>
                </a:ext>
              </a:extLst>
            </p:cNvPr>
            <p:cNvSpPr/>
            <p:nvPr/>
          </p:nvSpPr>
          <p:spPr>
            <a:xfrm>
              <a:off x="7219205" y="2422568"/>
              <a:ext cx="1543792" cy="1520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530FAD-F55A-F84D-1C01-9BC84F103570}"/>
                </a:ext>
              </a:extLst>
            </p:cNvPr>
            <p:cNvSpPr txBox="1"/>
            <p:nvPr/>
          </p:nvSpPr>
          <p:spPr>
            <a:xfrm>
              <a:off x="3087496" y="3220041"/>
              <a:ext cx="5343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  <a:ea typeface="+mn-ea"/>
                </a:rPr>
                <a:t>=</a:t>
              </a:r>
              <a:endParaRPr lang="ko-KR" altLang="en-US" sz="2000" b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FB9D52A-1750-4980-1A30-B277ED1D73F2}"/>
                    </a:ext>
                  </a:extLst>
                </p:cNvPr>
                <p:cNvSpPr txBox="1"/>
                <p:nvPr/>
              </p:nvSpPr>
              <p:spPr>
                <a:xfrm>
                  <a:off x="1805047" y="3201138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FB9D52A-1750-4980-1A30-B277ED1D7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5047" y="3201138"/>
                  <a:ext cx="9500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A7DB3BC-A87E-8446-1939-5854FB3133A9}"/>
                    </a:ext>
                  </a:extLst>
                </p:cNvPr>
                <p:cNvSpPr txBox="1"/>
                <p:nvPr/>
              </p:nvSpPr>
              <p:spPr>
                <a:xfrm>
                  <a:off x="3971055" y="3182589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A7DB3BC-A87E-8446-1939-5854FB313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1055" y="3182589"/>
                  <a:ext cx="950026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52378AA-B898-B36C-D874-C94783AF5CFA}"/>
                    </a:ext>
                  </a:extLst>
                </p:cNvPr>
                <p:cNvSpPr txBox="1"/>
                <p:nvPr/>
              </p:nvSpPr>
              <p:spPr>
                <a:xfrm>
                  <a:off x="7516088" y="2951756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52378AA-B898-B36C-D874-C94783AF5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6088" y="2951756"/>
                  <a:ext cx="950026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CDBF1A3-B627-F10F-A623-4547BF42F744}"/>
                    </a:ext>
                  </a:extLst>
                </p:cNvPr>
                <p:cNvSpPr txBox="1"/>
                <p:nvPr/>
              </p:nvSpPr>
              <p:spPr>
                <a:xfrm>
                  <a:off x="5820142" y="3170359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ko-K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CDBF1A3-B627-F10F-A623-4547BF42F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142" y="3170359"/>
                  <a:ext cx="950026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C7A105D-00D5-17B4-250C-506A2A480A98}"/>
                </a:ext>
              </a:extLst>
            </p:cNvPr>
            <p:cNvCxnSpPr/>
            <p:nvPr/>
          </p:nvCxnSpPr>
          <p:spPr>
            <a:xfrm>
              <a:off x="5523013" y="2422568"/>
              <a:ext cx="640281" cy="797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4EE8B2B-B3E7-C136-5CEE-675856297CD1}"/>
                </a:ext>
              </a:extLst>
            </p:cNvPr>
            <p:cNvCxnSpPr/>
            <p:nvPr/>
          </p:nvCxnSpPr>
          <p:spPr>
            <a:xfrm>
              <a:off x="6426524" y="3643899"/>
              <a:ext cx="640281" cy="797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E8796A5-4E58-69E3-BBC9-9DDC28C74F03}"/>
                    </a:ext>
                  </a:extLst>
                </p:cNvPr>
                <p:cNvSpPr txBox="1"/>
                <p:nvPr/>
              </p:nvSpPr>
              <p:spPr>
                <a:xfrm>
                  <a:off x="5523506" y="3698428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E8796A5-4E58-69E3-BBC9-9DDC28C74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506" y="3698428"/>
                  <a:ext cx="950026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445BA76-6CD9-7B47-00EC-9BF868523E0F}"/>
                    </a:ext>
                  </a:extLst>
                </p:cNvPr>
                <p:cNvSpPr txBox="1"/>
                <p:nvPr/>
              </p:nvSpPr>
              <p:spPr>
                <a:xfrm>
                  <a:off x="6120738" y="2640227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445BA76-6CD9-7B47-00EC-9BF868523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738" y="2640227"/>
                  <a:ext cx="950026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3E59685-163C-BE69-A7B2-61AD224024A3}"/>
                  </a:ext>
                </a:extLst>
              </p:cNvPr>
              <p:cNvSpPr txBox="1"/>
              <p:nvPr/>
            </p:nvSpPr>
            <p:spPr>
              <a:xfrm>
                <a:off x="2001121" y="4408504"/>
                <a:ext cx="7943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3E59685-163C-BE69-A7B2-61AD22402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21" y="4408504"/>
                <a:ext cx="794385" cy="307777"/>
              </a:xfrm>
              <a:prstGeom prst="rect">
                <a:avLst/>
              </a:prstGeom>
              <a:blipFill>
                <a:blip r:embed="rId11"/>
                <a:stretch>
                  <a:fillRect r="-2290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8C0B07-60D6-7F00-0687-5193B85502D7}"/>
                  </a:ext>
                </a:extLst>
              </p:cNvPr>
              <p:cNvSpPr txBox="1"/>
              <p:nvPr/>
            </p:nvSpPr>
            <p:spPr>
              <a:xfrm>
                <a:off x="4097962" y="4379350"/>
                <a:ext cx="79438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8C0B07-60D6-7F00-0687-5193B8550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962" y="4379350"/>
                <a:ext cx="794385" cy="307777"/>
              </a:xfrm>
              <a:prstGeom prst="rect">
                <a:avLst/>
              </a:prstGeom>
              <a:blipFill>
                <a:blip r:embed="rId12"/>
                <a:stretch>
                  <a:fillRect r="-6870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1A80A-0D27-DA04-4BB8-55D97EF11B28}"/>
                  </a:ext>
                </a:extLst>
              </p:cNvPr>
              <p:cNvSpPr txBox="1"/>
              <p:nvPr/>
            </p:nvSpPr>
            <p:spPr>
              <a:xfrm>
                <a:off x="5831707" y="4379350"/>
                <a:ext cx="7943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1A80A-0D27-DA04-4BB8-55D97EF11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707" y="4379350"/>
                <a:ext cx="794385" cy="307777"/>
              </a:xfrm>
              <a:prstGeom prst="rect">
                <a:avLst/>
              </a:prstGeom>
              <a:blipFill>
                <a:blip r:embed="rId13"/>
                <a:stretch>
                  <a:fillRect r="-2308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BB1C61-5735-21BD-400E-9261918BDB7D}"/>
                  </a:ext>
                </a:extLst>
              </p:cNvPr>
              <p:cNvSpPr txBox="1"/>
              <p:nvPr/>
            </p:nvSpPr>
            <p:spPr>
              <a:xfrm>
                <a:off x="7507075" y="3919655"/>
                <a:ext cx="7270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BB1C61-5735-21BD-400E-9261918BD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075" y="3919655"/>
                <a:ext cx="727059" cy="307777"/>
              </a:xfrm>
              <a:prstGeom prst="rect">
                <a:avLst/>
              </a:prstGeom>
              <a:blipFill>
                <a:blip r:embed="rId14"/>
                <a:stretch>
                  <a:fillRect r="-250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D039C5-6135-353C-3ED9-097AA66BC843}"/>
              </a:ext>
            </a:extLst>
          </p:cNvPr>
          <p:cNvSpPr/>
          <p:nvPr/>
        </p:nvSpPr>
        <p:spPr>
          <a:xfrm rot="3162809">
            <a:off x="5135067" y="3253661"/>
            <a:ext cx="2293228" cy="308153"/>
          </a:xfrm>
          <a:prstGeom prst="roundRect">
            <a:avLst>
              <a:gd name="adj" fmla="val 50000"/>
            </a:avLst>
          </a:prstGeom>
          <a:solidFill>
            <a:srgbClr val="E5F6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B0227-6FEE-7BCA-A3EA-F064DCE8DE29}"/>
              </a:ext>
            </a:extLst>
          </p:cNvPr>
          <p:cNvSpPr txBox="1"/>
          <p:nvPr/>
        </p:nvSpPr>
        <p:spPr>
          <a:xfrm>
            <a:off x="6625679" y="1845304"/>
            <a:ext cx="98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>
                <a:solidFill>
                  <a:srgbClr val="FF0000"/>
                </a:solidFill>
                <a:latin typeface="+mj-ea"/>
                <a:ea typeface="+mj-ea"/>
              </a:rPr>
              <a:t>특이값</a:t>
            </a:r>
            <a:endParaRPr lang="ko-KR" altLang="en-US" sz="1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1088CB-C8DE-5627-099B-EAA5BD628103}"/>
              </a:ext>
            </a:extLst>
          </p:cNvPr>
          <p:cNvCxnSpPr>
            <a:cxnSpLocks/>
          </p:cNvCxnSpPr>
          <p:nvPr/>
        </p:nvCxnSpPr>
        <p:spPr>
          <a:xfrm flipH="1">
            <a:off x="6121519" y="2204568"/>
            <a:ext cx="626132" cy="669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59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29171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SVD(Singular Value Decomposition,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특이값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분해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D2CA89-4954-566C-129D-8FBD953D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334" y="1281180"/>
            <a:ext cx="2532341" cy="66555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74E3AD15-9244-8BF7-0A53-1AFD77CA9DAD}"/>
              </a:ext>
            </a:extLst>
          </p:cNvPr>
          <p:cNvGrpSpPr/>
          <p:nvPr/>
        </p:nvGrpSpPr>
        <p:grpSpPr>
          <a:xfrm>
            <a:off x="1674420" y="2507891"/>
            <a:ext cx="6994568" cy="1852549"/>
            <a:chOff x="1508164" y="2422568"/>
            <a:chExt cx="7254833" cy="20188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F988BBD-8DD1-C413-B30C-A200C7F4D8BD}"/>
                </a:ext>
              </a:extLst>
            </p:cNvPr>
            <p:cNvSpPr/>
            <p:nvPr/>
          </p:nvSpPr>
          <p:spPr>
            <a:xfrm>
              <a:off x="1508164" y="2422568"/>
              <a:ext cx="1543792" cy="201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4C3354-DDC3-E9F9-4CB3-A27E7B8D35C1}"/>
                </a:ext>
              </a:extLst>
            </p:cNvPr>
            <p:cNvSpPr/>
            <p:nvPr/>
          </p:nvSpPr>
          <p:spPr>
            <a:xfrm>
              <a:off x="3521525" y="2422568"/>
              <a:ext cx="1849087" cy="201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2DAD46-A8B6-1AA5-51BF-43D0C7A6833A}"/>
                </a:ext>
              </a:extLst>
            </p:cNvPr>
            <p:cNvSpPr/>
            <p:nvPr/>
          </p:nvSpPr>
          <p:spPr>
            <a:xfrm>
              <a:off x="5523013" y="2422568"/>
              <a:ext cx="1543792" cy="201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7D89567-9AD5-9BBE-F3CF-0A1E28AA3AD0}"/>
                </a:ext>
              </a:extLst>
            </p:cNvPr>
            <p:cNvSpPr/>
            <p:nvPr/>
          </p:nvSpPr>
          <p:spPr>
            <a:xfrm>
              <a:off x="7219205" y="2422568"/>
              <a:ext cx="1543792" cy="1520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530FAD-F55A-F84D-1C01-9BC84F103570}"/>
                </a:ext>
              </a:extLst>
            </p:cNvPr>
            <p:cNvSpPr txBox="1"/>
            <p:nvPr/>
          </p:nvSpPr>
          <p:spPr>
            <a:xfrm>
              <a:off x="3087496" y="3220041"/>
              <a:ext cx="5343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  <a:ea typeface="+mn-ea"/>
                </a:rPr>
                <a:t>=</a:t>
              </a:r>
              <a:endParaRPr lang="ko-KR" altLang="en-US" sz="2000" b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FB9D52A-1750-4980-1A30-B277ED1D73F2}"/>
                    </a:ext>
                  </a:extLst>
                </p:cNvPr>
                <p:cNvSpPr txBox="1"/>
                <p:nvPr/>
              </p:nvSpPr>
              <p:spPr>
                <a:xfrm>
                  <a:off x="1805047" y="3201138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FB9D52A-1750-4980-1A30-B277ED1D7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5047" y="3201138"/>
                  <a:ext cx="9500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A7DB3BC-A87E-8446-1939-5854FB3133A9}"/>
                    </a:ext>
                  </a:extLst>
                </p:cNvPr>
                <p:cNvSpPr txBox="1"/>
                <p:nvPr/>
              </p:nvSpPr>
              <p:spPr>
                <a:xfrm>
                  <a:off x="4433856" y="3154327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A7DB3BC-A87E-8446-1939-5854FB313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56" y="3154327"/>
                  <a:ext cx="950026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52378AA-B898-B36C-D874-C94783AF5CFA}"/>
                    </a:ext>
                  </a:extLst>
                </p:cNvPr>
                <p:cNvSpPr txBox="1"/>
                <p:nvPr/>
              </p:nvSpPr>
              <p:spPr>
                <a:xfrm>
                  <a:off x="7545533" y="3323137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52378AA-B898-B36C-D874-C94783AF5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533" y="3323137"/>
                  <a:ext cx="950026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C7A105D-00D5-17B4-250C-506A2A480A98}"/>
                </a:ext>
              </a:extLst>
            </p:cNvPr>
            <p:cNvCxnSpPr/>
            <p:nvPr/>
          </p:nvCxnSpPr>
          <p:spPr>
            <a:xfrm>
              <a:off x="5523013" y="2422568"/>
              <a:ext cx="640281" cy="797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4EE8B2B-B3E7-C136-5CEE-675856297CD1}"/>
                </a:ext>
              </a:extLst>
            </p:cNvPr>
            <p:cNvCxnSpPr/>
            <p:nvPr/>
          </p:nvCxnSpPr>
          <p:spPr>
            <a:xfrm>
              <a:off x="6426524" y="3643899"/>
              <a:ext cx="640281" cy="797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E8796A5-4E58-69E3-BBC9-9DDC28C74F03}"/>
                    </a:ext>
                  </a:extLst>
                </p:cNvPr>
                <p:cNvSpPr txBox="1"/>
                <p:nvPr/>
              </p:nvSpPr>
              <p:spPr>
                <a:xfrm>
                  <a:off x="5523506" y="3698428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E8796A5-4E58-69E3-BBC9-9DDC28C74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506" y="3698428"/>
                  <a:ext cx="950026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445BA76-6CD9-7B47-00EC-9BF868523E0F}"/>
                    </a:ext>
                  </a:extLst>
                </p:cNvPr>
                <p:cNvSpPr txBox="1"/>
                <p:nvPr/>
              </p:nvSpPr>
              <p:spPr>
                <a:xfrm>
                  <a:off x="6120738" y="2640227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445BA76-6CD9-7B47-00EC-9BF868523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738" y="2640227"/>
                  <a:ext cx="950026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CDBF1A3-B627-F10F-A623-4547BF42F744}"/>
                    </a:ext>
                  </a:extLst>
                </p:cNvPr>
                <p:cNvSpPr txBox="1"/>
                <p:nvPr/>
              </p:nvSpPr>
              <p:spPr>
                <a:xfrm>
                  <a:off x="5820142" y="3170359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ko-K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CDBF1A3-B627-F10F-A623-4547BF42F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142" y="3170359"/>
                  <a:ext cx="950026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3E59685-163C-BE69-A7B2-61AD224024A3}"/>
                  </a:ext>
                </a:extLst>
              </p:cNvPr>
              <p:cNvSpPr txBox="1"/>
              <p:nvPr/>
            </p:nvSpPr>
            <p:spPr>
              <a:xfrm>
                <a:off x="2001121" y="4408504"/>
                <a:ext cx="7943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3E59685-163C-BE69-A7B2-61AD22402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21" y="4408504"/>
                <a:ext cx="794385" cy="307777"/>
              </a:xfrm>
              <a:prstGeom prst="rect">
                <a:avLst/>
              </a:prstGeom>
              <a:blipFill>
                <a:blip r:embed="rId11"/>
                <a:stretch>
                  <a:fillRect r="-2290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1F10CBCA-7155-07CD-7DB4-ACC7C612F6A7}"/>
              </a:ext>
            </a:extLst>
          </p:cNvPr>
          <p:cNvSpPr/>
          <p:nvPr/>
        </p:nvSpPr>
        <p:spPr>
          <a:xfrm>
            <a:off x="3613406" y="2507889"/>
            <a:ext cx="915944" cy="1852549"/>
          </a:xfrm>
          <a:prstGeom prst="rect">
            <a:avLst/>
          </a:prstGeom>
          <a:solidFill>
            <a:srgbClr val="7442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8C0B07-60D6-7F00-0687-5193B85502D7}"/>
                  </a:ext>
                </a:extLst>
              </p:cNvPr>
              <p:cNvSpPr txBox="1"/>
              <p:nvPr/>
            </p:nvSpPr>
            <p:spPr>
              <a:xfrm>
                <a:off x="3660008" y="3948435"/>
                <a:ext cx="79438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8C0B07-60D6-7F00-0687-5193B8550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008" y="3948435"/>
                <a:ext cx="794385" cy="307777"/>
              </a:xfrm>
              <a:prstGeom prst="rect">
                <a:avLst/>
              </a:prstGeom>
              <a:blipFill>
                <a:blip r:embed="rId12"/>
                <a:stretch>
                  <a:fillRect r="-5344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5BBCE7EB-200D-A660-C2F5-A9745177EF34}"/>
              </a:ext>
            </a:extLst>
          </p:cNvPr>
          <p:cNvSpPr/>
          <p:nvPr/>
        </p:nvSpPr>
        <p:spPr>
          <a:xfrm>
            <a:off x="5548178" y="2505472"/>
            <a:ext cx="845787" cy="731798"/>
          </a:xfrm>
          <a:prstGeom prst="rect">
            <a:avLst/>
          </a:prstGeom>
          <a:solidFill>
            <a:srgbClr val="7442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2FFA38-1C15-A957-CB12-D40719BC7888}"/>
                  </a:ext>
                </a:extLst>
              </p:cNvPr>
              <p:cNvSpPr txBox="1"/>
              <p:nvPr/>
            </p:nvSpPr>
            <p:spPr>
              <a:xfrm>
                <a:off x="6312422" y="2680441"/>
                <a:ext cx="23350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2FFA38-1C15-A957-CB12-D40719BC7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422" y="2680441"/>
                <a:ext cx="233501" cy="307777"/>
              </a:xfrm>
              <a:prstGeom prst="rect">
                <a:avLst/>
              </a:prstGeom>
              <a:blipFill>
                <a:blip r:embed="rId13"/>
                <a:stretch>
                  <a:fillRect l="-7895" r="-31579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1A80A-0D27-DA04-4BB8-55D97EF11B28}"/>
                  </a:ext>
                </a:extLst>
              </p:cNvPr>
              <p:cNvSpPr txBox="1"/>
              <p:nvPr/>
            </p:nvSpPr>
            <p:spPr>
              <a:xfrm>
                <a:off x="5827890" y="3068454"/>
                <a:ext cx="2724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1A80A-0D27-DA04-4BB8-55D97EF11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890" y="3068454"/>
                <a:ext cx="272446" cy="307777"/>
              </a:xfrm>
              <a:prstGeom prst="rect">
                <a:avLst/>
              </a:prstGeom>
              <a:blipFill>
                <a:blip r:embed="rId14"/>
                <a:stretch>
                  <a:fillRect r="-17778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F8BCDC08-F031-2F7F-C8FF-3ACEE1938B0E}"/>
              </a:ext>
            </a:extLst>
          </p:cNvPr>
          <p:cNvSpPr/>
          <p:nvPr/>
        </p:nvSpPr>
        <p:spPr>
          <a:xfrm>
            <a:off x="7188643" y="2502037"/>
            <a:ext cx="1480346" cy="731798"/>
          </a:xfrm>
          <a:prstGeom prst="rect">
            <a:avLst/>
          </a:prstGeom>
          <a:solidFill>
            <a:srgbClr val="7442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AF0497-0B9C-F1D3-4349-532855BCA643}"/>
                  </a:ext>
                </a:extLst>
              </p:cNvPr>
              <p:cNvSpPr txBox="1"/>
              <p:nvPr/>
            </p:nvSpPr>
            <p:spPr>
              <a:xfrm>
                <a:off x="7524912" y="2680440"/>
                <a:ext cx="7210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AF0497-0B9C-F1D3-4349-532855BCA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912" y="2680440"/>
                <a:ext cx="721030" cy="307777"/>
              </a:xfrm>
              <a:prstGeom prst="rect">
                <a:avLst/>
              </a:prstGeom>
              <a:blipFill>
                <a:blip r:embed="rId15"/>
                <a:stretch>
                  <a:fillRect r="-2521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360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29171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SVD(Singular Value Decomposition,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특이값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분해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30DA1E-3360-4EA6-9838-634A6CFA0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495" y="1230581"/>
            <a:ext cx="2800811" cy="9172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343CB6-1B92-3A95-851F-55BD10728288}"/>
              </a:ext>
            </a:extLst>
          </p:cNvPr>
          <p:cNvSpPr txBox="1"/>
          <p:nvPr/>
        </p:nvSpPr>
        <p:spPr>
          <a:xfrm>
            <a:off x="4093311" y="2233196"/>
            <a:ext cx="2622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anumGothic ExtraBold"/>
                <a:ea typeface="+mj-ea"/>
              </a:rPr>
              <a:t>임의의 랜덤 행렬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BDE13CC-2B45-E8A3-FD7C-E3903E42ADF1}"/>
              </a:ext>
            </a:extLst>
          </p:cNvPr>
          <p:cNvCxnSpPr>
            <a:cxnSpLocks/>
          </p:cNvCxnSpPr>
          <p:nvPr/>
        </p:nvCxnSpPr>
        <p:spPr>
          <a:xfrm flipH="1">
            <a:off x="3218212" y="2637865"/>
            <a:ext cx="1828800" cy="527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94D244F-5679-05E2-3571-04AFBC187290}"/>
              </a:ext>
            </a:extLst>
          </p:cNvPr>
          <p:cNvCxnSpPr>
            <a:cxnSpLocks/>
          </p:cNvCxnSpPr>
          <p:nvPr/>
        </p:nvCxnSpPr>
        <p:spPr>
          <a:xfrm flipV="1">
            <a:off x="5058887" y="2633479"/>
            <a:ext cx="0" cy="53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78E7AFE6-2418-A99B-235C-3CAE0723F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3767637"/>
            <a:ext cx="2275520" cy="81408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97C5ED8-22E1-5596-51AD-43673BB3B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311" y="3767637"/>
            <a:ext cx="2063625" cy="34922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BF4DEC5-D256-F4C0-84F2-8E03C08652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6190" y="3720402"/>
            <a:ext cx="2143424" cy="85737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49D1F56-F28F-073D-60FD-D87416A9389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77" t="12752" r="82320" b="16468"/>
          <a:stretch/>
        </p:blipFill>
        <p:spPr>
          <a:xfrm>
            <a:off x="5801138" y="2219128"/>
            <a:ext cx="273048" cy="33855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AD3E5AA-5224-4B62-A42B-2DA2D0CBF7A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224" t="22436" r="49239" b="19078"/>
          <a:stretch/>
        </p:blipFill>
        <p:spPr>
          <a:xfrm>
            <a:off x="2854504" y="3189325"/>
            <a:ext cx="328083" cy="34690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C2BA95F-E2A4-76F5-8EF2-CEF20D50A12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465" t="17394" r="31878" b="5605"/>
          <a:stretch/>
        </p:blipFill>
        <p:spPr>
          <a:xfrm>
            <a:off x="4909988" y="3189325"/>
            <a:ext cx="316772" cy="34359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3E6E5FE1-547B-2F65-CFEF-9B522B285D0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9711" t="2844" r="5558" b="22968"/>
          <a:stretch/>
        </p:blipFill>
        <p:spPr>
          <a:xfrm>
            <a:off x="6715993" y="3082448"/>
            <a:ext cx="558127" cy="440038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10C14C8-2809-5EC4-B01F-348B30C4EF47}"/>
              </a:ext>
            </a:extLst>
          </p:cNvPr>
          <p:cNvCxnSpPr>
            <a:cxnSpLocks/>
          </p:cNvCxnSpPr>
          <p:nvPr/>
        </p:nvCxnSpPr>
        <p:spPr>
          <a:xfrm flipH="1" flipV="1">
            <a:off x="5047012" y="2635672"/>
            <a:ext cx="1805050" cy="510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C96E87B-4A2B-2357-02B6-0A0BF0C18BC8}"/>
              </a:ext>
            </a:extLst>
          </p:cNvPr>
          <p:cNvSpPr txBox="1"/>
          <p:nvPr/>
        </p:nvSpPr>
        <p:spPr>
          <a:xfrm>
            <a:off x="4851991" y="921707"/>
            <a:ext cx="87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(4,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4)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261F2A-21BB-2BD0-91E3-DA39402FC8DB}"/>
              </a:ext>
            </a:extLst>
          </p:cNvPr>
          <p:cNvSpPr txBox="1"/>
          <p:nvPr/>
        </p:nvSpPr>
        <p:spPr>
          <a:xfrm>
            <a:off x="2235270" y="4574738"/>
            <a:ext cx="87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(4,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4)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2D47D0-1A18-AED0-7415-CB5D547633FE}"/>
              </a:ext>
            </a:extLst>
          </p:cNvPr>
          <p:cNvSpPr txBox="1"/>
          <p:nvPr/>
        </p:nvSpPr>
        <p:spPr>
          <a:xfrm>
            <a:off x="7390640" y="4528848"/>
            <a:ext cx="87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(4,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4)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EBF0C7-C8BB-3846-546B-8CBAF9A64717}"/>
              </a:ext>
            </a:extLst>
          </p:cNvPr>
          <p:cNvSpPr txBox="1"/>
          <p:nvPr/>
        </p:nvSpPr>
        <p:spPr>
          <a:xfrm>
            <a:off x="4829620" y="4230320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latin typeface="+mj-ea"/>
                <a:ea typeface="+mj-ea"/>
              </a:rPr>
              <a:t>(4, )</a:t>
            </a:r>
            <a:endParaRPr lang="ko-KR" altLang="en-US" sz="1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1927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29171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SVD(Singular Value Decomposition,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특이값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분해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3B14B6-AC5F-D1DB-0DD9-98B77CA388FB}"/>
              </a:ext>
            </a:extLst>
          </p:cNvPr>
          <p:cNvSpPr txBox="1"/>
          <p:nvPr/>
        </p:nvSpPr>
        <p:spPr>
          <a:xfrm>
            <a:off x="1717734" y="1387460"/>
            <a:ext cx="247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원본 행렬 복원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2DC066-CA1C-E21D-872C-131D57846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828" y="1349128"/>
            <a:ext cx="2021702" cy="53134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8D1DC48-122C-07FF-75AC-7EEF07E5F444}"/>
              </a:ext>
            </a:extLst>
          </p:cNvPr>
          <p:cNvCxnSpPr>
            <a:cxnSpLocks/>
          </p:cNvCxnSpPr>
          <p:nvPr/>
        </p:nvCxnSpPr>
        <p:spPr>
          <a:xfrm flipH="1">
            <a:off x="3954484" y="1391699"/>
            <a:ext cx="10041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AA58D86-B362-9677-3D53-6E3BE739C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533" y="1125400"/>
            <a:ext cx="3013671" cy="978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AFAFC5-D85F-BBC1-61F6-C0123886BDAD}"/>
              </a:ext>
            </a:extLst>
          </p:cNvPr>
          <p:cNvSpPr txBox="1"/>
          <p:nvPr/>
        </p:nvSpPr>
        <p:spPr>
          <a:xfrm>
            <a:off x="1639212" y="3130053"/>
            <a:ext cx="1963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latin typeface="+mj-ea"/>
                <a:ea typeface="+mj-ea"/>
              </a:rPr>
              <a:t>행렬에 로우 간 </a:t>
            </a:r>
            <a:endParaRPr lang="en-US" altLang="ko-KR" sz="1800" b="1" dirty="0">
              <a:latin typeface="+mj-ea"/>
              <a:ea typeface="+mj-ea"/>
            </a:endParaRPr>
          </a:p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+mj-ea"/>
                <a:ea typeface="+mj-ea"/>
              </a:rPr>
              <a:t>의존성</a:t>
            </a:r>
            <a:r>
              <a:rPr lang="ko-KR" altLang="en-US" sz="1800" b="1" dirty="0">
                <a:latin typeface="+mj-ea"/>
                <a:ea typeface="+mj-ea"/>
              </a:rPr>
              <a:t> 부여하면</a:t>
            </a:r>
            <a:r>
              <a:rPr lang="en-US" altLang="ko-KR" sz="1800" b="1" dirty="0">
                <a:latin typeface="+mj-ea"/>
                <a:ea typeface="+mj-ea"/>
              </a:rPr>
              <a:t>,</a:t>
            </a:r>
            <a:endParaRPr lang="ko-KR" altLang="en-US" sz="1800" b="1" dirty="0">
              <a:latin typeface="+mj-ea"/>
              <a:ea typeface="+mj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4C64F5D-1F40-4829-3685-F88E8A1D08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840" y="4088146"/>
            <a:ext cx="2195833" cy="41605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CAEA77C-31F4-9CBB-B149-F0A44C9B4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9852" y="2989592"/>
            <a:ext cx="2807032" cy="903131"/>
          </a:xfrm>
          <a:prstGeom prst="rect">
            <a:avLst/>
          </a:prstGeom>
        </p:spPr>
      </p:pic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F6BC05B1-6F40-A29F-C4A2-D531824593B0}"/>
              </a:ext>
            </a:extLst>
          </p:cNvPr>
          <p:cNvSpPr/>
          <p:nvPr/>
        </p:nvSpPr>
        <p:spPr>
          <a:xfrm>
            <a:off x="5660927" y="3087613"/>
            <a:ext cx="168913" cy="342948"/>
          </a:xfrm>
          <a:prstGeom prst="lef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B1ACDF-F39E-85B3-8ADF-57C6AC9C2019}"/>
              </a:ext>
            </a:extLst>
          </p:cNvPr>
          <p:cNvSpPr txBox="1"/>
          <p:nvPr/>
        </p:nvSpPr>
        <p:spPr>
          <a:xfrm>
            <a:off x="5360761" y="3061229"/>
            <a:ext cx="30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70C0"/>
                </a:solidFill>
                <a:latin typeface="+mj-ea"/>
                <a:ea typeface="+mj-ea"/>
              </a:rPr>
              <a:t>+</a:t>
            </a:r>
            <a:endParaRPr lang="ko-KR" altLang="en-US" sz="1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9978192-633E-B168-EE8C-A5A9D27B4742}"/>
              </a:ext>
            </a:extLst>
          </p:cNvPr>
          <p:cNvCxnSpPr>
            <a:stCxn id="25" idx="1"/>
          </p:cNvCxnSpPr>
          <p:nvPr/>
        </p:nvCxnSpPr>
        <p:spPr>
          <a:xfrm rot="10800000" flipH="1" flipV="1">
            <a:off x="5360760" y="3245895"/>
            <a:ext cx="536385" cy="344638"/>
          </a:xfrm>
          <a:prstGeom prst="bentConnector3">
            <a:avLst>
              <a:gd name="adj1" fmla="val -4261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15616293-CDC1-4B98-BDCF-9D1E518C5D1C}"/>
              </a:ext>
            </a:extLst>
          </p:cNvPr>
          <p:cNvSpPr/>
          <p:nvPr/>
        </p:nvSpPr>
        <p:spPr>
          <a:xfrm>
            <a:off x="8636884" y="3087613"/>
            <a:ext cx="168937" cy="73121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2CC1DF-EED1-68DB-BDF9-BE33B52F554B}"/>
              </a:ext>
            </a:extLst>
          </p:cNvPr>
          <p:cNvSpPr txBox="1"/>
          <p:nvPr/>
        </p:nvSpPr>
        <p:spPr>
          <a:xfrm>
            <a:off x="8763060" y="3235337"/>
            <a:ext cx="30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70C0"/>
                </a:solidFill>
                <a:latin typeface="+mj-ea"/>
                <a:ea typeface="+mj-ea"/>
              </a:rPr>
              <a:t>=</a:t>
            </a:r>
            <a:endParaRPr lang="ko-KR" altLang="en-US" sz="1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AAEB6B9-9F84-688B-4768-74C4C3E6060A}"/>
                  </a:ext>
                </a:extLst>
              </p:cNvPr>
              <p:cNvSpPr txBox="1"/>
              <p:nvPr/>
            </p:nvSpPr>
            <p:spPr>
              <a:xfrm>
                <a:off x="1239257" y="4132481"/>
                <a:ext cx="28347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800" b="1" i="1" smtClean="0">
                        <a:latin typeface="Cambria Math" panose="02040503050406030204" pitchFamily="18" charset="0"/>
                        <a:ea typeface="+mj-ea"/>
                      </a:rPr>
                      <m:t>𝚺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ko-KR" altLang="en-US" sz="1800" b="1" dirty="0" err="1">
                    <a:latin typeface="+mj-ea"/>
                    <a:ea typeface="+mj-ea"/>
                  </a:rPr>
                  <a:t>에</a:t>
                </a:r>
                <a:r>
                  <a:rPr lang="ko-KR" altLang="en-US" sz="1800" b="1" dirty="0">
                    <a:latin typeface="+mj-ea"/>
                    <a:ea typeface="+mj-ea"/>
                  </a:rPr>
                  <a:t> </a:t>
                </a:r>
                <a:r>
                  <a:rPr lang="ko-KR" altLang="en-US" sz="1800" b="1" dirty="0" err="1">
                    <a:latin typeface="+mj-ea"/>
                    <a:ea typeface="+mj-ea"/>
                  </a:rPr>
                  <a:t>특이값</a:t>
                </a:r>
                <a:r>
                  <a:rPr lang="ko-KR" altLang="en-US" sz="1800" b="1" dirty="0">
                    <a:latin typeface="+mj-ea"/>
                    <a:ea typeface="+mj-ea"/>
                  </a:rPr>
                  <a:t> </a:t>
                </a:r>
                <a:r>
                  <a:rPr lang="en-US" altLang="ko-KR" sz="1800" b="1" dirty="0">
                    <a:latin typeface="+mj-ea"/>
                    <a:ea typeface="+mj-ea"/>
                  </a:rPr>
                  <a:t>0 </a:t>
                </a:r>
                <a:r>
                  <a:rPr lang="ko-KR" altLang="en-US" sz="1800" b="1" dirty="0">
                    <a:latin typeface="+mj-ea"/>
                    <a:ea typeface="+mj-ea"/>
                  </a:rPr>
                  <a:t>존재</a:t>
                </a:r>
                <a:endParaRPr lang="en-US" altLang="ko-KR" sz="18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AAEB6B9-9F84-688B-4768-74C4C3E60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257" y="4132481"/>
                <a:ext cx="2834775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184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29171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Truncated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SVD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D2CA89-4954-566C-129D-8FBD953D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334" y="1281180"/>
            <a:ext cx="2532341" cy="66555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74E3AD15-9244-8BF7-0A53-1AFD77CA9DAD}"/>
              </a:ext>
            </a:extLst>
          </p:cNvPr>
          <p:cNvGrpSpPr/>
          <p:nvPr/>
        </p:nvGrpSpPr>
        <p:grpSpPr>
          <a:xfrm>
            <a:off x="1674420" y="2507891"/>
            <a:ext cx="6994568" cy="1852549"/>
            <a:chOff x="1508164" y="2422568"/>
            <a:chExt cx="7254833" cy="20188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F988BBD-8DD1-C413-B30C-A200C7F4D8BD}"/>
                </a:ext>
              </a:extLst>
            </p:cNvPr>
            <p:cNvSpPr/>
            <p:nvPr/>
          </p:nvSpPr>
          <p:spPr>
            <a:xfrm>
              <a:off x="1508164" y="2422568"/>
              <a:ext cx="1543792" cy="201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4C3354-DDC3-E9F9-4CB3-A27E7B8D35C1}"/>
                </a:ext>
              </a:extLst>
            </p:cNvPr>
            <p:cNvSpPr/>
            <p:nvPr/>
          </p:nvSpPr>
          <p:spPr>
            <a:xfrm>
              <a:off x="3521525" y="2422568"/>
              <a:ext cx="1849087" cy="201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2DAD46-A8B6-1AA5-51BF-43D0C7A6833A}"/>
                </a:ext>
              </a:extLst>
            </p:cNvPr>
            <p:cNvSpPr/>
            <p:nvPr/>
          </p:nvSpPr>
          <p:spPr>
            <a:xfrm>
              <a:off x="5523013" y="2422568"/>
              <a:ext cx="1543792" cy="201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7D89567-9AD5-9BBE-F3CF-0A1E28AA3AD0}"/>
                </a:ext>
              </a:extLst>
            </p:cNvPr>
            <p:cNvSpPr/>
            <p:nvPr/>
          </p:nvSpPr>
          <p:spPr>
            <a:xfrm>
              <a:off x="7219205" y="2422568"/>
              <a:ext cx="1543792" cy="1520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530FAD-F55A-F84D-1C01-9BC84F103570}"/>
                </a:ext>
              </a:extLst>
            </p:cNvPr>
            <p:cNvSpPr txBox="1"/>
            <p:nvPr/>
          </p:nvSpPr>
          <p:spPr>
            <a:xfrm>
              <a:off x="3087496" y="3220041"/>
              <a:ext cx="5343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  <a:ea typeface="+mn-ea"/>
                </a:rPr>
                <a:t>=</a:t>
              </a:r>
              <a:endParaRPr lang="ko-KR" altLang="en-US" sz="2000" b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FB9D52A-1750-4980-1A30-B277ED1D73F2}"/>
                    </a:ext>
                  </a:extLst>
                </p:cNvPr>
                <p:cNvSpPr txBox="1"/>
                <p:nvPr/>
              </p:nvSpPr>
              <p:spPr>
                <a:xfrm>
                  <a:off x="1805047" y="3201138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FB9D52A-1750-4980-1A30-B277ED1D7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5047" y="3201138"/>
                  <a:ext cx="9500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A7DB3BC-A87E-8446-1939-5854FB3133A9}"/>
                    </a:ext>
                  </a:extLst>
                </p:cNvPr>
                <p:cNvSpPr txBox="1"/>
                <p:nvPr/>
              </p:nvSpPr>
              <p:spPr>
                <a:xfrm>
                  <a:off x="4207828" y="3158486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A7DB3BC-A87E-8446-1939-5854FB313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7828" y="3158486"/>
                  <a:ext cx="950026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52378AA-B898-B36C-D874-C94783AF5CFA}"/>
                    </a:ext>
                  </a:extLst>
                </p:cNvPr>
                <p:cNvSpPr txBox="1"/>
                <p:nvPr/>
              </p:nvSpPr>
              <p:spPr>
                <a:xfrm>
                  <a:off x="7592862" y="3101892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52378AA-B898-B36C-D874-C94783AF5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2862" y="3101892"/>
                  <a:ext cx="950026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C7A105D-00D5-17B4-250C-506A2A480A98}"/>
                </a:ext>
              </a:extLst>
            </p:cNvPr>
            <p:cNvCxnSpPr/>
            <p:nvPr/>
          </p:nvCxnSpPr>
          <p:spPr>
            <a:xfrm>
              <a:off x="5523013" y="2422568"/>
              <a:ext cx="640281" cy="797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4EE8B2B-B3E7-C136-5CEE-675856297CD1}"/>
                </a:ext>
              </a:extLst>
            </p:cNvPr>
            <p:cNvCxnSpPr/>
            <p:nvPr/>
          </p:nvCxnSpPr>
          <p:spPr>
            <a:xfrm>
              <a:off x="6426524" y="3643899"/>
              <a:ext cx="640281" cy="797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E8796A5-4E58-69E3-BBC9-9DDC28C74F03}"/>
                    </a:ext>
                  </a:extLst>
                </p:cNvPr>
                <p:cNvSpPr txBox="1"/>
                <p:nvPr/>
              </p:nvSpPr>
              <p:spPr>
                <a:xfrm>
                  <a:off x="5523506" y="3698428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E8796A5-4E58-69E3-BBC9-9DDC28C74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506" y="3698428"/>
                  <a:ext cx="950026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445BA76-6CD9-7B47-00EC-9BF868523E0F}"/>
                    </a:ext>
                  </a:extLst>
                </p:cNvPr>
                <p:cNvSpPr txBox="1"/>
                <p:nvPr/>
              </p:nvSpPr>
              <p:spPr>
                <a:xfrm>
                  <a:off x="6120738" y="2640227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445BA76-6CD9-7B47-00EC-9BF868523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738" y="2640227"/>
                  <a:ext cx="950026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CDBF1A3-B627-F10F-A623-4547BF42F744}"/>
                    </a:ext>
                  </a:extLst>
                </p:cNvPr>
                <p:cNvSpPr txBox="1"/>
                <p:nvPr/>
              </p:nvSpPr>
              <p:spPr>
                <a:xfrm>
                  <a:off x="5820142" y="3170359"/>
                  <a:ext cx="950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ko-K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CDBF1A3-B627-F10F-A623-4547BF42F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142" y="3170359"/>
                  <a:ext cx="950026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10CBCA-7155-07CD-7DB4-ACC7C612F6A7}"/>
              </a:ext>
            </a:extLst>
          </p:cNvPr>
          <p:cNvSpPr/>
          <p:nvPr/>
        </p:nvSpPr>
        <p:spPr>
          <a:xfrm>
            <a:off x="3613406" y="2507889"/>
            <a:ext cx="458702" cy="18525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BCE7EB-200D-A660-C2F5-A9745177EF34}"/>
              </a:ext>
            </a:extLst>
          </p:cNvPr>
          <p:cNvSpPr/>
          <p:nvPr/>
        </p:nvSpPr>
        <p:spPr>
          <a:xfrm>
            <a:off x="5541829" y="2505472"/>
            <a:ext cx="458702" cy="4305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BCDC08-F031-2F7F-C8FF-3ACEE1938B0E}"/>
              </a:ext>
            </a:extLst>
          </p:cNvPr>
          <p:cNvSpPr/>
          <p:nvPr/>
        </p:nvSpPr>
        <p:spPr>
          <a:xfrm>
            <a:off x="7180579" y="2502037"/>
            <a:ext cx="1488410" cy="42364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A10448-3962-34D0-45A0-6B6B1085B94B}"/>
                  </a:ext>
                </a:extLst>
              </p:cNvPr>
              <p:cNvSpPr txBox="1"/>
              <p:nvPr/>
            </p:nvSpPr>
            <p:spPr>
              <a:xfrm>
                <a:off x="4299338" y="1333061"/>
                <a:ext cx="450791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A10448-3962-34D0-45A0-6B6B1085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338" y="1333061"/>
                <a:ext cx="45079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999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29171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Truncated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SVD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3A5F48-22B8-A4FB-921D-220C6669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687" y="1083497"/>
            <a:ext cx="4439375" cy="11164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043256-40AF-F82D-E334-47B724FF7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363" y="2438031"/>
            <a:ext cx="5151330" cy="400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4DC947-E3D1-911E-6FE4-4733EF614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0375" y="2881422"/>
            <a:ext cx="4864825" cy="424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3C481C-6B34-B2A9-94B6-C6E11FC88D44}"/>
              </a:ext>
            </a:extLst>
          </p:cNvPr>
          <p:cNvSpPr txBox="1"/>
          <p:nvPr/>
        </p:nvSpPr>
        <p:spPr>
          <a:xfrm>
            <a:off x="2120165" y="2484616"/>
            <a:ext cx="117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SVD </a:t>
            </a:r>
            <a:r>
              <a:rPr lang="ko-KR" altLang="en-US" b="1" dirty="0">
                <a:latin typeface="+mj-ea"/>
                <a:ea typeface="+mj-ea"/>
              </a:rPr>
              <a:t>분해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069F18-4D46-F135-7795-E3F1970DE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0687" y="3527670"/>
            <a:ext cx="4284006" cy="106466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AF492F-1A4E-A4F1-0DF4-5C6A303DD433}"/>
              </a:ext>
            </a:extLst>
          </p:cNvPr>
          <p:cNvSpPr/>
          <p:nvPr/>
        </p:nvSpPr>
        <p:spPr>
          <a:xfrm>
            <a:off x="4940300" y="2450730"/>
            <a:ext cx="768350" cy="221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E843E9-1EC9-B941-48A6-9468D9BE5E80}"/>
              </a:ext>
            </a:extLst>
          </p:cNvPr>
          <p:cNvSpPr/>
          <p:nvPr/>
        </p:nvSpPr>
        <p:spPr>
          <a:xfrm>
            <a:off x="5905503" y="2897318"/>
            <a:ext cx="768350" cy="221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1439E-DEB8-DFDC-2A7A-182DA114EA2C}"/>
              </a:ext>
            </a:extLst>
          </p:cNvPr>
          <p:cNvSpPr txBox="1"/>
          <p:nvPr/>
        </p:nvSpPr>
        <p:spPr>
          <a:xfrm>
            <a:off x="1611444" y="2935264"/>
            <a:ext cx="2032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Truncated SVD </a:t>
            </a:r>
            <a:r>
              <a:rPr lang="ko-KR" altLang="en-US" b="1" dirty="0">
                <a:latin typeface="+mj-ea"/>
                <a:ea typeface="+mj-ea"/>
              </a:rPr>
              <a:t>분해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B63F72B-B44E-15FE-DA46-AB36D5373175}"/>
              </a:ext>
            </a:extLst>
          </p:cNvPr>
          <p:cNvCxnSpPr>
            <a:cxnSpLocks/>
          </p:cNvCxnSpPr>
          <p:nvPr/>
        </p:nvCxnSpPr>
        <p:spPr>
          <a:xfrm>
            <a:off x="6521450" y="3311774"/>
            <a:ext cx="0" cy="8913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364F124-3AB1-6234-3F42-E91D58EBEEC8}"/>
              </a:ext>
            </a:extLst>
          </p:cNvPr>
          <p:cNvCxnSpPr/>
          <p:nvPr/>
        </p:nvCxnSpPr>
        <p:spPr>
          <a:xfrm flipH="1">
            <a:off x="5954709" y="4203130"/>
            <a:ext cx="5810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A6106B-8EC6-6F35-BF3E-310B1D8EC064}"/>
              </a:ext>
            </a:extLst>
          </p:cNvPr>
          <p:cNvSpPr txBox="1"/>
          <p:nvPr/>
        </p:nvSpPr>
        <p:spPr>
          <a:xfrm>
            <a:off x="6640246" y="3495842"/>
            <a:ext cx="1944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행렬 복원 시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+mj-ea"/>
                <a:ea typeface="+mj-ea"/>
                <a:sym typeface="Wingdings" panose="05000000000000000000" pitchFamily="2" charset="2"/>
              </a:rPr>
              <a:t>원본 행렬에 근사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177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29171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사이킷런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Truncated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SVD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936DDE-49EA-06DA-62C1-31AEF2652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63" y="1763484"/>
            <a:ext cx="7567689" cy="199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40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29171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사이킷런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Truncated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SVD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616D4F-8BEB-3F3E-3148-91F9B67EF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910" y="1034438"/>
            <a:ext cx="5226283" cy="25750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DF5DD5-A007-A4DD-2CE2-3D76FC9DA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601" y="3798492"/>
            <a:ext cx="3762900" cy="914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9CE0D-B4DD-C517-F094-B74FA69732AF}"/>
              </a:ext>
            </a:extLst>
          </p:cNvPr>
          <p:cNvSpPr txBox="1"/>
          <p:nvPr/>
        </p:nvSpPr>
        <p:spPr>
          <a:xfrm>
            <a:off x="5214546" y="4341743"/>
            <a:ext cx="348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에 가까움 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2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개의 변환이 거의 동일</a:t>
            </a:r>
            <a:endParaRPr lang="ko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9D5248-6122-E1B6-11D3-031FE697E04B}"/>
              </a:ext>
            </a:extLst>
          </p:cNvPr>
          <p:cNvSpPr/>
          <p:nvPr/>
        </p:nvSpPr>
        <p:spPr>
          <a:xfrm>
            <a:off x="3073400" y="1030040"/>
            <a:ext cx="1016000" cy="195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7A0409-90B6-5F49-DE61-4FB7B5AD4F6E}"/>
              </a:ext>
            </a:extLst>
          </p:cNvPr>
          <p:cNvSpPr/>
          <p:nvPr/>
        </p:nvSpPr>
        <p:spPr>
          <a:xfrm>
            <a:off x="6064250" y="1031490"/>
            <a:ext cx="330200" cy="195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0215D-7AB4-FA21-A953-58EBA3522B39}"/>
              </a:ext>
            </a:extLst>
          </p:cNvPr>
          <p:cNvSpPr txBox="1"/>
          <p:nvPr/>
        </p:nvSpPr>
        <p:spPr>
          <a:xfrm>
            <a:off x="5785324" y="4586020"/>
            <a:ext cx="348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PCA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SVD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알고리즘으로 구현</a:t>
            </a:r>
          </a:p>
        </p:txBody>
      </p:sp>
    </p:spTree>
    <p:extLst>
      <p:ext uri="{BB962C8B-B14F-4D97-AF65-F5344CB8AC3E}">
        <p14:creationId xmlns:p14="http://schemas.microsoft.com/office/powerpoint/2010/main" val="615540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751608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NMF(Non-Negative Matrix Factorization,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비음수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행렬 분해</a:t>
            </a: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CDC792C8-C2DF-45C5-BB69-1BCF8BBD5BA2}"/>
              </a:ext>
            </a:extLst>
          </p:cNvPr>
          <p:cNvSpPr txBox="1"/>
          <p:nvPr/>
        </p:nvSpPr>
        <p:spPr>
          <a:xfrm>
            <a:off x="1497038" y="837104"/>
            <a:ext cx="6976933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NanumGothic ExtraBold"/>
                <a:ea typeface="함초롬바탕" panose="02030604000101010101" pitchFamily="18" charset="-127"/>
              </a:rPr>
              <a:t>● </a:t>
            </a:r>
            <a:r>
              <a:rPr lang="en-US" altLang="ko-KR" b="1" dirty="0">
                <a:latin typeface="NanumGothic ExtraBold"/>
                <a:ea typeface="함초롬바탕" panose="02030604000101010101" pitchFamily="18" charset="-127"/>
              </a:rPr>
              <a:t>NMF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개요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  NMF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도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SVD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와 유사한 행렬 근사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(Low-Rank Approximation)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방식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NMF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는 행렬 내 모든 원소 값이 양수이면 → 아래 모양으로 분해할 수 있는 기법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0CB3113-E2FA-169A-90D2-D0FE91A57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86"/>
          <a:stretch/>
        </p:blipFill>
        <p:spPr bwMode="auto">
          <a:xfrm>
            <a:off x="1181089" y="2571750"/>
            <a:ext cx="7928568" cy="155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9A4F745B-9941-432E-0214-DD9EE75FAA65}"/>
              </a:ext>
            </a:extLst>
          </p:cNvPr>
          <p:cNvSpPr txBox="1"/>
          <p:nvPr/>
        </p:nvSpPr>
        <p:spPr>
          <a:xfrm>
            <a:off x="1534481" y="12758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차원축소의 필요성</a:t>
            </a:r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차원의 저주</a:t>
            </a:r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)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DEB80F-91A6-5940-D567-0F0F844AB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839" y="1930816"/>
            <a:ext cx="4198844" cy="1592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A2CF9-0CE6-DA30-7F82-423B9998EBEC}"/>
              </a:ext>
            </a:extLst>
          </p:cNvPr>
          <p:cNvSpPr txBox="1"/>
          <p:nvPr/>
        </p:nvSpPr>
        <p:spPr>
          <a:xfrm>
            <a:off x="1906023" y="1015339"/>
            <a:ext cx="4607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차원이 늘어날 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포인트 간의 거리가 기하급수적으로 늘어나 </a:t>
            </a:r>
            <a:r>
              <a:rPr lang="ko-KR" altLang="en-US" dirty="0" err="1"/>
              <a:t>과적합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다중 공선성 문제로 모델의 예측 성능이 저하된다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243A6-1496-7A59-873F-9AED6EF25229}"/>
              </a:ext>
            </a:extLst>
          </p:cNvPr>
          <p:cNvSpPr txBox="1"/>
          <p:nvPr/>
        </p:nvSpPr>
        <p:spPr>
          <a:xfrm>
            <a:off x="4416141" y="3758539"/>
            <a:ext cx="4607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차원을 축소하면</a:t>
            </a:r>
            <a:r>
              <a:rPr lang="en-US" altLang="ko-KR" b="1" dirty="0"/>
              <a:t>(</a:t>
            </a:r>
            <a:r>
              <a:rPr lang="ko-KR" altLang="en-US" b="1" dirty="0"/>
              <a:t>부분공간에 </a:t>
            </a:r>
            <a:r>
              <a:rPr lang="en-US" altLang="ko-KR" b="1" dirty="0"/>
              <a:t>projection)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시각적 표현이 가능하다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학습 데이터의 크기가 줄어든다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751608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NMF(Non-Negative Matrix Factorization,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비음수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행렬 분해</a:t>
            </a: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CDC792C8-C2DF-45C5-BB69-1BCF8BBD5BA2}"/>
              </a:ext>
            </a:extLst>
          </p:cNvPr>
          <p:cNvSpPr txBox="1"/>
          <p:nvPr/>
        </p:nvSpPr>
        <p:spPr>
          <a:xfrm>
            <a:off x="1497038" y="837104"/>
            <a:ext cx="6976933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NanumGothic ExtraBold"/>
                <a:ea typeface="함초롬바탕" panose="02030604000101010101" pitchFamily="18" charset="-127"/>
              </a:rPr>
              <a:t>●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NMF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로 분해된 행렬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분해된 행렬은 </a:t>
            </a:r>
            <a:r>
              <a:rPr lang="ko-KR" altLang="en-US" b="1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잠재 요소의 특성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가지게 된다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!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0B67E10-450E-594B-21EE-53F0BBD95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01" y="1668070"/>
            <a:ext cx="5087576" cy="233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D8908C76-1C9F-915F-5C04-3A97A7B82951}"/>
              </a:ext>
            </a:extLst>
          </p:cNvPr>
          <p:cNvSpPr txBox="1"/>
          <p:nvPr/>
        </p:nvSpPr>
        <p:spPr>
          <a:xfrm>
            <a:off x="1370958" y="4003061"/>
            <a:ext cx="7631374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NanumGothic ExtraBold"/>
                <a:ea typeface="함초롬바탕" panose="02030604000101010101" pitchFamily="18" charset="-127"/>
              </a:rPr>
              <a:t>●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NMF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특징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매우 많은 피처 데이터를 가진 고차원 행렬을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개의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저차원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행렬로 분리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원본 행렬에서 잠재된 요소를 추출하기에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→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토픽 모델링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/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추천 시스템에서 활발히 활용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42108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751608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NMF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CDC792C8-C2DF-45C5-BB69-1BCF8BBD5BA2}"/>
              </a:ext>
            </a:extLst>
          </p:cNvPr>
          <p:cNvSpPr txBox="1"/>
          <p:nvPr/>
        </p:nvSpPr>
        <p:spPr>
          <a:xfrm>
            <a:off x="1497038" y="837104"/>
            <a:ext cx="6976933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NanumGothic ExtraBold"/>
                <a:ea typeface="함초롬바탕" panose="02030604000101010101" pitchFamily="18" charset="-127"/>
              </a:rPr>
              <a:t>●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함초롬바탕" panose="02030604000101010101" pitchFamily="18" charset="-127"/>
                <a:sym typeface="NanumGothic ExtraBold"/>
              </a:rPr>
              <a:t>NMF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붓꽃 데이터 세트에 적용해보자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4534D0-0D70-2FEC-DBCE-3657371CC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636597"/>
            <a:ext cx="3282608" cy="247067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66B9B8F-4F6B-7457-6D88-CEB9DD19DAD2}"/>
              </a:ext>
            </a:extLst>
          </p:cNvPr>
          <p:cNvSpPr/>
          <p:nvPr/>
        </p:nvSpPr>
        <p:spPr>
          <a:xfrm>
            <a:off x="4675208" y="2662827"/>
            <a:ext cx="785911" cy="356315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D7D13E-2DEE-983C-1364-D419C5FC5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199" y="1636596"/>
            <a:ext cx="3326158" cy="247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7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9A4F745B-9941-432E-0214-DD9EE75FAA65}"/>
              </a:ext>
            </a:extLst>
          </p:cNvPr>
          <p:cNvSpPr txBox="1"/>
          <p:nvPr/>
        </p:nvSpPr>
        <p:spPr>
          <a:xfrm>
            <a:off x="1534481" y="12758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차원축소의 종류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Dimensionality Reduction and Deep Dive Into Principal Component Analysis |  by Vardaan Bajaj | Towards Data Science">
            <a:extLst>
              <a:ext uri="{FF2B5EF4-FFF2-40B4-BE49-F238E27FC236}">
                <a16:creationId xmlns:a16="http://schemas.microsoft.com/office/drawing/2014/main" id="{33BD1B23-9AB8-7094-9AB9-378E3D362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60" y="1471612"/>
            <a:ext cx="28479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5A2A0D-3198-B1E1-44E3-27A9B495852C}"/>
              </a:ext>
            </a:extLst>
          </p:cNvPr>
          <p:cNvSpPr txBox="1"/>
          <p:nvPr/>
        </p:nvSpPr>
        <p:spPr>
          <a:xfrm>
            <a:off x="4805082" y="994171"/>
            <a:ext cx="190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주요 피처만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C9302-E0B0-81E3-07C4-957071F5BCD9}"/>
              </a:ext>
            </a:extLst>
          </p:cNvPr>
          <p:cNvSpPr txBox="1"/>
          <p:nvPr/>
        </p:nvSpPr>
        <p:spPr>
          <a:xfrm>
            <a:off x="2366682" y="3995440"/>
            <a:ext cx="2554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잠재적인 요소를 추출한다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01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9A4F745B-9941-432E-0214-DD9EE75FAA65}"/>
              </a:ext>
            </a:extLst>
          </p:cNvPr>
          <p:cNvSpPr txBox="1"/>
          <p:nvPr/>
        </p:nvSpPr>
        <p:spPr>
          <a:xfrm>
            <a:off x="1534481" y="12758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차원축소의 종류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C50254-3AAB-6B0E-5A4E-4FD5F9BF4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145241"/>
            <a:ext cx="2881464" cy="153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28274-9ABC-5BDE-6F08-0140A71BBFE4}"/>
              </a:ext>
            </a:extLst>
          </p:cNvPr>
          <p:cNvSpPr txBox="1"/>
          <p:nvPr/>
        </p:nvSpPr>
        <p:spPr>
          <a:xfrm>
            <a:off x="5414682" y="1281953"/>
            <a:ext cx="255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이미지 변환과 압축</a:t>
            </a:r>
            <a:endParaRPr lang="en-US" altLang="ko-KR" b="1" dirty="0"/>
          </a:p>
          <a:p>
            <a:r>
              <a:rPr lang="en-US" altLang="ko-KR" dirty="0"/>
              <a:t>784</a:t>
            </a:r>
            <a:r>
              <a:rPr lang="ko-KR" altLang="en-US" dirty="0"/>
              <a:t>차원에서 </a:t>
            </a:r>
            <a:r>
              <a:rPr lang="en-US" altLang="ko-KR" dirty="0"/>
              <a:t>154</a:t>
            </a:r>
            <a:r>
              <a:rPr lang="ko-KR" altLang="en-US" dirty="0"/>
              <a:t>차원으로</a:t>
            </a:r>
          </a:p>
        </p:txBody>
      </p:sp>
      <p:pic>
        <p:nvPicPr>
          <p:cNvPr id="2052" name="Picture 4" descr="Latent Semantic Analysis - GeeksforGeeks">
            <a:extLst>
              <a:ext uri="{FF2B5EF4-FFF2-40B4-BE49-F238E27FC236}">
                <a16:creationId xmlns:a16="http://schemas.microsoft.com/office/drawing/2014/main" id="{4742BEB9-7E04-6FC1-7CD8-9216B9D37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729" y="2949388"/>
            <a:ext cx="4147283" cy="182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601400-DC9A-41D4-FA9B-8CCBC91C7EAC}"/>
              </a:ext>
            </a:extLst>
          </p:cNvPr>
          <p:cNvSpPr txBox="1"/>
          <p:nvPr/>
        </p:nvSpPr>
        <p:spPr>
          <a:xfrm>
            <a:off x="1664639" y="3268945"/>
            <a:ext cx="2554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텍스트의 의미나 의도 분석</a:t>
            </a:r>
            <a:endParaRPr lang="en-US" altLang="ko-KR" b="1" dirty="0"/>
          </a:p>
          <a:p>
            <a:r>
              <a:rPr lang="ko-KR" altLang="en-US" dirty="0" err="1"/>
              <a:t>시맨틱</a:t>
            </a:r>
            <a:r>
              <a:rPr lang="ko-KR" altLang="en-US" dirty="0"/>
              <a:t> 토픽 모델링에 사용되는 </a:t>
            </a:r>
            <a:r>
              <a:rPr lang="en-US" altLang="ko-KR" dirty="0"/>
              <a:t>SVD</a:t>
            </a:r>
            <a:r>
              <a:rPr lang="ko-KR" altLang="en-US" dirty="0"/>
              <a:t>와 </a:t>
            </a:r>
            <a:r>
              <a:rPr lang="en-US" altLang="ko-KR" dirty="0"/>
              <a:t>NMF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30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6.2 PCA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EB853876-7992-2C8B-D7B6-EA74B58CCFEC}"/>
              </a:ext>
            </a:extLst>
          </p:cNvPr>
          <p:cNvSpPr txBox="1"/>
          <p:nvPr/>
        </p:nvSpPr>
        <p:spPr>
          <a:xfrm>
            <a:off x="1408974" y="1772727"/>
            <a:ext cx="7062673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여러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변수 간의 상관관계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를 이용해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	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이를 대표하는 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주성분</a:t>
            </a:r>
            <a:r>
              <a:rPr lang="en-US" altLang="ko-KR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(Principal Component)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을 추출하여</a:t>
            </a:r>
            <a:endParaRPr lang="en-US" altLang="ko-KR" sz="16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					</a:t>
            </a:r>
            <a:r>
              <a:rPr lang="ko-KR" altLang="en-US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차원을 축소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하는 기법</a:t>
            </a:r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3CFD8794-7264-532D-A672-651D05F1BBD3}"/>
              </a:ext>
            </a:extLst>
          </p:cNvPr>
          <p:cNvSpPr txBox="1"/>
          <p:nvPr/>
        </p:nvSpPr>
        <p:spPr>
          <a:xfrm>
            <a:off x="1408974" y="3050496"/>
            <a:ext cx="7062673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=&gt; </a:t>
            </a:r>
            <a:r>
              <a:rPr lang="ko-KR" altLang="en-US" sz="16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기존 데이터의 정보 유실을 최소화 해야</a:t>
            </a:r>
          </a:p>
        </p:txBody>
      </p:sp>
    </p:spTree>
    <p:extLst>
      <p:ext uri="{BB962C8B-B14F-4D97-AF65-F5344CB8AC3E}">
        <p14:creationId xmlns:p14="http://schemas.microsoft.com/office/powerpoint/2010/main" val="51846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-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시각화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618D000-3AFA-5819-A287-1F80D0D903D3}"/>
              </a:ext>
            </a:extLst>
          </p:cNvPr>
          <p:cNvSpPr/>
          <p:nvPr/>
        </p:nvSpPr>
        <p:spPr>
          <a:xfrm>
            <a:off x="3406589" y="2836533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A867D6B-A837-AC13-E45C-AFE103AE1A94}"/>
              </a:ext>
            </a:extLst>
          </p:cNvPr>
          <p:cNvSpPr/>
          <p:nvPr/>
        </p:nvSpPr>
        <p:spPr>
          <a:xfrm>
            <a:off x="4322384" y="3536694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3D75D0-A715-2DBB-8C20-8CC1712C60FC}"/>
              </a:ext>
            </a:extLst>
          </p:cNvPr>
          <p:cNvSpPr/>
          <p:nvPr/>
        </p:nvSpPr>
        <p:spPr>
          <a:xfrm>
            <a:off x="4527176" y="2316611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3B72A6-A240-4F55-A4B0-B2370FCFB6C0}"/>
              </a:ext>
            </a:extLst>
          </p:cNvPr>
          <p:cNvSpPr/>
          <p:nvPr/>
        </p:nvSpPr>
        <p:spPr>
          <a:xfrm>
            <a:off x="4912659" y="1638725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5D08C0E-CBF2-DE12-2C24-4DC0C4F77FE5}"/>
              </a:ext>
            </a:extLst>
          </p:cNvPr>
          <p:cNvSpPr/>
          <p:nvPr/>
        </p:nvSpPr>
        <p:spPr>
          <a:xfrm>
            <a:off x="5880846" y="2374749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268787-5153-6FCB-C320-7C27A8C32E59}"/>
              </a:ext>
            </a:extLst>
          </p:cNvPr>
          <p:cNvCxnSpPr>
            <a:cxnSpLocks/>
          </p:cNvCxnSpPr>
          <p:nvPr/>
        </p:nvCxnSpPr>
        <p:spPr>
          <a:xfrm flipV="1">
            <a:off x="3173506" y="1496446"/>
            <a:ext cx="2967318" cy="25646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86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-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시각화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0AB864-5A00-AD3C-21BC-3FCF78BE6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10" y="1783111"/>
            <a:ext cx="7647715" cy="219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CA71C5-4ADB-DB93-58E2-0D2836E180B8}"/>
              </a:ext>
            </a:extLst>
          </p:cNvPr>
          <p:cNvSpPr txBox="1"/>
          <p:nvPr/>
        </p:nvSpPr>
        <p:spPr>
          <a:xfrm>
            <a:off x="1649505" y="1055550"/>
            <a:ext cx="4738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높은 분산을 갖는 축이 변동성을 잘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25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PCA -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시각화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618D000-3AFA-5819-A287-1F80D0D903D3}"/>
              </a:ext>
            </a:extLst>
          </p:cNvPr>
          <p:cNvSpPr/>
          <p:nvPr/>
        </p:nvSpPr>
        <p:spPr>
          <a:xfrm>
            <a:off x="3406589" y="2836533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A867D6B-A837-AC13-E45C-AFE103AE1A94}"/>
              </a:ext>
            </a:extLst>
          </p:cNvPr>
          <p:cNvSpPr/>
          <p:nvPr/>
        </p:nvSpPr>
        <p:spPr>
          <a:xfrm>
            <a:off x="4322384" y="3536694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3D75D0-A715-2DBB-8C20-8CC1712C60FC}"/>
              </a:ext>
            </a:extLst>
          </p:cNvPr>
          <p:cNvSpPr/>
          <p:nvPr/>
        </p:nvSpPr>
        <p:spPr>
          <a:xfrm>
            <a:off x="4527176" y="2316611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3B72A6-A240-4F55-A4B0-B2370FCFB6C0}"/>
              </a:ext>
            </a:extLst>
          </p:cNvPr>
          <p:cNvSpPr/>
          <p:nvPr/>
        </p:nvSpPr>
        <p:spPr>
          <a:xfrm>
            <a:off x="4912659" y="1638725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5D08C0E-CBF2-DE12-2C24-4DC0C4F77FE5}"/>
              </a:ext>
            </a:extLst>
          </p:cNvPr>
          <p:cNvSpPr/>
          <p:nvPr/>
        </p:nvSpPr>
        <p:spPr>
          <a:xfrm>
            <a:off x="5880846" y="2374749"/>
            <a:ext cx="125506" cy="125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268787-5153-6FCB-C320-7C27A8C32E59}"/>
              </a:ext>
            </a:extLst>
          </p:cNvPr>
          <p:cNvCxnSpPr>
            <a:cxnSpLocks/>
          </p:cNvCxnSpPr>
          <p:nvPr/>
        </p:nvCxnSpPr>
        <p:spPr>
          <a:xfrm flipV="1">
            <a:off x="3173506" y="1496446"/>
            <a:ext cx="2967318" cy="25646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522FA94-6E14-E59E-B6F5-D8F189258986}"/>
              </a:ext>
            </a:extLst>
          </p:cNvPr>
          <p:cNvCxnSpPr>
            <a:cxnSpLocks/>
          </p:cNvCxnSpPr>
          <p:nvPr/>
        </p:nvCxnSpPr>
        <p:spPr>
          <a:xfrm>
            <a:off x="3471862" y="2966802"/>
            <a:ext cx="0" cy="805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658919D-B4D8-3B96-4C54-7C01BEBCBFB7}"/>
              </a:ext>
            </a:extLst>
          </p:cNvPr>
          <p:cNvCxnSpPr>
            <a:cxnSpLocks/>
          </p:cNvCxnSpPr>
          <p:nvPr/>
        </p:nvCxnSpPr>
        <p:spPr>
          <a:xfrm flipV="1">
            <a:off x="4391024" y="3036631"/>
            <a:ext cx="0" cy="5000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45863B-E7D3-6C81-7C8E-F79DD462A492}"/>
              </a:ext>
            </a:extLst>
          </p:cNvPr>
          <p:cNvCxnSpPr>
            <a:cxnSpLocks/>
          </p:cNvCxnSpPr>
          <p:nvPr/>
        </p:nvCxnSpPr>
        <p:spPr>
          <a:xfrm>
            <a:off x="4595812" y="2442117"/>
            <a:ext cx="0" cy="34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FEA9DC7-4A01-451D-94E1-99CFC2C4B0E4}"/>
              </a:ext>
            </a:extLst>
          </p:cNvPr>
          <p:cNvCxnSpPr>
            <a:cxnSpLocks/>
          </p:cNvCxnSpPr>
          <p:nvPr/>
        </p:nvCxnSpPr>
        <p:spPr>
          <a:xfrm>
            <a:off x="4981573" y="1771414"/>
            <a:ext cx="0" cy="6707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C873431-C805-9801-904B-7A2D666ADF96}"/>
              </a:ext>
            </a:extLst>
          </p:cNvPr>
          <p:cNvCxnSpPr>
            <a:cxnSpLocks/>
          </p:cNvCxnSpPr>
          <p:nvPr/>
        </p:nvCxnSpPr>
        <p:spPr>
          <a:xfrm flipV="1">
            <a:off x="5943599" y="1707999"/>
            <a:ext cx="0" cy="661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96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1717</Words>
  <Application>Microsoft Office PowerPoint</Application>
  <PresentationFormat>화면 슬라이드 쇼(16:9)</PresentationFormat>
  <Paragraphs>211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-apple-system</vt:lpstr>
      <vt:lpstr>NanumGothic ExtraBold</vt:lpstr>
      <vt:lpstr>나눔고딕</vt:lpstr>
      <vt:lpstr>나눔고딕 ExtraBold</vt:lpstr>
      <vt:lpstr>함초롬바탕</vt:lpstr>
      <vt:lpstr>Arial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효원 조</cp:lastModifiedBy>
  <cp:revision>16</cp:revision>
  <dcterms:modified xsi:type="dcterms:W3CDTF">2024-05-13T14:10:10Z</dcterms:modified>
</cp:coreProperties>
</file>