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Gowun Dodum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1" roundtripDataSignature="AMtx7mgx88rmmw/qT+FRkNImqKeTMrk6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88479F-C0F2-4B3E-AA86-D9F23071C20D}">
  <a:tblStyle styleId="{2188479F-C0F2-4B3E-AA86-D9F23071C2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owunDodum-regular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0468a4cb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e0468a4cb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또 Age가 10 미만일 때 transported는 71%, Deck이 B일 때는 73%로 나타났습니다.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0468a4cb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e0468a4cb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앞서 sweetviz를 통해 HomePlanet과 Deck의 상관계수가 0.56임을 확인했습니다. Deck에 따른 HomePlanet의 분포를 파이 차트로 나타냈습니다. 8개 중 A, B, C, G, T 5개의 Deck이 하나의 HomePlanet으로 이루어져 있습니다. 특히 승객 수가 전체의 30%인 G 객실 승객들의 HomePlanet은 모두 Earth입니다. 이 두 가지 정보가 다중공선성을 유발한 것으로 추측할 수 있습니다.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0468a4cb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e0468a4cb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Kaggle에서 제공하는 데이터셋 설명에는 ‘수면을 취한 승객은 Cabin에 갇혀 있다’라는 내용이 포함되어 있습니다. 따라서 추가로 CryoSleep이 1일 때의 특징을 분석해봤습니다. CryoSleep이 1인 승객의 VIP 비율은 0.7%에 불과했고, RoomService~VRDeck의 값이 모두 0이었습니다.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0468a4cb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e0468a4cb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이어서 결측치 처리 단계를 소개하겠습니다. 화면의 히트맵은 결측치 분포를 시각화한 결과입니다. test dataset에도 결측치가 존재해 train과 test 파일을 합쳐서 한 번에 처리했습니다.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0468a4cbb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e0468a4cb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결측치를 처리하기 전에 칼럼 간의 상관관계를 추가로 찾아보았습니다. Destination에 따른 HomePlanet의 비율이 고르지 않은 것을 보아 둘 사이에 어느 정도 관계가 있어 보입니다. 두 칼럼은 각 범주의 최빈값으로 결측값을 대체할 수 있습니다. 또 Destination이 55 Cancri e인 경우 FoodCourt, Spa, VRDeck에 지불한 비용이 크며, Destination이 PSO J318.5-22인 경우 전반적으로 서비스 지불 비용이 작습니다.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0468a4cb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e0468a4cb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이어서 결측치 처리 시 사용할 최빈값을 도출하기 위해 HomePlanet별 Deck를 시각화해보았습니다.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0468a4cbb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e0468a4cbb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서비스 지불 비용이 모두 0일 경우 </a:t>
            </a:r>
            <a:r>
              <a:rPr lang="ko">
                <a:solidFill>
                  <a:schemeClr val="dk1"/>
                </a:solidFill>
              </a:rPr>
              <a:t>CryoSleep은 </a:t>
            </a:r>
            <a:r>
              <a:rPr lang="ko"/>
              <a:t>1로 대체했습니다. Deck별로 HomePlanet이 1개였던 것들은 그에 맞게 처리를 해주었고, 나머지 HomePlanet은 Destination별 최빈값으로, Destination은 HomePlanet별 최빈값으로 대체했습니다.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0468a4cbb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e0468a4cbb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5개의 서비스 지불 비용은 Destination별 평균으로 결측치를 대체했습니다. 이때 VIP 승객의 경우 비용에 1.5를 곱한 값을 입력했습니다.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0468a4cb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e0468a4cb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앞서 살펴본 HomePlanet별 Deck 최빈값들로 Deck 결측치를 대체했습니다. DeckSide는 주변 정보를 기반으로 결측치를 대체했습니다.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0468a4cb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e0468a4cb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나머지 결측치는 범주형은 최빈값, 수치형은 중앙값으로 대체하며 결측치 처리를 마무리했습니다.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e0439e5f8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e0439e5f8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결측치 처리를 완료한 데이터들에 대해서 머신러닝 알고리즘의 성능을 향상해주기 위해 피처 엔지니어링을 진행했습니다.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범주형 컬럼들에 대해서는 원 핫 인코딩을 진행하였으며, 수치형 컬럼들에 대해서는 각각의 값들과 분포의 비대칭성이 높다고 판단되어 로그 변환을 한 후 정규화를 진행했습니다.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0439e5f8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2e0439e5f8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CryoSleep컬럼 값이 1인 사람들은 서비스 비용을 나타내는 5개의 컬럼 값들이 모두 0이었습니다. 이에 각각의 비용이 분석에 큰 영향을 주지 않을 것이라고 판단하였고 5개의 컬럼들의 합을 나타내주는 총 지출비용 컬럼을 생성해 주었습니다. 불필요해진 5개의 컬럼은 모두 삭제해 주었습니다.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e0439e5f8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2e0439e5f8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피처 엔지니어링을 통한 최종 데이터 세트는 다음과 같습니다.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03521ce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e03521c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전처리한 데이터셋을 통해 저희는 XGBoost 알고리즘을 통해 모델을 학습하기로 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XGBoost는 여러 개의 결정 트리를 사용해 앙상블 모델을 만드는 방식으로 Kaggle 및 데이콘 대회에서 상위에 차지한 많은 참가자들이 선호하는 알고리즘입니다.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이는 순차적으로 순행하는 GBM과는 달리 병렬처리를 한다는 장점이 있지만 그만큼 과적합이 발생하기 쉽기에 적합한 하이퍼 파라미터를 튜닝하는 과정이 중요합니다.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저희는 GridSearchCV와 HyperOpt 두 가지 방법을 통해 튜닝을 진행해서 정확도 지표를 비교했습니다.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03521ce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2e03521ce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우선 하이퍼 파라미터를 튜닝하지 않고 XGBoost 알고리즘에 모델을 학습해 보았습니다.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정확도는 0.717 정도로 나왔습니다.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03521ced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2e03521ce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다음은 GridSearchCV 방식으로 최적의 하이퍼 파라미터를 찾은 후에 모델을 학습했습니다.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지정한 파라미터 값의 모든 조합을 시도하기 때문에 상당히 오랜 시간이 소요되었고, 다음과 같은 최적화된 파라미터 값을 찾을 수 있었습니다.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정확도는 약 0.747 정도로 이전보다 확실한 향상을 보였습니다.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03521ced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2e03521ced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HyperOpt는 베이지안 최적화 기법을 사용한 하이퍼 파라미터 튜닝 기법입니다.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이를 통해 다음과 같은 최적화된 파라미터 값을 찾을 수 있었고, 정확도 지표는 약 0.743 정도로 GridSearchCV와 유사한 지표를 확인할 수 있었습니다.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e03521ced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2e03521ced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번외로 다른 알고리즘으로 학습을 진행해 보았습니다.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그 결과 RandomForest 알고리즘이 가장 높은 정확도 지표를 보였고, LightGBM, XGBoost, GBM, AdaBoost 순으로 높은 결과를 보였습니다.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e01cba7f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2e01cba7f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</a:t>
            </a:r>
            <a:r>
              <a:rPr lang="ko"/>
              <a:t>제 두 개의 방법으로 파라미터 튜닝을 완료한 모델의 성능을 본격적으로 평가해보겠습니다.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먼저 GridSearchCV입니다.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sklearn.metrics에서 </a:t>
            </a:r>
            <a:r>
              <a:rPr lang="ko" sz="1050">
                <a:solidFill>
                  <a:schemeClr val="dk1"/>
                </a:solidFill>
              </a:rPr>
              <a:t>accuracy_score, precision_score, recall_score, f1_score, roc_auc_score, roc_curve을 import하여 사용합니다.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050">
                <a:solidFill>
                  <a:schemeClr val="dk1"/>
                </a:solidFill>
              </a:rPr>
              <a:t>그 결과로 앞에 보이시는 것과 같이 평가 지표값들이 도출되었습니다. 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e01cba7f8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2e01cba7f8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다음</a:t>
            </a:r>
            <a:r>
              <a:rPr lang="ko"/>
              <a:t>은 HyperOpt입니다.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앞에 보이시는 것과 같은 값들이 도출되었습니다.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d98dfb3b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dd98dfb3b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e01cba7f8b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2e01cba7f8b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</a:t>
            </a:r>
            <a:r>
              <a:rPr lang="ko"/>
              <a:t>제 두 파라미터 튜닝 방법의 성능을 비교해보겠습니다.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accuracy, precision, F1 score, ROC-AUC의 recall을 제외한 모든 측정 기준에서 GridSearchCV 방법이 HyperOpt 방법보다 좋은 성능을 나타냈습니다.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그러므로 최종 테스트 세트를 예측하는데 사용되는 파라미터 튜닝 알고리즘은 GridSearchCV로 결정되었습니다.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e01cba7f8b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2e01cba7f8b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</a:t>
            </a:r>
            <a:r>
              <a:rPr lang="ko"/>
              <a:t>제 최종적으로, GridSearchCV로 도출한 최적 파라미터들을 이용해 위에서 이미 만들어둔 XGBoost 모델을 사용해 예측을 진행하겠습니다.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이때 테스트 세트에는 식별을 위한 값인 PassengerId와 타겟 변수인 Transported 칼럼이 들어있는데, XGBoost 모델로 예측을 진행하기 위해서는 이 두 칼럼을 제외해야 만든 모델과 피쳐 형식이 동일하므로, 우선적으로 두 칼럼을 드랍해줍니다.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이후에 predict로 결과를 예측하고, 1과 0으로 표현된 값들을 Kaggle 대회 제출 파일 형식과 동일하게 맞추기 위해 True와 False로 변환해줍니다.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그리고 마지막으로 위에서 드랍한 PassengerID와 Transported 칼럼에 다시 값을 순서대로 넣어주고 최종 결과 파일인 submission.csv 파일을 만들어 제출하였습니다.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e01cba7f8b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2e01cba7f8b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Kaggle</a:t>
            </a:r>
            <a:r>
              <a:rPr lang="ko"/>
              <a:t>에 최종 파일을 제출한 결과, 0.75473점을 받을 수 있었습니다.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(느낀 점 추가..)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bc40392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26bc40392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ffcc2ee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dffcc2ee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저희가 선정한 대회는 ‘Kaggle Spaceship Titanic Competition’입니다. 이 대회의 스토리는 다음과 같은데요, 어떤 승객이 다른 차원으로 이동했는지 예측하는 이진 분류 문제이며, 평가 기준은 정확도입니다.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0468a4c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e0468a4c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데이터셋의 컬럼들은 다음과 같습니다. 최종 목적은 Transported를 예측하는 것입니다.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0468a4cb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e0468a4cb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먼저 데이터셋의 dtype을 정리했습니다. CryoSleep, VIP, Transported 칼럼은 true/false를 나타내므로 숫자형으로 변경했고, Cabin은 ‘/’를 기준으로 3개의 컬럼으로 분리했습니다. 그후 불필요한 컬럼은 삭제했습니다. 범주형 변수의 고유값을 확인해봤는데 이상값은 없었고, float형인 Age 변수도 모두 정수인 것을 확인했습니다.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0468a4cb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e0468a4cb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num형 분포를 boxplot으로 시각화한 결과입니다. RoomService부터 VRDeck까지의 서비스 비용 컬럼은 왜도가 높아 모델링 전에 정규화 과정을 거칠 필요가 있었습니다.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0468a4cb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e0468a4cb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그후 bool형 및 범주형 분포를 시각화했습니다. 전체 승객 중 VIP의 비율이 아주 적다는 점이 눈에 띕니다. 또 Deck는 F와 G의 비중이, HomePlanet은 Earth의 비중이 높다는 사실을 알 수 있었습니다.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0468a4cb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e0468a4cb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Sweetviz 라이브러리를 이용해 EDA를 진행했고 중요한 정보들만 설명하겠습니다. HomePlanet과 Deck 컬럼의 상관계수는 0.56으로, 다중공선성을 유발하는 것으로 보입니다. 타겟 변수와 가장 연관성을 보이는 변수는 CryoSleep이었고, 승객이 수면 중일때 이동할 확률이 82%였습니다.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6.png"/><Relationship Id="rId5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30.png"/><Relationship Id="rId5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4.png"/><Relationship Id="rId5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339750" y="2710050"/>
            <a:ext cx="49794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ko" sz="25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CUAI BASIC 스터디 2조</a:t>
            </a:r>
            <a:endParaRPr b="1" i="0" sz="25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2024.05.2</a:t>
            </a:r>
            <a:r>
              <a:rPr lang="ko">
                <a:solidFill>
                  <a:srgbClr val="19264B"/>
                </a:solidFill>
              </a:rPr>
              <a:t>8</a:t>
            </a:r>
            <a:r>
              <a:rPr b="0" i="0" lang="ko" sz="14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19264B"/>
                </a:solidFill>
                <a:latin typeface="Arial"/>
                <a:ea typeface="Arial"/>
                <a:cs typeface="Arial"/>
                <a:sym typeface="Arial"/>
              </a:rPr>
              <a:t>발표자 : </a:t>
            </a:r>
            <a:r>
              <a:rPr lang="ko" sz="1100">
                <a:solidFill>
                  <a:srgbClr val="19264B"/>
                </a:solidFill>
              </a:rPr>
              <a:t>김예은, 임유민</a:t>
            </a:r>
            <a:endParaRPr b="0" i="0" sz="1100" u="none" cap="none" strike="noStrike">
              <a:solidFill>
                <a:srgbClr val="1926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1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0468a4cbb_0_182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g2e0468a4cbb_0_182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8" name="Google Shape;148;g2e0468a4cbb_0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e0468a4cbb_0_182"/>
          <p:cNvSpPr txBox="1"/>
          <p:nvPr/>
        </p:nvSpPr>
        <p:spPr>
          <a:xfrm>
            <a:off x="1408975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2. 컬럼별 시각화 - Sweetviz</a:t>
            </a:r>
            <a:endParaRPr b="1" sz="22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50" name="Google Shape;150;g2e0468a4cbb_0_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250" y="913775"/>
            <a:ext cx="3573949" cy="362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e0468a4cbb_0_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9600" y="380375"/>
            <a:ext cx="3712175" cy="3083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e0468a4cbb_0_182"/>
          <p:cNvSpPr txBox="1"/>
          <p:nvPr/>
        </p:nvSpPr>
        <p:spPr>
          <a:xfrm>
            <a:off x="5190675" y="3513950"/>
            <a:ext cx="3696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Age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&lt;10(전체의 8%)의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Transported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71%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Deck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=B(전체의 9%)의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Transported 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73%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53" name="Google Shape;153;g2e0468a4cbb_0_1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9350" y="4161950"/>
            <a:ext cx="3493175" cy="8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0468a4cbb_0_171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g2e0468a4cbb_0_171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0" name="Google Shape;160;g2e0468a4cbb_0_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e0468a4cbb_0_171"/>
          <p:cNvSpPr txBox="1"/>
          <p:nvPr/>
        </p:nvSpPr>
        <p:spPr>
          <a:xfrm>
            <a:off x="1408975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2. 컬럼별 시각화</a:t>
            </a:r>
            <a:endParaRPr b="1" sz="22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62" name="Google Shape;162;g2e0468a4cbb_0_171"/>
          <p:cNvSpPr txBox="1"/>
          <p:nvPr/>
        </p:nvSpPr>
        <p:spPr>
          <a:xfrm>
            <a:off x="1634050" y="901225"/>
            <a:ext cx="7463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highlight>
                  <a:srgbClr val="FFF2CC"/>
                </a:highlight>
                <a:latin typeface="Gowun Dodum"/>
                <a:ea typeface="Gowun Dodum"/>
                <a:cs typeface="Gowun Dodum"/>
                <a:sym typeface="Gowun Dodum"/>
              </a:rPr>
              <a:t>HomePlanet &amp; Deck 상관계수 0.56인 이유?</a:t>
            </a:r>
            <a:endParaRPr b="1" sz="1500">
              <a:solidFill>
                <a:schemeClr val="dk1"/>
              </a:solidFill>
              <a:highlight>
                <a:srgbClr val="FFF2CC"/>
              </a:highlight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- 8개 중 5개의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Deck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이 하나의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HomePlanet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으로 이루어져 있음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특히 승객 수가 전체의 30%인 </a:t>
            </a:r>
            <a:r>
              <a:rPr lang="ko" sz="1500">
                <a:solidFill>
                  <a:srgbClr val="CC0000"/>
                </a:solidFill>
                <a:latin typeface="Gowun Dodum"/>
                <a:ea typeface="Gowun Dodum"/>
                <a:cs typeface="Gowun Dodum"/>
                <a:sym typeface="Gowun Dodum"/>
              </a:rPr>
              <a:t>G 객실</a:t>
            </a:r>
            <a:r>
              <a:rPr lang="ko" sz="1500">
                <a:solidFill>
                  <a:schemeClr val="dk2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승객들의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HomePlanet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이 모두</a:t>
            </a:r>
            <a:r>
              <a:rPr lang="ko" sz="1500">
                <a:solidFill>
                  <a:schemeClr val="dk2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" sz="1500">
                <a:solidFill>
                  <a:srgbClr val="CC0000"/>
                </a:solidFill>
                <a:latin typeface="Gowun Dodum"/>
                <a:ea typeface="Gowun Dodum"/>
                <a:cs typeface="Gowun Dodum"/>
                <a:sym typeface="Gowun Dodum"/>
              </a:rPr>
              <a:t>Earth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63" name="Google Shape;163;g2e0468a4cbb_0_171"/>
          <p:cNvPicPr preferRelativeResize="0"/>
          <p:nvPr/>
        </p:nvPicPr>
        <p:blipFill rotWithShape="1">
          <a:blip r:embed="rId4">
            <a:alphaModFix/>
          </a:blip>
          <a:srcRect b="0" l="0" r="0" t="21807"/>
          <a:stretch/>
        </p:blipFill>
        <p:spPr>
          <a:xfrm>
            <a:off x="1627075" y="2021419"/>
            <a:ext cx="6807599" cy="3011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0468a4cbb_0_217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g2e0468a4cbb_0_217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0" name="Google Shape;170;g2e0468a4cbb_0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e0468a4cbb_0_217"/>
          <p:cNvSpPr txBox="1"/>
          <p:nvPr/>
        </p:nvSpPr>
        <p:spPr>
          <a:xfrm>
            <a:off x="1408975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2. 컬럼별 시각화</a:t>
            </a:r>
            <a:endParaRPr b="1" sz="22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72" name="Google Shape;172;g2e0468a4cbb_0_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0925" y="1793695"/>
            <a:ext cx="6807600" cy="309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e0468a4cbb_0_217"/>
          <p:cNvSpPr txBox="1"/>
          <p:nvPr/>
        </p:nvSpPr>
        <p:spPr>
          <a:xfrm>
            <a:off x="1508075" y="846588"/>
            <a:ext cx="6755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데이터셋 설명 중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'CryoSleep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=1은 Cabin에 갇혀 있다' → </a:t>
            </a:r>
            <a:r>
              <a:rPr b="1" lang="ko">
                <a:solidFill>
                  <a:schemeClr val="dk1"/>
                </a:solidFill>
                <a:highlight>
                  <a:srgbClr val="FFF2CC"/>
                </a:highlight>
                <a:latin typeface="Gowun Dodum"/>
                <a:ea typeface="Gowun Dodum"/>
                <a:cs typeface="Gowun Dodum"/>
                <a:sym typeface="Gowun Dodum"/>
              </a:rPr>
              <a:t>CryoSleep=1의 특징 분석</a:t>
            </a:r>
            <a:endParaRPr b="1">
              <a:solidFill>
                <a:schemeClr val="dk1"/>
              </a:solidFill>
              <a:highlight>
                <a:srgbClr val="FFF2CC"/>
              </a:highlight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VIP 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비율이 0.7%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RoomService~VRDeck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: 전부 다 0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0468a4cbb_0_2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g2e0468a4cbb_0_2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0" name="Google Shape;180;g2e0468a4cbb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e0468a4cbb_0_25"/>
          <p:cNvSpPr txBox="1"/>
          <p:nvPr/>
        </p:nvSpPr>
        <p:spPr>
          <a:xfrm>
            <a:off x="1408975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3. 결측치 처리</a:t>
            </a:r>
            <a:endParaRPr sz="22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82" name="Google Shape;182;g2e0468a4cbb_0_25"/>
          <p:cNvSpPr txBox="1"/>
          <p:nvPr/>
        </p:nvSpPr>
        <p:spPr>
          <a:xfrm>
            <a:off x="5998300" y="2303813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wun Dodum"/>
                <a:ea typeface="Gowun Dodum"/>
                <a:cs typeface="Gowun Dodum"/>
                <a:sym typeface="Gowun Dodum"/>
              </a:rPr>
              <a:t>test dataset에도 결측치 존재</a:t>
            </a:r>
            <a:endParaRPr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wun Dodum"/>
                <a:ea typeface="Gowun Dodum"/>
                <a:cs typeface="Gowun Dodum"/>
                <a:sym typeface="Gowun Dodum"/>
              </a:rPr>
              <a:t>→ 결측치 처리 시 train, test를 합쳐서 한 번에 처리</a:t>
            </a:r>
            <a:endParaRPr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83" name="Google Shape;183;g2e0468a4cbb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175" y="982475"/>
            <a:ext cx="4360000" cy="382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0468a4cbb_0_25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g2e0468a4cbb_0_25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0" name="Google Shape;190;g2e0468a4cbb_0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e0468a4cbb_0_255"/>
          <p:cNvSpPr txBox="1"/>
          <p:nvPr/>
        </p:nvSpPr>
        <p:spPr>
          <a:xfrm>
            <a:off x="1408975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3. 결측치 처리</a:t>
            </a:r>
            <a:endParaRPr b="1" sz="22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92" name="Google Shape;192;g2e0468a4cbb_0_255"/>
          <p:cNvPicPr preferRelativeResize="0"/>
          <p:nvPr/>
        </p:nvPicPr>
        <p:blipFill rotWithShape="1">
          <a:blip r:embed="rId4">
            <a:alphaModFix/>
          </a:blip>
          <a:srcRect b="59128" l="0" r="27251" t="19551"/>
          <a:stretch/>
        </p:blipFill>
        <p:spPr>
          <a:xfrm>
            <a:off x="1574400" y="921900"/>
            <a:ext cx="3798788" cy="1259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e0468a4cbb_0_255"/>
          <p:cNvSpPr txBox="1"/>
          <p:nvPr/>
        </p:nvSpPr>
        <p:spPr>
          <a:xfrm>
            <a:off x="1485175" y="3533963"/>
            <a:ext cx="7715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Destination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과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HomePlanet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칼럼이 유의미한 관계 → 각 범주의 최빈값으로 결측값 채우기  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Destination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이 55 Cancri e인 경우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FoodCourt, Spa, VRDeck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에 지불한 비용이 큼.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특히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FoodCourt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에 큰 비용을 지불하는 경향이 있음.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Destination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이 PSO J318.5-22인 경우 전반적으로 서비스 지불 비용이 작음.</a:t>
            </a:r>
            <a:endParaRPr>
              <a:solidFill>
                <a:schemeClr val="dk2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94" name="Google Shape;194;g2e0468a4cbb_0_255"/>
          <p:cNvPicPr preferRelativeResize="0"/>
          <p:nvPr/>
        </p:nvPicPr>
        <p:blipFill rotWithShape="1">
          <a:blip r:embed="rId4">
            <a:alphaModFix/>
          </a:blip>
          <a:srcRect b="19632" l="0" r="0" t="60735"/>
          <a:stretch/>
        </p:blipFill>
        <p:spPr>
          <a:xfrm>
            <a:off x="3648466" y="2239642"/>
            <a:ext cx="5221934" cy="1159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0468a4cbb_0_280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g2e0468a4cbb_0_280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1" name="Google Shape;201;g2e0468a4cbb_0_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2e0468a4cbb_0_280"/>
          <p:cNvSpPr txBox="1"/>
          <p:nvPr/>
        </p:nvSpPr>
        <p:spPr>
          <a:xfrm>
            <a:off x="1408975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3. 결측치 처리</a:t>
            </a:r>
            <a:endParaRPr b="1" sz="22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203" name="Google Shape;203;g2e0468a4cbb_0_280"/>
          <p:cNvPicPr preferRelativeResize="0"/>
          <p:nvPr/>
        </p:nvPicPr>
        <p:blipFill rotWithShape="1">
          <a:blip r:embed="rId4">
            <a:alphaModFix/>
          </a:blip>
          <a:srcRect b="0" l="0" r="0" t="36200"/>
          <a:stretch/>
        </p:blipFill>
        <p:spPr>
          <a:xfrm>
            <a:off x="1822563" y="830075"/>
            <a:ext cx="5980425" cy="329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e0468a4cbb_0_280"/>
          <p:cNvSpPr txBox="1"/>
          <p:nvPr/>
        </p:nvSpPr>
        <p:spPr>
          <a:xfrm>
            <a:off x="2992075" y="4137000"/>
            <a:ext cx="3641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Homeplanet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이 Earth →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Deck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을 F 또는 G로  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Homplanet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이 Europa →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Deck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을 C 또는 D로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Homplanet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이 Mars →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Deck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을 F로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0468a4cbb_0_301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g2e0468a4cbb_0_301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1" name="Google Shape;211;g2e0468a4cbb_0_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e0468a4cbb_0_301"/>
          <p:cNvSpPr txBox="1"/>
          <p:nvPr/>
        </p:nvSpPr>
        <p:spPr>
          <a:xfrm>
            <a:off x="1408975" y="306875"/>
            <a:ext cx="726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3. 결측치 처리 - CyroSleep, HomePlanet, Destination 컬럼</a:t>
            </a:r>
            <a:endParaRPr b="1" sz="22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213" name="Google Shape;213;g2e0468a4cbb_0_3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975" y="869375"/>
            <a:ext cx="4568174" cy="6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2e0468a4cbb_0_3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0875" y="1368450"/>
            <a:ext cx="4059450" cy="36148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e0468a4cbb_0_301"/>
          <p:cNvSpPr txBox="1"/>
          <p:nvPr/>
        </p:nvSpPr>
        <p:spPr>
          <a:xfrm>
            <a:off x="1408975" y="1633675"/>
            <a:ext cx="33663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서비스 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지불 비용이 모두 0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 →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CyroSleep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은 1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Deck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이 A, B, C, T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 →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HomePlanet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은 Europa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Deck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이 G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 →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HomePlanet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은 Earth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Destination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별 최빈값으로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HomePlanet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의    </a:t>
            </a:r>
            <a:r>
              <a:rPr lang="ko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ㄱ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나머지 결측치 대체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HomePlanet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별 최빈값으로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Destination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의 </a:t>
            </a:r>
            <a:r>
              <a:rPr lang="ko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ㄱ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결측치 대체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0468a4cbb_0_3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g2e0468a4cbb_0_3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2" name="Google Shape;222;g2e0468a4cbb_0_3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e0468a4cbb_0_314"/>
          <p:cNvSpPr txBox="1"/>
          <p:nvPr/>
        </p:nvSpPr>
        <p:spPr>
          <a:xfrm>
            <a:off x="1408975" y="306875"/>
            <a:ext cx="726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3. 결측치 처리 - RoomService ~ VRDeck 컬럼</a:t>
            </a:r>
            <a:endParaRPr b="1" sz="22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24" name="Google Shape;224;g2e0468a4cbb_0_314"/>
          <p:cNvSpPr txBox="1"/>
          <p:nvPr/>
        </p:nvSpPr>
        <p:spPr>
          <a:xfrm>
            <a:off x="1471875" y="3959700"/>
            <a:ext cx="6550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Destination별 서비스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지불 비용 평균으로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RoomService ~ VRDeck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컬럼 결측치 대체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VIP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승객의 경우 대체 시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서비스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이용 비용에 1.5배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225" name="Google Shape;225;g2e0468a4cbb_0_3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7375" y="1129450"/>
            <a:ext cx="7715224" cy="27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0468a4cbb_0_32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g2e0468a4cbb_0_32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2" name="Google Shape;232;g2e0468a4cbb_0_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2e0468a4cbb_0_325"/>
          <p:cNvSpPr txBox="1"/>
          <p:nvPr/>
        </p:nvSpPr>
        <p:spPr>
          <a:xfrm>
            <a:off x="1408975" y="306875"/>
            <a:ext cx="726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3. 결측치 처리 - Deck, DeckSide 컬럼</a:t>
            </a:r>
            <a:endParaRPr b="1" sz="22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234" name="Google Shape;234;g2e0468a4cbb_0_3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025" y="982475"/>
            <a:ext cx="5364149" cy="20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2e0468a4cbb_0_325"/>
          <p:cNvPicPr preferRelativeResize="0"/>
          <p:nvPr/>
        </p:nvPicPr>
        <p:blipFill rotWithShape="1">
          <a:blip r:embed="rId5">
            <a:alphaModFix/>
          </a:blip>
          <a:srcRect b="0" l="0" r="15909" t="0"/>
          <a:stretch/>
        </p:blipFill>
        <p:spPr>
          <a:xfrm>
            <a:off x="1302025" y="3112775"/>
            <a:ext cx="5364150" cy="151378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2e0468a4cbb_0_325"/>
          <p:cNvSpPr txBox="1"/>
          <p:nvPr/>
        </p:nvSpPr>
        <p:spPr>
          <a:xfrm>
            <a:off x="4489200" y="1275725"/>
            <a:ext cx="46548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Homeplanet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이 Earth →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Deck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을 F 또는 G로  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Homplanet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이 Europa →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Deck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을 C 또는 D로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Homplanet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이 Mars →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Deck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을 F로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Null인 DeckSide에 대해 해당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Deck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의 주변 정보를 기반으로  </a:t>
            </a:r>
            <a:r>
              <a:rPr b="1"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DeckSide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의 결측치 대체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0468a4cbb_0_33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g2e0468a4cbb_0_33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3" name="Google Shape;243;g2e0468a4cbb_0_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2e0468a4cbb_0_336"/>
          <p:cNvSpPr txBox="1"/>
          <p:nvPr/>
        </p:nvSpPr>
        <p:spPr>
          <a:xfrm>
            <a:off x="1408975" y="306875"/>
            <a:ext cx="726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3. 결측치 처리 - 나머지 결측치 처리</a:t>
            </a:r>
            <a:endParaRPr b="1" sz="22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245" name="Google Shape;245;g2e0468a4cbb_0_3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8625" y="934825"/>
            <a:ext cx="5202599" cy="3926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e0468a4cbb_0_336"/>
          <p:cNvSpPr txBox="1"/>
          <p:nvPr/>
        </p:nvSpPr>
        <p:spPr>
          <a:xfrm>
            <a:off x="5815575" y="3103400"/>
            <a:ext cx="2579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HomePlanet 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: 최빈값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CyroSleep 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: 최빈값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Destination 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: 최빈값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Age 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: 중앙값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VIP 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: 최빈값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1722475" y="1096675"/>
            <a:ext cx="4047600" cy="3881400"/>
          </a:xfrm>
          <a:prstGeom prst="rect">
            <a:avLst/>
          </a:prstGeom>
          <a:noFill/>
          <a:ln cap="flat" cmpd="sng" w="38100">
            <a:solidFill>
              <a:srgbClr val="1926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2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1408975" y="306875"/>
            <a:ext cx="497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" sz="2200" u="none" cap="none" strike="noStrike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스터디원 소개 및 만남 인증</a:t>
            </a:r>
            <a:endParaRPr b="1" i="0" sz="2200" u="none" cap="none" strike="noStrike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6228800" y="1421125"/>
            <a:ext cx="2282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800">
                <a:latin typeface="Gowun Dodum"/>
                <a:ea typeface="Gowun Dodum"/>
                <a:cs typeface="Gowun Dodum"/>
                <a:sym typeface="Gowun Dodum"/>
              </a:rPr>
              <a:t>김예은 (경영 20)</a:t>
            </a:r>
            <a:endParaRPr sz="1800"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800">
                <a:latin typeface="Gowun Dodum"/>
                <a:ea typeface="Gowun Dodum"/>
                <a:cs typeface="Gowun Dodum"/>
                <a:sym typeface="Gowun Dodum"/>
              </a:rPr>
              <a:t>박성호 (전전 20)</a:t>
            </a:r>
            <a:endParaRPr sz="1800"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800">
                <a:latin typeface="Gowun Dodum"/>
                <a:ea typeface="Gowun Dodum"/>
                <a:cs typeface="Gowun Dodum"/>
                <a:sym typeface="Gowun Dodum"/>
              </a:rPr>
              <a:t>박수빈 (경영 22)</a:t>
            </a:r>
            <a:endParaRPr sz="1800"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800">
                <a:latin typeface="Gowun Dodum"/>
                <a:ea typeface="Gowun Dodum"/>
                <a:cs typeface="Gowun Dodum"/>
                <a:sym typeface="Gowun Dodum"/>
              </a:rPr>
              <a:t>임유민 (예공 20)</a:t>
            </a:r>
            <a:endParaRPr sz="1800"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800">
                <a:latin typeface="Gowun Dodum"/>
                <a:ea typeface="Gowun Dodum"/>
                <a:cs typeface="Gowun Dodum"/>
                <a:sym typeface="Gowun Dodum"/>
              </a:rPr>
              <a:t>조민지 (AI 22)</a:t>
            </a:r>
            <a:endParaRPr sz="1800"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800">
                <a:latin typeface="Gowun Dodum"/>
                <a:ea typeface="Gowun Dodum"/>
                <a:cs typeface="Gowun Dodum"/>
                <a:sym typeface="Gowun Dodum"/>
              </a:rPr>
              <a:t>황지민 (전전 20)</a:t>
            </a:r>
            <a:endParaRPr sz="1800"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2605225" y="2806525"/>
            <a:ext cx="22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800">
                <a:latin typeface="Gowun Dodum"/>
                <a:ea typeface="Gowun Dodum"/>
                <a:cs typeface="Gowun Dodum"/>
                <a:sym typeface="Gowun Dodum"/>
              </a:rPr>
              <a:t>ㅠㅠ</a:t>
            </a:r>
            <a:endParaRPr sz="1800"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0439e5f8d_0_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g2e0439e5f8d_0_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3" name="Google Shape;253;g2e0439e5f8d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e0439e5f8d_0_3"/>
          <p:cNvSpPr txBox="1"/>
          <p:nvPr/>
        </p:nvSpPr>
        <p:spPr>
          <a:xfrm>
            <a:off x="1408975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4</a:t>
            </a: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. 피처 엔지니어링</a:t>
            </a:r>
            <a:endParaRPr b="1" i="0" sz="2200" u="none" cap="none" strike="noStrike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55" name="Google Shape;255;g2e0439e5f8d_0_3"/>
          <p:cNvSpPr txBox="1"/>
          <p:nvPr/>
        </p:nvSpPr>
        <p:spPr>
          <a:xfrm>
            <a:off x="1495675" y="916200"/>
            <a:ext cx="7202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owun Dodum"/>
              <a:buChar char="-"/>
            </a:pPr>
            <a:r>
              <a:rPr b="1" lang="ko" sz="1800">
                <a:solidFill>
                  <a:schemeClr val="dk1"/>
                </a:solidFill>
                <a:highlight>
                  <a:schemeClr val="lt1"/>
                </a:highlight>
                <a:latin typeface="Gowun Dodum"/>
                <a:ea typeface="Gowun Dodum"/>
                <a:cs typeface="Gowun Dodum"/>
                <a:sym typeface="Gowun Dodum"/>
              </a:rPr>
              <a:t>범주형 컬럼 -&gt; </a:t>
            </a:r>
            <a:r>
              <a:rPr b="1" lang="ko" sz="1800">
                <a:solidFill>
                  <a:schemeClr val="dk1"/>
                </a:solidFill>
                <a:highlight>
                  <a:srgbClr val="FFFF00"/>
                </a:highlight>
                <a:latin typeface="Gowun Dodum"/>
                <a:ea typeface="Gowun Dodum"/>
                <a:cs typeface="Gowun Dodum"/>
                <a:sym typeface="Gowun Dodum"/>
              </a:rPr>
              <a:t>원 핫 인코딩   </a:t>
            </a:r>
            <a:endParaRPr b="1" sz="18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owun Dodum"/>
              <a:buChar char="-"/>
            </a:pPr>
            <a:r>
              <a:rPr b="1" lang="ko" sz="1800">
                <a:solidFill>
                  <a:schemeClr val="dk1"/>
                </a:solidFill>
                <a:highlight>
                  <a:schemeClr val="lt1"/>
                </a:highlight>
                <a:latin typeface="Gowun Dodum"/>
                <a:ea typeface="Gowun Dodum"/>
                <a:cs typeface="Gowun Dodum"/>
                <a:sym typeface="Gowun Dodum"/>
              </a:rPr>
              <a:t>수치형 컬럼 -&gt; </a:t>
            </a:r>
            <a:r>
              <a:rPr b="1" lang="ko" sz="1800">
                <a:solidFill>
                  <a:schemeClr val="dk1"/>
                </a:solidFill>
                <a:highlight>
                  <a:srgbClr val="FFFF00"/>
                </a:highlight>
                <a:latin typeface="Gowun Dodum"/>
                <a:ea typeface="Gowun Dodum"/>
                <a:cs typeface="Gowun Dodum"/>
                <a:sym typeface="Gowun Dodum"/>
              </a:rPr>
              <a:t>로그 변환 후 정규화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256" name="Google Shape;256;g2e0439e5f8d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7975" y="2571750"/>
            <a:ext cx="5807000" cy="24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2e0439e5f8d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7975" y="1423125"/>
            <a:ext cx="6650825" cy="2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e0439e5f8d_0_38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g2e0439e5f8d_0_38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4" name="Google Shape;264;g2e0439e5f8d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2e0439e5f8d_0_38"/>
          <p:cNvSpPr txBox="1"/>
          <p:nvPr/>
        </p:nvSpPr>
        <p:spPr>
          <a:xfrm>
            <a:off x="1408975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4</a:t>
            </a: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. 피처 엔지니어링</a:t>
            </a:r>
            <a:endParaRPr b="1" i="0" sz="2200" u="none" cap="none" strike="noStrike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66" name="Google Shape;266;g2e0439e5f8d_0_38"/>
          <p:cNvSpPr txBox="1"/>
          <p:nvPr/>
        </p:nvSpPr>
        <p:spPr>
          <a:xfrm>
            <a:off x="1495675" y="916200"/>
            <a:ext cx="7202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owun Dodum"/>
              <a:buChar char="-"/>
            </a:pPr>
            <a:r>
              <a:rPr b="1" lang="ko" sz="1800">
                <a:solidFill>
                  <a:schemeClr val="dk1"/>
                </a:solidFill>
                <a:highlight>
                  <a:srgbClr val="FFFF00"/>
                </a:highlight>
                <a:latin typeface="Gowun Dodum"/>
                <a:ea typeface="Gowun Dodum"/>
                <a:cs typeface="Gowun Dodum"/>
                <a:sym typeface="Gowun Dodum"/>
              </a:rPr>
              <a:t>총 지출비용(서비스 비용의 합) 컬럼 생성</a:t>
            </a:r>
            <a:endParaRPr b="1" sz="1800">
              <a:solidFill>
                <a:schemeClr val="dk1"/>
              </a:solidFill>
              <a:highlight>
                <a:srgbClr val="FFFF00"/>
              </a:highlight>
              <a:latin typeface="Gowun Dodum"/>
              <a:ea typeface="Gowun Dodum"/>
              <a:cs typeface="Gowun Dodum"/>
              <a:sym typeface="Gowun Dodum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highlight>
                  <a:schemeClr val="lt1"/>
                </a:highlight>
                <a:latin typeface="Gowun Dodum"/>
                <a:ea typeface="Gowun Dodum"/>
                <a:cs typeface="Gowun Dodum"/>
                <a:sym typeface="Gowun Dodum"/>
              </a:rPr>
              <a:t>-&gt; 각각의 비용이 큰 영향을 주지 않을 것이라고 판단 </a:t>
            </a:r>
            <a:r>
              <a:rPr b="1" lang="ko" sz="1800">
                <a:solidFill>
                  <a:schemeClr val="dk1"/>
                </a:solidFill>
                <a:highlight>
                  <a:srgbClr val="FFFF00"/>
                </a:highlight>
                <a:latin typeface="Gowun Dodum"/>
                <a:ea typeface="Gowun Dodum"/>
                <a:cs typeface="Gowun Dodum"/>
                <a:sym typeface="Gowun Dodum"/>
              </a:rPr>
              <a:t> 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267" name="Google Shape;267;g2e0439e5f8d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8725" y="1877125"/>
            <a:ext cx="6899050" cy="8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e0439e5f8d_0_51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g2e0439e5f8d_0_51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4" name="Google Shape;274;g2e0439e5f8d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2e0439e5f8d_0_51"/>
          <p:cNvSpPr txBox="1"/>
          <p:nvPr/>
        </p:nvSpPr>
        <p:spPr>
          <a:xfrm>
            <a:off x="1408975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4</a:t>
            </a: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. 피처 엔지니어링</a:t>
            </a:r>
            <a:endParaRPr b="1" i="0" sz="2200" u="none" cap="none" strike="noStrike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76" name="Google Shape;276;g2e0439e5f8d_0_51"/>
          <p:cNvSpPr txBox="1"/>
          <p:nvPr/>
        </p:nvSpPr>
        <p:spPr>
          <a:xfrm>
            <a:off x="1495675" y="916200"/>
            <a:ext cx="720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owun Dodum"/>
              <a:buChar char="-"/>
            </a:pPr>
            <a:r>
              <a:rPr b="1" lang="ko" sz="1800">
                <a:solidFill>
                  <a:schemeClr val="dk1"/>
                </a:solidFill>
                <a:highlight>
                  <a:srgbClr val="FFFF00"/>
                </a:highlight>
                <a:latin typeface="Gowun Dodum"/>
                <a:ea typeface="Gowun Dodum"/>
                <a:cs typeface="Gowun Dodum"/>
                <a:sym typeface="Gowun Dodum"/>
              </a:rPr>
              <a:t>최종 데이터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277" name="Google Shape;277;g2e0439e5f8d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6975" y="1464025"/>
            <a:ext cx="6656299" cy="14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2e0439e5f8d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6975" y="3063150"/>
            <a:ext cx="6656299" cy="15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03521ceda_0_0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g2e03521ceda_0_0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5" name="Google Shape;285;g2e03521ced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2e03521ceda_0_0"/>
          <p:cNvSpPr txBox="1"/>
          <p:nvPr/>
        </p:nvSpPr>
        <p:spPr>
          <a:xfrm>
            <a:off x="1408975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5. 모델 학습</a:t>
            </a:r>
            <a:endParaRPr b="1" i="0" sz="2200" u="none" cap="none" strike="noStrike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87" name="Google Shape;287;g2e03521ceda_0_0"/>
          <p:cNvSpPr txBox="1"/>
          <p:nvPr/>
        </p:nvSpPr>
        <p:spPr>
          <a:xfrm>
            <a:off x="1495675" y="916200"/>
            <a:ext cx="7202100" cy="3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owun Dodum"/>
              <a:buChar char="-"/>
            </a:pPr>
            <a:r>
              <a:rPr b="1" lang="ko" sz="1800">
                <a:solidFill>
                  <a:schemeClr val="dk1"/>
                </a:solidFill>
                <a:highlight>
                  <a:srgbClr val="FFFF00"/>
                </a:highlight>
                <a:latin typeface="Gowun Dodum"/>
                <a:ea typeface="Gowun Dodum"/>
                <a:cs typeface="Gowun Dodum"/>
                <a:sym typeface="Gowun Dodum"/>
              </a:rPr>
              <a:t>XGBoost</a:t>
            </a:r>
            <a:r>
              <a:rPr b="1" lang="ko" sz="18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(eXtreme Gradient Boosting)</a:t>
            </a:r>
            <a:endParaRPr b="1" sz="18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:  여러 개의 결정 트리를 사용하여 앙상블 모델을 만드는 방식</a:t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owun Dodum"/>
              <a:buAutoNum type="arabicPeriod"/>
            </a:pP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Gradient Boosting의 장점을 살리며 더욱 빠르고 정확한 모델</a:t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owun Dodum"/>
              <a:buAutoNum type="arabicPeriod"/>
            </a:pP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병렬 처리 및 메모리 최적화</a:t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owun Dodum"/>
              <a:buAutoNum type="arabicPeriod"/>
            </a:pP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GBM 모델 대비 Overfiitting ↑</a:t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-&gt; </a:t>
            </a:r>
            <a:r>
              <a:rPr b="1" lang="ko" sz="1700">
                <a:solidFill>
                  <a:schemeClr val="dk1"/>
                </a:solidFill>
                <a:highlight>
                  <a:srgbClr val="FFFF00"/>
                </a:highlight>
                <a:latin typeface="Gowun Dodum"/>
                <a:ea typeface="Gowun Dodum"/>
                <a:cs typeface="Gowun Dodum"/>
                <a:sym typeface="Gowun Dodum"/>
              </a:rPr>
              <a:t>하이퍼 파라미터</a:t>
            </a:r>
            <a:r>
              <a:rPr b="1" lang="ko" sz="17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튜닝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owun Dodum"/>
              <a:buAutoNum type="arabicPeriod"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GridSearchCV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owun Dodum"/>
              <a:buAutoNum type="arabicPeriod"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HyperOpt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03521ceda_0_10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g2e03521ceda_0_10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4" name="Google Shape;294;g2e03521ceda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2e03521ceda_0_10"/>
          <p:cNvSpPr txBox="1"/>
          <p:nvPr/>
        </p:nvSpPr>
        <p:spPr>
          <a:xfrm>
            <a:off x="1408975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5. 하이퍼 파라미터 튜닝 X</a:t>
            </a:r>
            <a:endParaRPr b="1" i="0" sz="2200" u="none" cap="none" strike="noStrike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96" name="Google Shape;296;g2e03521ceda_0_10"/>
          <p:cNvSpPr txBox="1"/>
          <p:nvPr/>
        </p:nvSpPr>
        <p:spPr>
          <a:xfrm>
            <a:off x="1495675" y="916200"/>
            <a:ext cx="7202100" cy="3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   파라미터 디폴트 값으로 학습</a:t>
            </a:r>
            <a:endParaRPr b="1" sz="17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</a:t>
            </a:r>
            <a:endParaRPr b="1" sz="17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 Accuracy : </a:t>
            </a:r>
            <a:r>
              <a:rPr b="1" lang="ko" sz="1700">
                <a:solidFill>
                  <a:schemeClr val="dk1"/>
                </a:solidFill>
                <a:highlight>
                  <a:srgbClr val="FFFF00"/>
                </a:highlight>
                <a:latin typeface="Gowun Dodum"/>
                <a:ea typeface="Gowun Dodum"/>
                <a:cs typeface="Gowun Dodum"/>
                <a:sym typeface="Gowun Dodum"/>
              </a:rPr>
              <a:t>0.716504</a:t>
            </a:r>
            <a:endParaRPr b="1" sz="1500">
              <a:solidFill>
                <a:srgbClr val="CC0000"/>
              </a:solidFill>
              <a:highlight>
                <a:srgbClr val="FFFF00"/>
              </a:highlight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297" name="Google Shape;297;g2e03521ceda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1125" y="1260500"/>
            <a:ext cx="5611175" cy="20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03521ceda_0_19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g2e03521ceda_0_19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4" name="Google Shape;304;g2e03521ceda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2e03521ceda_0_19"/>
          <p:cNvSpPr txBox="1"/>
          <p:nvPr/>
        </p:nvSpPr>
        <p:spPr>
          <a:xfrm>
            <a:off x="1408975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5</a:t>
            </a: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. 하이퍼 파라미터 튜닝 - GridSearchCV</a:t>
            </a:r>
            <a:endParaRPr b="1" i="0" sz="2200" u="none" cap="none" strike="noStrike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306" name="Google Shape;306;g2e03521ceda_0_19"/>
          <p:cNvSpPr txBox="1"/>
          <p:nvPr/>
        </p:nvSpPr>
        <p:spPr>
          <a:xfrm>
            <a:off x="1495675" y="916200"/>
            <a:ext cx="72021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4572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  <a:highlight>
                  <a:srgbClr val="FFFF00"/>
                </a:highlight>
                <a:latin typeface="Gowun Dodum"/>
                <a:ea typeface="Gowun Dodum"/>
                <a:cs typeface="Gowun Dodum"/>
                <a:sym typeface="Gowun Dodum"/>
              </a:rPr>
              <a:t>GridSearchCV</a:t>
            </a:r>
            <a:r>
              <a:rPr b="1" lang="ko" sz="17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로 찾은 best_params</a:t>
            </a:r>
            <a:endParaRPr b="1" sz="17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  colsample_bytree : 0.8 / eta : 0.03 / gamma : 0.1 / max_depth : 6 / min_child_weight : 3</a:t>
            </a:r>
            <a:endParaRPr b="1" sz="13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2743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subsample : 0.9</a:t>
            </a:r>
            <a:endParaRPr b="1" sz="13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4572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Accuracy : </a:t>
            </a:r>
            <a:r>
              <a:rPr b="1" lang="ko" sz="1700">
                <a:solidFill>
                  <a:schemeClr val="dk1"/>
                </a:solidFill>
                <a:highlight>
                  <a:srgbClr val="FFFF00"/>
                </a:highlight>
                <a:latin typeface="Gowun Dodum"/>
                <a:ea typeface="Gowun Dodum"/>
                <a:cs typeface="Gowun Dodum"/>
                <a:sym typeface="Gowun Dodum"/>
              </a:rPr>
              <a:t>0.746981</a:t>
            </a:r>
            <a:endParaRPr b="1" sz="1500">
              <a:solidFill>
                <a:srgbClr val="CC0000"/>
              </a:solidFill>
              <a:highlight>
                <a:srgbClr val="FFFF00"/>
              </a:highlight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307" name="Google Shape;307;g2e03521ceda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1283" y="1110025"/>
            <a:ext cx="5410875" cy="22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e03521ceda_0_31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g2e03521ceda_0_31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4" name="Google Shape;314;g2e03521ceda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2e03521ceda_0_31"/>
          <p:cNvSpPr txBox="1"/>
          <p:nvPr/>
        </p:nvSpPr>
        <p:spPr>
          <a:xfrm>
            <a:off x="1408975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5</a:t>
            </a: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. 하이퍼 파라미터 튜닝 - HyperOpt</a:t>
            </a:r>
            <a:endParaRPr b="1" i="0" sz="2200" u="none" cap="none" strike="noStrike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316" name="Google Shape;316;g2e03521ceda_0_31"/>
          <p:cNvSpPr txBox="1"/>
          <p:nvPr/>
        </p:nvSpPr>
        <p:spPr>
          <a:xfrm>
            <a:off x="1495675" y="916200"/>
            <a:ext cx="72021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4572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  </a:t>
            </a:r>
            <a:r>
              <a:rPr b="1" lang="ko" sz="1700">
                <a:solidFill>
                  <a:schemeClr val="dk1"/>
                </a:solidFill>
                <a:highlight>
                  <a:srgbClr val="FFFF00"/>
                </a:highlight>
                <a:latin typeface="Gowun Dodum"/>
                <a:ea typeface="Gowun Dodum"/>
                <a:cs typeface="Gowun Dodum"/>
                <a:sym typeface="Gowun Dodum"/>
              </a:rPr>
              <a:t>HyperOpt</a:t>
            </a:r>
            <a:r>
              <a:rPr b="1" lang="ko" sz="17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로 찾은 best_params</a:t>
            </a:r>
            <a:endParaRPr b="1" sz="17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  colsample_bytree : 0.8199 / max_depth : 2.0 / min_child_weight : 1.0 / n_estimators : 400.0</a:t>
            </a:r>
            <a:endParaRPr b="1" sz="13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4572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 learning_rate : 0.14117</a:t>
            </a:r>
            <a:endParaRPr b="1" sz="13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4572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Accuracy : </a:t>
            </a:r>
            <a:r>
              <a:rPr b="1" lang="ko" sz="1700">
                <a:solidFill>
                  <a:schemeClr val="dk1"/>
                </a:solidFill>
                <a:highlight>
                  <a:srgbClr val="FFFF00"/>
                </a:highlight>
                <a:latin typeface="Gowun Dodum"/>
                <a:ea typeface="Gowun Dodum"/>
                <a:cs typeface="Gowun Dodum"/>
                <a:sym typeface="Gowun Dodum"/>
              </a:rPr>
              <a:t>0.742553</a:t>
            </a:r>
            <a:endParaRPr b="1" sz="1500">
              <a:solidFill>
                <a:srgbClr val="CC0000"/>
              </a:solidFill>
              <a:highlight>
                <a:srgbClr val="FFFF00"/>
              </a:highlight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317" name="Google Shape;317;g2e03521ceda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0175" y="992400"/>
            <a:ext cx="5713125" cy="175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2e03521ceda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6800" y="2957675"/>
            <a:ext cx="3260550" cy="2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e03521ceda_0_4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g2e03521ceda_0_4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5" name="Google Shape;325;g2e03521ceda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2e03521ceda_0_43"/>
          <p:cNvSpPr txBox="1"/>
          <p:nvPr/>
        </p:nvSpPr>
        <p:spPr>
          <a:xfrm>
            <a:off x="1408975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(번외) 그 외의 학습 알고리즘 비교</a:t>
            </a:r>
            <a:endParaRPr b="1" i="0" sz="2200" u="none" cap="none" strike="noStrike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327" name="Google Shape;327;g2e03521ceda_0_43"/>
          <p:cNvSpPr txBox="1"/>
          <p:nvPr/>
        </p:nvSpPr>
        <p:spPr>
          <a:xfrm>
            <a:off x="1495675" y="916200"/>
            <a:ext cx="72021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AdaBoost &lt; Gradient Boosting &lt; XGBoost &lt; LightGBM &lt; RandomForest</a:t>
            </a:r>
            <a:endParaRPr b="1" sz="16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328" name="Google Shape;328;g2e03521ceda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138" y="992400"/>
            <a:ext cx="5049574" cy="28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e01cba7f8b_1_0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g2e01cba7f8b_1_0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5" name="Google Shape;335;g2e01cba7f8b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e01cba7f8b_1_0"/>
          <p:cNvSpPr txBox="1"/>
          <p:nvPr/>
        </p:nvSpPr>
        <p:spPr>
          <a:xfrm>
            <a:off x="1408975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6. 모델 성능 평가</a:t>
            </a:r>
            <a:endParaRPr b="1" sz="22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337" name="Google Shape;337;g2e01cba7f8b_1_0"/>
          <p:cNvSpPr txBox="1"/>
          <p:nvPr/>
        </p:nvSpPr>
        <p:spPr>
          <a:xfrm>
            <a:off x="1803050" y="751550"/>
            <a:ext cx="7202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&gt; GridSearchCV</a:t>
            </a:r>
            <a:endParaRPr b="1" i="0" sz="1500" u="none" cap="none" strike="noStrike">
              <a:solidFill>
                <a:srgbClr val="CC0000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338" name="Google Shape;338;g2e01cba7f8b_1_0"/>
          <p:cNvSpPr txBox="1"/>
          <p:nvPr/>
        </p:nvSpPr>
        <p:spPr>
          <a:xfrm>
            <a:off x="1515500" y="1958550"/>
            <a:ext cx="72021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owun Dodum"/>
              <a:buAutoNum type="arabicParenBoth"/>
            </a:pPr>
            <a:r>
              <a:rPr b="1" lang="ko" sz="13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Accuracy(정확도) : </a:t>
            </a:r>
            <a:r>
              <a:rPr lang="ko" sz="1050">
                <a:solidFill>
                  <a:schemeClr val="accent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0.746981</a:t>
            </a:r>
            <a:endParaRPr sz="13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owun Dodum"/>
              <a:buAutoNum type="arabicParenBoth"/>
            </a:pPr>
            <a:r>
              <a:rPr b="1" lang="ko" sz="13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Precision(정밀도) :  </a:t>
            </a:r>
            <a:r>
              <a:rPr lang="ko" sz="1050">
                <a:solidFill>
                  <a:schemeClr val="accent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0.801652</a:t>
            </a:r>
            <a:endParaRPr sz="13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owun Dodum"/>
              <a:buAutoNum type="arabicParenBoth"/>
            </a:pPr>
            <a:r>
              <a:rPr b="1" lang="ko" sz="13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Recall(재현율) : </a:t>
            </a:r>
            <a:r>
              <a:rPr lang="ko" sz="1050">
                <a:solidFill>
                  <a:schemeClr val="accent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0.66287</a:t>
            </a:r>
            <a:r>
              <a:rPr lang="ko" sz="1050">
                <a:solidFill>
                  <a:schemeClr val="accent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owun Dodum"/>
              <a:buAutoNum type="arabicParenBoth"/>
            </a:pPr>
            <a:r>
              <a:rPr b="1" lang="ko" sz="13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F1 Score : </a:t>
            </a:r>
            <a:r>
              <a:rPr lang="ko" sz="1050">
                <a:solidFill>
                  <a:schemeClr val="accent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0.725685</a:t>
            </a:r>
            <a:endParaRPr sz="13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owun Dodum"/>
              <a:buAutoNum type="arabicParenBoth"/>
            </a:pPr>
            <a:r>
              <a:rPr b="1" lang="ko" sz="13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ROC-AUC : </a:t>
            </a:r>
            <a:r>
              <a:rPr lang="ko" sz="1050">
                <a:solidFill>
                  <a:schemeClr val="accent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0.818834</a:t>
            </a:r>
            <a:endParaRPr sz="13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339" name="Google Shape;339;g2e01cba7f8b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450" y="1535925"/>
            <a:ext cx="4315150" cy="266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e01cba7f8b_1_8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g2e01cba7f8b_1_8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6" name="Google Shape;346;g2e01cba7f8b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2e01cba7f8b_1_8"/>
          <p:cNvSpPr txBox="1"/>
          <p:nvPr/>
        </p:nvSpPr>
        <p:spPr>
          <a:xfrm>
            <a:off x="1408975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6</a:t>
            </a: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. 모델 성능 평가</a:t>
            </a:r>
            <a:endParaRPr b="1" sz="22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348" name="Google Shape;348;g2e01cba7f8b_1_8"/>
          <p:cNvSpPr txBox="1"/>
          <p:nvPr/>
        </p:nvSpPr>
        <p:spPr>
          <a:xfrm>
            <a:off x="1803050" y="751550"/>
            <a:ext cx="7202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&gt; HyperOpt</a:t>
            </a:r>
            <a:endParaRPr b="1" i="0" sz="1500" u="none" cap="none" strike="noStrike">
              <a:solidFill>
                <a:srgbClr val="CC0000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349" name="Google Shape;349;g2e01cba7f8b_1_8"/>
          <p:cNvSpPr txBox="1"/>
          <p:nvPr/>
        </p:nvSpPr>
        <p:spPr>
          <a:xfrm>
            <a:off x="1551200" y="2000575"/>
            <a:ext cx="72021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owun Dodum"/>
              <a:buAutoNum type="arabicParenBoth"/>
            </a:pPr>
            <a:r>
              <a:rPr b="1" lang="ko" sz="13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Accuracy(정확도) : </a:t>
            </a:r>
            <a:r>
              <a:rPr lang="ko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0.743891</a:t>
            </a:r>
            <a:r>
              <a:rPr b="1" lang="ko" sz="13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endParaRPr sz="13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owun Dodum"/>
              <a:buAutoNum type="arabicParenBoth"/>
            </a:pPr>
            <a:r>
              <a:rPr b="1" lang="ko" sz="13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Precision(정밀도) :  </a:t>
            </a:r>
            <a:r>
              <a:rPr lang="ko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0.790025</a:t>
            </a:r>
            <a:endParaRPr sz="13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owun Dodum"/>
              <a:buAutoNum type="arabicParenBoth"/>
            </a:pPr>
            <a:r>
              <a:rPr b="1" lang="ko" sz="13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Recall(재현율) : </a:t>
            </a:r>
            <a:r>
              <a:rPr lang="ko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0.669143 </a:t>
            </a:r>
            <a:endParaRPr sz="13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owun Dodum"/>
              <a:buAutoNum type="arabicParenBoth"/>
            </a:pPr>
            <a:r>
              <a:rPr b="1" lang="ko" sz="13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F1 Score : </a:t>
            </a:r>
            <a:r>
              <a:rPr lang="ko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0.724495</a:t>
            </a:r>
            <a:endParaRPr sz="13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owun Dodum"/>
              <a:buAutoNum type="arabicParenBoth"/>
            </a:pPr>
            <a:r>
              <a:rPr b="1" lang="ko" sz="13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ROC-AUC : </a:t>
            </a:r>
            <a:r>
              <a:rPr lang="ko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0.801222</a:t>
            </a:r>
            <a:endParaRPr sz="13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350" name="Google Shape;350;g2e01cba7f8b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828" y="1571550"/>
            <a:ext cx="4157726" cy="257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d98dfb3b0_0_17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g2dd98dfb3b0_0_17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5" name="Google Shape;75;g2dd98dfb3b0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dd98dfb3b0_0_17"/>
          <p:cNvSpPr txBox="1"/>
          <p:nvPr/>
        </p:nvSpPr>
        <p:spPr>
          <a:xfrm>
            <a:off x="1408975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목차</a:t>
            </a:r>
            <a:endParaRPr b="1" i="0" sz="2200" u="none" cap="none" strike="noStrike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77" name="Google Shape;77;g2dd98dfb3b0_0_17"/>
          <p:cNvSpPr txBox="1"/>
          <p:nvPr/>
        </p:nvSpPr>
        <p:spPr>
          <a:xfrm>
            <a:off x="2768100" y="1293200"/>
            <a:ext cx="36078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owun Dodum"/>
              <a:buAutoNum type="arabicPeriod"/>
            </a:pPr>
            <a:r>
              <a:rPr lang="ko" sz="1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대회 및 데이터셋 설명</a:t>
            </a:r>
            <a:endParaRPr sz="19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owun Dodum"/>
              <a:buAutoNum type="arabicPeriod"/>
            </a:pPr>
            <a:r>
              <a:rPr lang="ko" sz="1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컬럼별 시각화</a:t>
            </a:r>
            <a:endParaRPr sz="19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owun Dodum"/>
              <a:buAutoNum type="arabicPeriod"/>
            </a:pPr>
            <a:r>
              <a:rPr lang="ko" sz="1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결측치 처리</a:t>
            </a:r>
            <a:endParaRPr sz="19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owun Dodum"/>
              <a:buAutoNum type="arabicPeriod"/>
            </a:pPr>
            <a:r>
              <a:rPr lang="ko" sz="1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피처 엔지니어링</a:t>
            </a:r>
            <a:endParaRPr sz="19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owun Dodum"/>
              <a:buAutoNum type="arabicPeriod"/>
            </a:pPr>
            <a:r>
              <a:rPr lang="ko" sz="1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모델 학습</a:t>
            </a:r>
            <a:endParaRPr sz="19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owun Dodum"/>
              <a:buAutoNum type="arabicPeriod"/>
            </a:pPr>
            <a:r>
              <a:rPr lang="ko" sz="1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모델 성능 평가</a:t>
            </a:r>
            <a:endParaRPr sz="19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owun Dodum"/>
              <a:buAutoNum type="arabicPeriod"/>
            </a:pPr>
            <a:r>
              <a:rPr lang="ko" sz="1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최종 test set 예측</a:t>
            </a:r>
            <a:endParaRPr sz="19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e01cba7f8b_4_12"/>
          <p:cNvSpPr txBox="1"/>
          <p:nvPr/>
        </p:nvSpPr>
        <p:spPr>
          <a:xfrm>
            <a:off x="1364250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6</a:t>
            </a: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. 모델 성능 평가</a:t>
            </a:r>
            <a:endParaRPr b="1" sz="22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356" name="Google Shape;356;g2e01cba7f8b_4_12"/>
          <p:cNvSpPr txBox="1"/>
          <p:nvPr/>
        </p:nvSpPr>
        <p:spPr>
          <a:xfrm>
            <a:off x="1758325" y="751550"/>
            <a:ext cx="7202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&gt;  비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교: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GridSearchCV  vs HyperOpt</a:t>
            </a:r>
            <a:endParaRPr b="1" i="0" sz="1500" u="none" cap="none" strike="noStrike">
              <a:solidFill>
                <a:srgbClr val="CC0000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graphicFrame>
        <p:nvGraphicFramePr>
          <p:cNvPr id="357" name="Google Shape;357;g2e01cba7f8b_4_12"/>
          <p:cNvGraphicFramePr/>
          <p:nvPr/>
        </p:nvGraphicFramePr>
        <p:xfrm>
          <a:off x="1959650" y="164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{2188479F-C0F2-4B3E-AA86-D9F23071C20D}</a:tableStyleId>
              </a:tblPr>
              <a:tblGrid>
                <a:gridCol w="2055825"/>
                <a:gridCol w="2055825"/>
                <a:gridCol w="2055825"/>
              </a:tblGrid>
              <a:tr h="7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metrics</a:t>
                      </a:r>
                      <a:endParaRPr sz="12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GridSearchCV</a:t>
                      </a:r>
                      <a:endParaRPr b="1" sz="13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HyperOpt</a:t>
                      </a:r>
                      <a:endParaRPr b="1" sz="13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</a:tr>
              <a:tr h="1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Accuracy</a:t>
                      </a:r>
                      <a:endParaRPr b="1" sz="13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3C78D8"/>
                          </a:solidFill>
                          <a:highlight>
                            <a:schemeClr val="lt1"/>
                          </a:highlight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0.746981</a:t>
                      </a:r>
                      <a:endParaRPr>
                        <a:solidFill>
                          <a:srgbClr val="3C78D8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0000"/>
                          </a:solidFill>
                          <a:highlight>
                            <a:srgbClr val="FFFFFF"/>
                          </a:highlight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0.743891</a:t>
                      </a:r>
                      <a:r>
                        <a:rPr b="1" lang="ko" sz="1300">
                          <a:solidFill>
                            <a:srgbClr val="CC0000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 </a:t>
                      </a:r>
                      <a:endParaRPr>
                        <a:solidFill>
                          <a:srgbClr val="CC0000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</a:tr>
              <a:tr h="1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Precision</a:t>
                      </a:r>
                      <a:endParaRPr b="1" sz="13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3C78D8"/>
                          </a:solidFill>
                          <a:highlight>
                            <a:schemeClr val="lt1"/>
                          </a:highlight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0.801652</a:t>
                      </a:r>
                      <a:endParaRPr>
                        <a:solidFill>
                          <a:srgbClr val="3C78D8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0000"/>
                          </a:solidFill>
                          <a:highlight>
                            <a:srgbClr val="FFFFFF"/>
                          </a:highlight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0.790025</a:t>
                      </a:r>
                      <a:endParaRPr>
                        <a:solidFill>
                          <a:srgbClr val="CC0000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</a:tr>
              <a:tr h="1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Recall</a:t>
                      </a:r>
                      <a:endParaRPr b="1" sz="13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0000"/>
                          </a:solidFill>
                          <a:highlight>
                            <a:schemeClr val="lt1"/>
                          </a:highlight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0.66287</a:t>
                      </a:r>
                      <a:r>
                        <a:rPr lang="ko" sz="1050">
                          <a:solidFill>
                            <a:srgbClr val="CC0000"/>
                          </a:solidFill>
                          <a:highlight>
                            <a:schemeClr val="lt1"/>
                          </a:highlight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</a:t>
                      </a:r>
                      <a:endParaRPr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1155CC"/>
                          </a:solidFill>
                          <a:highlight>
                            <a:srgbClr val="FFFFFF"/>
                          </a:highlight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0.669143 </a:t>
                      </a:r>
                      <a:endParaRPr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</a:tr>
              <a:tr h="1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F1 score</a:t>
                      </a:r>
                      <a:endParaRPr b="1" sz="13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1155CC"/>
                          </a:solidFill>
                          <a:highlight>
                            <a:schemeClr val="lt1"/>
                          </a:highlight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0.725685</a:t>
                      </a:r>
                      <a:endParaRPr>
                        <a:solidFill>
                          <a:srgbClr val="1155CC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0000"/>
                          </a:solidFill>
                          <a:highlight>
                            <a:srgbClr val="FFFFFF"/>
                          </a:highlight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0.724495</a:t>
                      </a:r>
                      <a:endParaRPr>
                        <a:solidFill>
                          <a:srgbClr val="CC0000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</a:tr>
              <a:tr h="12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ROC-AUC</a:t>
                      </a:r>
                      <a:endParaRPr b="1" sz="1300"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1155CC"/>
                          </a:solidFill>
                          <a:highlight>
                            <a:schemeClr val="lt1"/>
                          </a:highlight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0.818834</a:t>
                      </a:r>
                      <a:endParaRPr>
                        <a:solidFill>
                          <a:srgbClr val="1155CC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CC0000"/>
                          </a:solidFill>
                          <a:highlight>
                            <a:srgbClr val="FFFFFF"/>
                          </a:highlight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0.801222</a:t>
                      </a:r>
                      <a:endParaRPr>
                        <a:solidFill>
                          <a:srgbClr val="CC0000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8" name="Google Shape;358;g2e01cba7f8b_4_12"/>
          <p:cNvSpPr txBox="1"/>
          <p:nvPr/>
        </p:nvSpPr>
        <p:spPr>
          <a:xfrm>
            <a:off x="2438750" y="4302625"/>
            <a:ext cx="63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Gowun Dodum"/>
                <a:ea typeface="Gowun Dodum"/>
                <a:cs typeface="Gowun Dodum"/>
                <a:sym typeface="Gowun Dodum"/>
              </a:rPr>
              <a:t>-&gt; </a:t>
            </a:r>
            <a:r>
              <a:rPr b="1" lang="ko">
                <a:latin typeface="Gowun Dodum"/>
                <a:ea typeface="Gowun Dodum"/>
                <a:cs typeface="Gowun Dodum"/>
                <a:sym typeface="Gowun Dodum"/>
              </a:rPr>
              <a:t>GridSearchCV</a:t>
            </a:r>
            <a:r>
              <a:rPr lang="ko">
                <a:latin typeface="Gowun Dodum"/>
                <a:ea typeface="Gowun Dodum"/>
                <a:cs typeface="Gowun Dodum"/>
                <a:sym typeface="Gowun Dodum"/>
              </a:rPr>
              <a:t>로 파라미터 튜닝을 했을 때의 성능이 더 우수함</a:t>
            </a:r>
            <a:endParaRPr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359" name="Google Shape;359;g2e01cba7f8b_4_12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g2e01cba7f8b_4_12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1" name="Google Shape;361;g2e01cba7f8b_4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e01cba7f8b_5_2"/>
          <p:cNvSpPr/>
          <p:nvPr/>
        </p:nvSpPr>
        <p:spPr>
          <a:xfrm>
            <a:off x="-44725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g2e01cba7f8b_5_2"/>
          <p:cNvCxnSpPr/>
          <p:nvPr/>
        </p:nvCxnSpPr>
        <p:spPr>
          <a:xfrm>
            <a:off x="128150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68" name="Google Shape;368;g2e01cba7f8b_5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73425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2e01cba7f8b_5_2"/>
          <p:cNvSpPr txBox="1"/>
          <p:nvPr/>
        </p:nvSpPr>
        <p:spPr>
          <a:xfrm>
            <a:off x="1364250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7</a:t>
            </a: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. 최</a:t>
            </a: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종 test set 예측</a:t>
            </a:r>
            <a:endParaRPr b="1" sz="22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370" name="Google Shape;370;g2e01cba7f8b_5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7825" y="1167050"/>
            <a:ext cx="5643724" cy="3771601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2e01cba7f8b_5_2"/>
          <p:cNvSpPr txBox="1"/>
          <p:nvPr/>
        </p:nvSpPr>
        <p:spPr>
          <a:xfrm>
            <a:off x="1758325" y="751550"/>
            <a:ext cx="7202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&gt;  XGBoost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로 예측</a:t>
            </a:r>
            <a:endParaRPr b="1" i="0" sz="1500" u="none" cap="none" strike="noStrike">
              <a:solidFill>
                <a:srgbClr val="CC0000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e01cba7f8b_5_28"/>
          <p:cNvSpPr/>
          <p:nvPr/>
        </p:nvSpPr>
        <p:spPr>
          <a:xfrm>
            <a:off x="-44725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Google Shape;377;g2e01cba7f8b_5_28"/>
          <p:cNvCxnSpPr/>
          <p:nvPr/>
        </p:nvCxnSpPr>
        <p:spPr>
          <a:xfrm>
            <a:off x="128150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8" name="Google Shape;378;g2e01cba7f8b_5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73425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2e01cba7f8b_5_28"/>
          <p:cNvSpPr txBox="1"/>
          <p:nvPr/>
        </p:nvSpPr>
        <p:spPr>
          <a:xfrm>
            <a:off x="1364250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7</a:t>
            </a: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. 최종 test set 예측</a:t>
            </a:r>
            <a:endParaRPr b="1" sz="22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380" name="Google Shape;380;g2e01cba7f8b_5_28"/>
          <p:cNvPicPr preferRelativeResize="0"/>
          <p:nvPr/>
        </p:nvPicPr>
        <p:blipFill rotWithShape="1">
          <a:blip r:embed="rId4">
            <a:alphaModFix/>
          </a:blip>
          <a:srcRect b="11668" l="0" r="0" t="0"/>
          <a:stretch/>
        </p:blipFill>
        <p:spPr>
          <a:xfrm>
            <a:off x="1758325" y="1241750"/>
            <a:ext cx="6992026" cy="3471074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2e01cba7f8b_5_28"/>
          <p:cNvSpPr txBox="1"/>
          <p:nvPr/>
        </p:nvSpPr>
        <p:spPr>
          <a:xfrm>
            <a:off x="1758325" y="751550"/>
            <a:ext cx="7202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&gt;  Kaggle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에 파일 제출 후 점수 확인</a:t>
            </a:r>
            <a:endParaRPr b="1" i="0" sz="1500" u="none" cap="none" strike="noStrike">
              <a:solidFill>
                <a:srgbClr val="CC0000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6bc4039286_0_0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26bc4039286_0_0"/>
          <p:cNvSpPr txBox="1"/>
          <p:nvPr/>
        </p:nvSpPr>
        <p:spPr>
          <a:xfrm>
            <a:off x="2497800" y="2171550"/>
            <a:ext cx="4979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ko" sz="5000" u="none" cap="none" strike="noStrike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감 사 합 니 다</a:t>
            </a:r>
            <a:endParaRPr b="0" i="0" sz="5000" u="none" cap="none" strike="noStrike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cxnSp>
        <p:nvCxnSpPr>
          <p:cNvPr id="388" name="Google Shape;388;g26bc4039286_0_0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9" name="Google Shape;389;g26bc403928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ffcc2ee1d_0_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g2dffcc2ee1d_0_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4" name="Google Shape;84;g2dffcc2ee1d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2dffcc2ee1d_0_5"/>
          <p:cNvSpPr txBox="1"/>
          <p:nvPr/>
        </p:nvSpPr>
        <p:spPr>
          <a:xfrm>
            <a:off x="1408975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2200"/>
              <a:buFont typeface="Gowun Dodum"/>
              <a:buAutoNum type="arabicPeriod"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대회 및 데이터셋 설명 - Kaggle Spaceship Titanic</a:t>
            </a:r>
            <a:endParaRPr b="1" i="0" sz="2200" u="none" cap="none" strike="noStrike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86" name="Google Shape;86;g2dffcc2ee1d_0_5"/>
          <p:cNvSpPr txBox="1"/>
          <p:nvPr/>
        </p:nvSpPr>
        <p:spPr>
          <a:xfrm>
            <a:off x="1480000" y="1372000"/>
            <a:ext cx="74307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2912년 우주선 타이타닉은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3개의 외계 행성(Destination)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으로 승객들을 수송한다. 첫 번째 목적지 55 Cancri e로 가는 도중 시공간의 이상 현상과 충돌해서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승객의 절반이 다른 차원으로 이동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했다.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이들을 구하기 위해 </a:t>
            </a:r>
            <a:r>
              <a:rPr b="1" lang="ko" sz="1500">
                <a:solidFill>
                  <a:schemeClr val="dk1"/>
                </a:solidFill>
                <a:highlight>
                  <a:srgbClr val="FFF2CC"/>
                </a:highlight>
                <a:latin typeface="Gowun Dodum"/>
                <a:ea typeface="Gowun Dodum"/>
                <a:cs typeface="Gowun Dodum"/>
                <a:sym typeface="Gowun Dodum"/>
              </a:rPr>
              <a:t>어떤 승객(PassengerId)이 다른 차원으로 이동했는지(Transported)를 예측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해야 한다.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평가 기준: </a:t>
            </a:r>
            <a:r>
              <a:rPr lang="ko" sz="1500">
                <a:solidFill>
                  <a:schemeClr val="dk1"/>
                </a:solidFill>
                <a:highlight>
                  <a:srgbClr val="FFF2CC"/>
                </a:highlight>
                <a:latin typeface="Gowun Dodum"/>
                <a:ea typeface="Gowun Dodum"/>
                <a:cs typeface="Gowun Dodum"/>
                <a:sym typeface="Gowun Dodum"/>
              </a:rPr>
              <a:t>accuracy</a:t>
            </a:r>
            <a:endParaRPr sz="1500">
              <a:solidFill>
                <a:schemeClr val="dk1"/>
              </a:solidFill>
              <a:highlight>
                <a:srgbClr val="FFF2CC"/>
              </a:highlight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이진분류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: bool값으로 제출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0468a4cbb_0_0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g2e0468a4cbb_0_0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3" name="Google Shape;93;g2e0468a4cb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e0468a4cbb_0_0"/>
          <p:cNvSpPr txBox="1"/>
          <p:nvPr/>
        </p:nvSpPr>
        <p:spPr>
          <a:xfrm>
            <a:off x="1408975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264B"/>
              </a:buClr>
              <a:buSzPts val="2200"/>
              <a:buFont typeface="Gowun Dodum"/>
              <a:buAutoNum type="arabicPeriod"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대회 및 데이터셋 설명 - Kaggle Spaceship Titanic</a:t>
            </a:r>
            <a:endParaRPr sz="22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95" name="Google Shape;95;g2e0468a4cbb_0_0"/>
          <p:cNvSpPr txBox="1"/>
          <p:nvPr/>
        </p:nvSpPr>
        <p:spPr>
          <a:xfrm>
            <a:off x="1527150" y="1010575"/>
            <a:ext cx="72021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PassengerId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: 고유 ID, gggg_pp 형식(gggg - 함께 여행하는 그룹, pp - 그룹 내의 번호)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HomePlanet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: 출발지(Earth, Europa, Mars)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CryoSleep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: 수면 선택 여부(T/F), True인 경우 객실(Cabin)에 갇혀 있음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Cabin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: 객실 번호, deck/num/side 형식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- deck - A, B, C, D, E, F, G, T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- side - P(좌), S(우)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Destination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: 목적지(TRAPPIST-1e, PSO J318.5-22, 55 Cancri e)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Age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: 나이 (0~79)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VIP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: VIP 서비스 비용을 지불했는지 여부(T/F)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RoomService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,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FoodCourt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,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ShoppingMall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,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Spa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,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VRDeck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: 고급 편의 시설에 지불한 금액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Name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: 이름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Transported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: 다른 차원으로 이동했는지 여부(T/F), 타겟 변수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0468a4cbb_0_40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g2e0468a4cbb_0_40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2" name="Google Shape;102;g2e0468a4cbb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e0468a4cbb_0_40"/>
          <p:cNvSpPr txBox="1"/>
          <p:nvPr/>
        </p:nvSpPr>
        <p:spPr>
          <a:xfrm>
            <a:off x="1408975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2. 컬럼별 시각화</a:t>
            </a:r>
            <a:endParaRPr b="1" sz="22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04" name="Google Shape;104;g2e0468a4cbb_0_40"/>
          <p:cNvSpPr txBox="1"/>
          <p:nvPr/>
        </p:nvSpPr>
        <p:spPr>
          <a:xfrm>
            <a:off x="1408975" y="1840413"/>
            <a:ext cx="531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T/F인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CryoSleep, VIP, Transported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: </a:t>
            </a:r>
            <a:r>
              <a:rPr lang="ko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→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ko" sz="1500">
                <a:solidFill>
                  <a:schemeClr val="dk1"/>
                </a:solidFill>
                <a:highlight>
                  <a:srgbClr val="FFF2CC"/>
                </a:highlight>
                <a:latin typeface="Gowun Dodum"/>
                <a:ea typeface="Gowun Dodum"/>
                <a:cs typeface="Gowun Dodum"/>
                <a:sym typeface="Gowun Dodum"/>
              </a:rPr>
              <a:t>숫자형으로 변경</a:t>
            </a:r>
            <a:endParaRPr sz="1500">
              <a:solidFill>
                <a:schemeClr val="dk1"/>
              </a:solidFill>
              <a:highlight>
                <a:srgbClr val="FFF2CC"/>
              </a:highlight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Cabin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: </a:t>
            </a: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‘/’ 기준 세개로 컬럼 분리(Deck/DeckNum/DeckSide)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- Name, Cabin, DeckNum 컬럼 삭제</a:t>
            </a:r>
            <a:endParaRPr sz="15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05" name="Google Shape;105;g2e0468a4cbb_0_40"/>
          <p:cNvPicPr preferRelativeResize="0"/>
          <p:nvPr/>
        </p:nvPicPr>
        <p:blipFill rotWithShape="1">
          <a:blip r:embed="rId4">
            <a:alphaModFix/>
          </a:blip>
          <a:srcRect b="64335" l="0" r="45073" t="0"/>
          <a:stretch/>
        </p:blipFill>
        <p:spPr>
          <a:xfrm>
            <a:off x="1408975" y="3406825"/>
            <a:ext cx="5799951" cy="16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e0468a4cbb_0_40"/>
          <p:cNvSpPr txBox="1"/>
          <p:nvPr/>
        </p:nvSpPr>
        <p:spPr>
          <a:xfrm>
            <a:off x="1408975" y="3023375"/>
            <a:ext cx="5183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Gowun Dodum"/>
                <a:ea typeface="Gowun Dodum"/>
                <a:cs typeface="Gowun Dodum"/>
                <a:sym typeface="Gowun Dodum"/>
              </a:rPr>
              <a:t>- 범주형 + Age 컬럼 고유값 및 이상값 확인 → </a:t>
            </a:r>
            <a:r>
              <a:rPr lang="ko" sz="1500">
                <a:highlight>
                  <a:srgbClr val="FFF2CC"/>
                </a:highlight>
                <a:latin typeface="Gowun Dodum"/>
                <a:ea typeface="Gowun Dodum"/>
                <a:cs typeface="Gowun Dodum"/>
                <a:sym typeface="Gowun Dodum"/>
              </a:rPr>
              <a:t>이상값 없음</a:t>
            </a:r>
            <a:endParaRPr sz="1500">
              <a:highlight>
                <a:srgbClr val="FFF2CC"/>
              </a:highlight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07" name="Google Shape;107;g2e0468a4cbb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2775" y="830086"/>
            <a:ext cx="7792849" cy="9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0468a4cbb_0_102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g2e0468a4cbb_0_102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g2e0468a4cbb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e0468a4cbb_0_102"/>
          <p:cNvSpPr txBox="1"/>
          <p:nvPr/>
        </p:nvSpPr>
        <p:spPr>
          <a:xfrm>
            <a:off x="1408975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2. 컬럼별 시각화</a:t>
            </a:r>
            <a:endParaRPr b="1" sz="22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16" name="Google Shape;116;g2e0468a4cbb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6950" y="810875"/>
            <a:ext cx="4110975" cy="12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e0468a4cbb_0_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2025" y="2072328"/>
            <a:ext cx="6961975" cy="30711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e0468a4cbb_0_102"/>
          <p:cNvSpPr txBox="1"/>
          <p:nvPr/>
        </p:nvSpPr>
        <p:spPr>
          <a:xfrm>
            <a:off x="4705550" y="1191150"/>
            <a:ext cx="4467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highlight>
                  <a:srgbClr val="FFF2CC"/>
                </a:highlight>
                <a:latin typeface="Gowun Dodum"/>
                <a:ea typeface="Gowun Dodum"/>
                <a:cs typeface="Gowun Dodum"/>
                <a:sym typeface="Gowun Dodum"/>
              </a:rPr>
              <a:t>num형 분포 확인</a:t>
            </a:r>
            <a:endParaRPr b="1" sz="1300">
              <a:highlight>
                <a:srgbClr val="FFF2CC"/>
              </a:highlight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 sz="1300">
                <a:latin typeface="Gowun Dodum"/>
                <a:ea typeface="Gowun Dodum"/>
                <a:cs typeface="Gowun Dodum"/>
                <a:sym typeface="Gowun Dodum"/>
              </a:rPr>
              <a:t>RoomService~VRDeck</a:t>
            </a:r>
            <a:r>
              <a:rPr lang="ko" sz="1300">
                <a:latin typeface="Gowun Dodum"/>
                <a:ea typeface="Gowun Dodum"/>
                <a:cs typeface="Gowun Dodum"/>
                <a:sym typeface="Gowun Dodum"/>
              </a:rPr>
              <a:t>: 왜도가 높아 모델링 전 정규화 필요</a:t>
            </a:r>
            <a:endParaRPr sz="1300"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0468a4cbb_0_1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g2e0468a4cbb_0_1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5" name="Google Shape;125;g2e0468a4cbb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e0468a4cbb_0_116"/>
          <p:cNvSpPr txBox="1"/>
          <p:nvPr/>
        </p:nvSpPr>
        <p:spPr>
          <a:xfrm>
            <a:off x="1408975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2. 컬럼별 시각화 - 컬럼 분포 확인 및 시각화</a:t>
            </a:r>
            <a:endParaRPr b="1" sz="22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27" name="Google Shape;127;g2e0468a4cbb_0_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900" y="965450"/>
            <a:ext cx="5936972" cy="21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e0468a4cbb_0_116"/>
          <p:cNvSpPr txBox="1"/>
          <p:nvPr/>
        </p:nvSpPr>
        <p:spPr>
          <a:xfrm>
            <a:off x="7725600" y="1393675"/>
            <a:ext cx="10173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highlight>
                  <a:srgbClr val="FFF2CC"/>
                </a:highlight>
                <a:latin typeface="Gowun Dodum"/>
                <a:ea typeface="Gowun Dodum"/>
                <a:cs typeface="Gowun Dodum"/>
                <a:sym typeface="Gowun Dodum"/>
              </a:rPr>
              <a:t>bool형 및</a:t>
            </a:r>
            <a:endParaRPr b="1" sz="1300">
              <a:highlight>
                <a:srgbClr val="FFF2CC"/>
              </a:highlight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highlight>
                  <a:srgbClr val="FFF2CC"/>
                </a:highlight>
                <a:latin typeface="Gowun Dodum"/>
                <a:ea typeface="Gowun Dodum"/>
                <a:cs typeface="Gowun Dodum"/>
                <a:sym typeface="Gowun Dodum"/>
              </a:rPr>
              <a:t>범주형</a:t>
            </a:r>
            <a:endParaRPr b="1" sz="1300">
              <a:highlight>
                <a:srgbClr val="FFF2CC"/>
              </a:highlight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highlight>
                  <a:srgbClr val="FFF2CC"/>
                </a:highlight>
                <a:latin typeface="Gowun Dodum"/>
                <a:ea typeface="Gowun Dodum"/>
                <a:cs typeface="Gowun Dodum"/>
                <a:sym typeface="Gowun Dodum"/>
              </a:rPr>
              <a:t>분포 확인</a:t>
            </a:r>
            <a:endParaRPr sz="1300">
              <a:highlight>
                <a:srgbClr val="FFF2CC"/>
              </a:highlight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29" name="Google Shape;129;g2e0468a4cbb_0_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3500" y="3430239"/>
            <a:ext cx="7622998" cy="156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0468a4cbb_0_142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g2e0468a4cbb_0_142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6" name="Google Shape;136;g2e0468a4cbb_0_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2e0468a4cbb_0_142"/>
          <p:cNvSpPr txBox="1"/>
          <p:nvPr/>
        </p:nvSpPr>
        <p:spPr>
          <a:xfrm>
            <a:off x="1408975" y="306875"/>
            <a:ext cx="68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rgbClr val="19264B"/>
                </a:solidFill>
                <a:latin typeface="Gowun Dodum"/>
                <a:ea typeface="Gowun Dodum"/>
                <a:cs typeface="Gowun Dodum"/>
                <a:sym typeface="Gowun Dodum"/>
              </a:rPr>
              <a:t>2. 컬럼별 시각화 - Sweetviz</a:t>
            </a:r>
            <a:endParaRPr b="1" sz="2200">
              <a:solidFill>
                <a:srgbClr val="19264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38" name="Google Shape;138;g2e0468a4cbb_0_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400" y="830067"/>
            <a:ext cx="4010400" cy="2503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2e0468a4cbb_0_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0550" y="2618925"/>
            <a:ext cx="3918549" cy="24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e0468a4cbb_0_142"/>
          <p:cNvSpPr txBox="1"/>
          <p:nvPr/>
        </p:nvSpPr>
        <p:spPr>
          <a:xfrm>
            <a:off x="5485225" y="1286225"/>
            <a:ext cx="34737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  <a:latin typeface="Gowun Dodum"/>
                <a:ea typeface="Gowun Dodum"/>
                <a:cs typeface="Gowun Dodum"/>
                <a:sym typeface="Gowun Dodum"/>
              </a:rPr>
              <a:t>HomePlanet </a:t>
            </a:r>
            <a:r>
              <a:rPr lang="ko">
                <a:solidFill>
                  <a:schemeClr val="dk1"/>
                </a:solidFill>
                <a:highlight>
                  <a:srgbClr val="FFFFFF"/>
                </a:highlight>
                <a:latin typeface="Gowun Dodum"/>
                <a:ea typeface="Gowun Dodum"/>
                <a:cs typeface="Gowun Dodum"/>
                <a:sym typeface="Gowun Dodum"/>
              </a:rPr>
              <a:t>&amp; 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  <a:latin typeface="Gowun Dodum"/>
                <a:ea typeface="Gowun Dodum"/>
                <a:cs typeface="Gowun Dodum"/>
                <a:sym typeface="Gowun Dodum"/>
              </a:rPr>
              <a:t>Deck </a:t>
            </a:r>
            <a:r>
              <a:rPr lang="ko">
                <a:solidFill>
                  <a:schemeClr val="dk1"/>
                </a:solidFill>
                <a:highlight>
                  <a:srgbClr val="FFFFFF"/>
                </a:highlight>
                <a:latin typeface="Gowun Dodum"/>
                <a:ea typeface="Gowun Dodum"/>
                <a:cs typeface="Gowun Dodum"/>
                <a:sym typeface="Gowun Dodum"/>
              </a:rPr>
              <a:t>상관계수 0.56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80000"/>
              </a:lnSpc>
              <a:spcBef>
                <a:spcPts val="1100"/>
              </a:spcBef>
              <a:spcAft>
                <a:spcPts val="50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  <a:latin typeface="Gowun Dodum"/>
                <a:ea typeface="Gowun Dodum"/>
                <a:cs typeface="Gowun Dodum"/>
                <a:sym typeface="Gowun Dodum"/>
              </a:rPr>
              <a:t>   → 다중공선성 유발</a:t>
            </a:r>
            <a:endParaRPr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41" name="Google Shape;141;g2e0468a4cbb_0_142"/>
          <p:cNvSpPr txBox="1"/>
          <p:nvPr/>
        </p:nvSpPr>
        <p:spPr>
          <a:xfrm>
            <a:off x="1630875" y="4001575"/>
            <a:ext cx="347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50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FFF"/>
                </a:highlight>
                <a:latin typeface="Gowun Dodum"/>
                <a:ea typeface="Gowun Dodum"/>
                <a:cs typeface="Gowun Dodum"/>
                <a:sym typeface="Gowun Dodum"/>
              </a:rPr>
              <a:t>- 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  <a:latin typeface="Gowun Dodum"/>
                <a:ea typeface="Gowun Dodum"/>
                <a:cs typeface="Gowun Dodum"/>
                <a:sym typeface="Gowun Dodum"/>
              </a:rPr>
              <a:t>CryoSleep</a:t>
            </a:r>
            <a:r>
              <a:rPr lang="ko">
                <a:solidFill>
                  <a:schemeClr val="dk1"/>
                </a:solidFill>
                <a:highlight>
                  <a:srgbClr val="FFFFFF"/>
                </a:highlight>
                <a:latin typeface="Gowun Dodum"/>
                <a:ea typeface="Gowun Dodum"/>
                <a:cs typeface="Gowun Dodum"/>
                <a:sym typeface="Gowun Dodum"/>
              </a:rPr>
              <a:t>=1의 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  <a:latin typeface="Gowun Dodum"/>
                <a:ea typeface="Gowun Dodum"/>
                <a:cs typeface="Gowun Dodum"/>
                <a:sym typeface="Gowun Dodum"/>
              </a:rPr>
              <a:t>Transported </a:t>
            </a:r>
            <a:r>
              <a:rPr lang="ko">
                <a:solidFill>
                  <a:schemeClr val="dk1"/>
                </a:solidFill>
                <a:highlight>
                  <a:srgbClr val="FFFFFF"/>
                </a:highlight>
                <a:latin typeface="Gowun Dodum"/>
                <a:ea typeface="Gowun Dodum"/>
                <a:cs typeface="Gowun Dodum"/>
                <a:sym typeface="Gowun Dodum"/>
              </a:rPr>
              <a:t>82%</a:t>
            </a:r>
            <a:endParaRPr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