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46" r:id="rId2"/>
    <p:sldId id="347" r:id="rId3"/>
    <p:sldId id="348" r:id="rId4"/>
    <p:sldId id="349" r:id="rId5"/>
    <p:sldId id="350" r:id="rId6"/>
    <p:sldId id="352" r:id="rId7"/>
    <p:sldId id="358" r:id="rId8"/>
    <p:sldId id="359" r:id="rId9"/>
    <p:sldId id="353" r:id="rId10"/>
    <p:sldId id="354" r:id="rId11"/>
    <p:sldId id="355" r:id="rId12"/>
    <p:sldId id="356" r:id="rId13"/>
    <p:sldId id="325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0" r:id="rId22"/>
    <p:sldId id="339" r:id="rId23"/>
    <p:sldId id="341" r:id="rId24"/>
    <p:sldId id="342" r:id="rId25"/>
    <p:sldId id="343" r:id="rId26"/>
    <p:sldId id="344" r:id="rId27"/>
    <p:sldId id="345" r:id="rId28"/>
    <p:sldId id="357" r:id="rId29"/>
    <p:sldId id="351" r:id="rId30"/>
  </p:sldIdLst>
  <p:sldSz cx="12192000" cy="6858000"/>
  <p:notesSz cx="6858000" cy="9144000"/>
  <p:embeddedFontLst>
    <p:embeddedFont>
      <p:font typeface="나눔고딕 ExtraBold" charset="-127"/>
      <p:bold r:id="rId32"/>
    </p:embeddedFont>
    <p:embeddedFont>
      <p:font typeface="나눔고딕" pitchFamily="2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b5781e6d30f9c7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773" autoAdjust="0"/>
  </p:normalViewPr>
  <p:slideViewPr>
    <p:cSldViewPr snapToGrid="0">
      <p:cViewPr varScale="1">
        <p:scale>
          <a:sx n="86" d="100"/>
          <a:sy n="86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6C080-FDAB-44A2-B412-67F8802EF133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DEC61-C6CD-4937-AFF1-B6C881990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4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8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여러 모델을 사용하여 성능을 </a:t>
            </a:r>
            <a:r>
              <a:rPr lang="ko-KR" altLang="en-US" dirty="0" err="1"/>
              <a:t>평가해봄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이중에서</a:t>
            </a:r>
            <a:r>
              <a:rPr lang="ko-KR" altLang="en-US" baseline="0" dirty="0"/>
              <a:t> 대표로 </a:t>
            </a:r>
            <a:r>
              <a:rPr lang="en-US" altLang="ko-KR" dirty="0"/>
              <a:t>6</a:t>
            </a:r>
            <a:r>
              <a:rPr lang="ko-KR" altLang="en-US" dirty="0"/>
              <a:t>개의 모델을 설명하고</a:t>
            </a:r>
            <a:r>
              <a:rPr lang="en-US" altLang="ko-KR" dirty="0"/>
              <a:t>, </a:t>
            </a:r>
            <a:r>
              <a:rPr lang="ko-KR" altLang="en-US" dirty="0"/>
              <a:t>가장 성능이 좋았던 </a:t>
            </a:r>
            <a:r>
              <a:rPr lang="en-US" altLang="ko-KR" dirty="0" err="1"/>
              <a:t>LightGBM</a:t>
            </a:r>
            <a:r>
              <a:rPr lang="ko-KR" altLang="en-US" dirty="0"/>
              <a:t>을 조금 더 자세히 설명하겠음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70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en-US" altLang="ko-KR" dirty="0" err="1"/>
              <a:t>ppt</a:t>
            </a:r>
            <a:r>
              <a:rPr lang="ko-KR" altLang="en-US" dirty="0"/>
              <a:t>대로 설명</a:t>
            </a:r>
            <a:r>
              <a:rPr lang="en-US" altLang="ko-KR" dirty="0"/>
              <a:t>~)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모델을 </a:t>
            </a:r>
            <a:r>
              <a:rPr lang="ko-KR" altLang="en-US" dirty="0" err="1"/>
              <a:t>피팅해보았을</a:t>
            </a:r>
            <a:r>
              <a:rPr lang="ko-KR" altLang="en-US" dirty="0"/>
              <a:t> 때 </a:t>
            </a:r>
            <a:r>
              <a:rPr lang="en-US" altLang="ko-KR" dirty="0"/>
              <a:t>MAE</a:t>
            </a:r>
            <a:r>
              <a:rPr lang="ko-KR" altLang="en-US" dirty="0"/>
              <a:t>는 </a:t>
            </a:r>
            <a:r>
              <a:rPr lang="en-US" altLang="ko-KR" dirty="0"/>
              <a:t>370.006</a:t>
            </a:r>
            <a:r>
              <a:rPr lang="ko-KR" altLang="en-US" dirty="0"/>
              <a:t>이었다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547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5-fold</a:t>
            </a:r>
            <a:r>
              <a:rPr lang="en-US" baseline="0" dirty="0"/>
              <a:t> CV </a:t>
            </a:r>
            <a:r>
              <a:rPr lang="ko-KR" altLang="en-US" baseline="0" dirty="0"/>
              <a:t>방법을 추가해 돌려보았을 때의 평균 </a:t>
            </a:r>
            <a:r>
              <a:rPr lang="en-US" altLang="ko-KR" baseline="0" dirty="0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</a:t>
            </a:r>
            <a:r>
              <a:rPr lang="ko-KR" altLang="en-US" baseline="0" dirty="0"/>
              <a:t>이었다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Linear</a:t>
            </a:r>
            <a:r>
              <a:rPr lang="ko-KR" altLang="en-US" baseline="0" dirty="0"/>
              <a:t> </a:t>
            </a:r>
            <a:r>
              <a:rPr lang="en-US" altLang="ko-KR" baseline="0" dirty="0"/>
              <a:t>regression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Ridge </a:t>
            </a:r>
            <a:r>
              <a:rPr lang="ko-KR" altLang="en-US" baseline="0" dirty="0"/>
              <a:t>규제를 추가한 방법은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ppt</a:t>
            </a:r>
            <a:r>
              <a:rPr lang="ko-KR" altLang="en-US" baseline="0" dirty="0"/>
              <a:t> 설명대로 </a:t>
            </a:r>
            <a:r>
              <a:rPr lang="en-US" altLang="ko-KR" baseline="0" dirty="0"/>
              <a:t>~~)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모델의 </a:t>
            </a:r>
            <a:r>
              <a:rPr lang="ko-KR" altLang="en-US" baseline="0" dirty="0" err="1"/>
              <a:t>파라미터</a:t>
            </a:r>
            <a:r>
              <a:rPr lang="ko-KR" altLang="en-US" baseline="0" dirty="0"/>
              <a:t> 중 </a:t>
            </a:r>
            <a:r>
              <a:rPr lang="en-US" altLang="ko-KR" baseline="0" dirty="0"/>
              <a:t>alpha </a:t>
            </a:r>
            <a:r>
              <a:rPr lang="ko-KR" altLang="en-US" baseline="0" dirty="0"/>
              <a:t>값을 정하기 위해 </a:t>
            </a:r>
            <a:r>
              <a:rPr lang="en-US" altLang="ko-KR" baseline="0" dirty="0"/>
              <a:t>grid search</a:t>
            </a:r>
            <a:r>
              <a:rPr lang="ko-KR" altLang="en-US" baseline="0" dirty="0"/>
              <a:t>를 사용하였을 때 가장 좋은 결과를 낸 </a:t>
            </a:r>
            <a:r>
              <a:rPr lang="en-US" altLang="ko-KR" baseline="0" dirty="0"/>
              <a:t>alpha </a:t>
            </a:r>
            <a:r>
              <a:rPr lang="ko-KR" altLang="en-US" baseline="0" dirty="0"/>
              <a:t>값은 </a:t>
            </a:r>
            <a:r>
              <a:rPr lang="en-US" altLang="ko-KR" baseline="0" dirty="0"/>
              <a:t>0.1</a:t>
            </a:r>
            <a:r>
              <a:rPr lang="ko-KR" altLang="en-US" baseline="0" dirty="0"/>
              <a:t>이었다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이때의 </a:t>
            </a:r>
            <a:r>
              <a:rPr lang="en-US" altLang="ko-KR" baseline="0" dirty="0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~~~</a:t>
            </a:r>
            <a:r>
              <a:rPr lang="ko-KR" altLang="en-US" baseline="0" dirty="0"/>
              <a:t>이었다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200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5-fold</a:t>
            </a:r>
            <a:r>
              <a:rPr lang="ko-KR" altLang="en-US" baseline="0" dirty="0"/>
              <a:t> </a:t>
            </a:r>
            <a:r>
              <a:rPr lang="en-US" altLang="ko-KR" baseline="0" dirty="0"/>
              <a:t>CV </a:t>
            </a:r>
            <a:r>
              <a:rPr lang="ko-KR" altLang="en-US" baseline="0" dirty="0"/>
              <a:t>방법을 추가하고 </a:t>
            </a:r>
            <a:r>
              <a:rPr lang="en-US" altLang="ko-KR" baseline="0" dirty="0"/>
              <a:t>alpha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1</a:t>
            </a:r>
            <a:r>
              <a:rPr lang="ko-KR" altLang="en-US" baseline="0" dirty="0"/>
              <a:t>로 설정해 돌려보았을 때의 평균 </a:t>
            </a:r>
            <a:r>
              <a:rPr lang="en-US" altLang="ko-KR" baseline="0" dirty="0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</a:t>
            </a:r>
            <a:r>
              <a:rPr lang="ko-KR" altLang="en-US" baseline="0" dirty="0"/>
              <a:t>이었다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66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</a:t>
            </a:r>
            <a:r>
              <a:rPr lang="en-US" baseline="0" dirty="0"/>
              <a:t> regression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LASSO </a:t>
            </a:r>
            <a:r>
              <a:rPr lang="ko-KR" altLang="en-US" baseline="0" dirty="0"/>
              <a:t>규제를 추가한 방법은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ppt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설명대로 </a:t>
            </a:r>
            <a:r>
              <a:rPr lang="en-US" altLang="ko-KR" baseline="0" dirty="0"/>
              <a:t>~~)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모델의 </a:t>
            </a:r>
            <a:r>
              <a:rPr lang="ko-KR" altLang="en-US" baseline="0" dirty="0" err="1"/>
              <a:t>파라미터</a:t>
            </a:r>
            <a:r>
              <a:rPr lang="ko-KR" altLang="en-US" baseline="0" dirty="0"/>
              <a:t> 중 </a:t>
            </a:r>
            <a:r>
              <a:rPr lang="en-US" altLang="ko-KR" baseline="0" dirty="0"/>
              <a:t>alpha </a:t>
            </a:r>
            <a:r>
              <a:rPr lang="ko-KR" altLang="en-US" baseline="0" dirty="0"/>
              <a:t>값을 정하기 위해 </a:t>
            </a:r>
            <a:r>
              <a:rPr lang="en-US" altLang="ko-KR" baseline="0" dirty="0"/>
              <a:t>grid search</a:t>
            </a:r>
            <a:r>
              <a:rPr lang="ko-KR" altLang="en-US" baseline="0" dirty="0"/>
              <a:t>를 사용하였을 때 가장 좋은 결과를 낸 </a:t>
            </a:r>
            <a:r>
              <a:rPr lang="en-US" altLang="ko-KR" baseline="0" dirty="0"/>
              <a:t>alpha </a:t>
            </a:r>
            <a:r>
              <a:rPr lang="ko-KR" altLang="en-US" baseline="0" dirty="0"/>
              <a:t>값은 </a:t>
            </a:r>
            <a:r>
              <a:rPr lang="en-US" altLang="ko-KR" baseline="0" dirty="0"/>
              <a:t>0.1</a:t>
            </a:r>
            <a:r>
              <a:rPr lang="ko-KR" altLang="en-US" baseline="0" dirty="0"/>
              <a:t>이었다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이때의 </a:t>
            </a:r>
            <a:r>
              <a:rPr lang="en-US" altLang="ko-KR" baseline="0" dirty="0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~~~</a:t>
            </a:r>
            <a:r>
              <a:rPr lang="ko-KR" altLang="en-US" baseline="0" dirty="0"/>
              <a:t>이었다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19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5-fold</a:t>
            </a:r>
            <a:r>
              <a:rPr lang="ko-KR" altLang="en-US" baseline="0" dirty="0"/>
              <a:t> </a:t>
            </a:r>
            <a:r>
              <a:rPr lang="en-US" altLang="ko-KR" baseline="0" dirty="0"/>
              <a:t>CV </a:t>
            </a:r>
            <a:r>
              <a:rPr lang="ko-KR" altLang="en-US" baseline="0" dirty="0"/>
              <a:t>방법을 추가하고 </a:t>
            </a:r>
            <a:r>
              <a:rPr lang="en-US" altLang="ko-KR" baseline="0" dirty="0"/>
              <a:t>alpha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1</a:t>
            </a:r>
            <a:r>
              <a:rPr lang="ko-KR" altLang="en-US" baseline="0" dirty="0"/>
              <a:t>로 돌려보았을 때의 평균 </a:t>
            </a:r>
            <a:r>
              <a:rPr lang="en-US" altLang="ko-KR" baseline="0" dirty="0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</a:t>
            </a:r>
            <a:r>
              <a:rPr lang="ko-KR" altLang="en-US" baseline="0" dirty="0"/>
              <a:t>이었다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97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5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Xgboost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en-US" altLang="ko-KR" dirty="0" err="1"/>
              <a:t>ppt</a:t>
            </a:r>
            <a:r>
              <a:rPr lang="ko-KR" altLang="en-US" dirty="0"/>
              <a:t>대로 설명</a:t>
            </a:r>
            <a:r>
              <a:rPr lang="en-US" altLang="ko-KR" dirty="0"/>
              <a:t>~~~)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최적의 </a:t>
            </a:r>
            <a:r>
              <a:rPr lang="ko-KR" altLang="en-US" dirty="0" err="1"/>
              <a:t>파라미터를</a:t>
            </a:r>
            <a:r>
              <a:rPr lang="ko-KR" altLang="en-US" dirty="0"/>
              <a:t> 설정하기 위해 </a:t>
            </a:r>
            <a:r>
              <a:rPr lang="en-US" altLang="ko-KR" dirty="0"/>
              <a:t>grid</a:t>
            </a:r>
            <a:r>
              <a:rPr lang="en-US" altLang="ko-KR" baseline="0" dirty="0"/>
              <a:t> search </a:t>
            </a:r>
            <a:r>
              <a:rPr lang="ko-KR" altLang="en-US" baseline="0" dirty="0"/>
              <a:t>방법을 사용한 결과 </a:t>
            </a:r>
            <a:r>
              <a:rPr lang="en-US" altLang="ko-KR" baseline="0" dirty="0"/>
              <a:t>learning rate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0.1, max depth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3, n estimators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이 나왔고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이때의 </a:t>
            </a:r>
            <a:r>
              <a:rPr lang="en-US" altLang="ko-KR" baseline="0" dirty="0" err="1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~~~</a:t>
            </a:r>
            <a:r>
              <a:rPr lang="ko-KR" altLang="en-US" baseline="0" dirty="0"/>
              <a:t>이다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25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Hyperopt</a:t>
            </a:r>
            <a:r>
              <a:rPr lang="ko-KR" altLang="en-US" dirty="0"/>
              <a:t>를 통해 </a:t>
            </a:r>
            <a:r>
              <a:rPr lang="ko-KR" altLang="en-US" dirty="0" err="1"/>
              <a:t>파라미터</a:t>
            </a:r>
            <a:r>
              <a:rPr lang="ko-KR" altLang="en-US" dirty="0"/>
              <a:t> 검색을 한 결과 </a:t>
            </a:r>
            <a:r>
              <a:rPr lang="en-US" altLang="ko-KR" dirty="0" err="1"/>
              <a:t>mae</a:t>
            </a:r>
            <a:r>
              <a:rPr lang="ko-KR" altLang="en-US" dirty="0"/>
              <a:t>는 </a:t>
            </a:r>
            <a:r>
              <a:rPr lang="en-US" altLang="ko-KR" dirty="0"/>
              <a:t>~~~</a:t>
            </a:r>
            <a:r>
              <a:rPr lang="ko-KR" altLang="en-US" dirty="0"/>
              <a:t>가</a:t>
            </a:r>
            <a:r>
              <a:rPr lang="en-US" altLang="ko-KR" baseline="0" dirty="0"/>
              <a:t> </a:t>
            </a:r>
            <a:r>
              <a:rPr lang="ko-KR" altLang="en-US" baseline="0" dirty="0"/>
              <a:t>나왔다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862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Catboost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en-US" altLang="ko-KR" dirty="0" err="1"/>
              <a:t>ppt</a:t>
            </a:r>
            <a:r>
              <a:rPr lang="ko-KR" altLang="en-US" dirty="0"/>
              <a:t>대로 설명</a:t>
            </a:r>
            <a:r>
              <a:rPr lang="en-US" altLang="ko-KR" dirty="0"/>
              <a:t>~~)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최적의 </a:t>
            </a:r>
            <a:r>
              <a:rPr lang="ko-KR" altLang="en-US" dirty="0" err="1"/>
              <a:t>파라미터를</a:t>
            </a:r>
            <a:r>
              <a:rPr lang="ko-KR" altLang="en-US" dirty="0"/>
              <a:t> 설정하기 위해 </a:t>
            </a:r>
            <a:r>
              <a:rPr lang="en-US" altLang="ko-KR" dirty="0"/>
              <a:t>grid</a:t>
            </a:r>
            <a:r>
              <a:rPr lang="ko-KR" altLang="en-US" baseline="0" dirty="0"/>
              <a:t> </a:t>
            </a:r>
            <a:r>
              <a:rPr lang="en-US" altLang="ko-KR" baseline="0" dirty="0"/>
              <a:t>search </a:t>
            </a:r>
            <a:r>
              <a:rPr lang="ko-KR" altLang="en-US" baseline="0" dirty="0"/>
              <a:t>방법을 사용한 결과 </a:t>
            </a:r>
            <a:r>
              <a:rPr lang="en-US" altLang="ko-KR" baseline="0" dirty="0"/>
              <a:t>learning rate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0.1, max depth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5, n estimators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이 나왔고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이때의 </a:t>
            </a:r>
            <a:r>
              <a:rPr lang="en-US" altLang="ko-KR" baseline="0" dirty="0" err="1"/>
              <a:t>mae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~~~</a:t>
            </a:r>
            <a:r>
              <a:rPr lang="ko-KR" altLang="en-US" baseline="0" dirty="0"/>
              <a:t>이다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05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7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231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06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73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65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29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binning : </a:t>
            </a:r>
            <a:r>
              <a:rPr lang="ko-KR" altLang="en-US" dirty="0"/>
              <a:t>정의된 기준에 따라 개별 데이터 값을 특정한 구간</a:t>
            </a:r>
            <a:r>
              <a:rPr lang="en-US" altLang="ko-KR" dirty="0"/>
              <a:t>(bin)</a:t>
            </a:r>
            <a:r>
              <a:rPr lang="ko-KR" altLang="en-US" dirty="0"/>
              <a:t> 또는 그룹으로 묶는 과정 </a:t>
            </a:r>
            <a:r>
              <a:rPr lang="en-US" altLang="ko-KR" dirty="0"/>
              <a:t>– </a:t>
            </a:r>
            <a:r>
              <a:rPr lang="ko-KR" altLang="en-US" dirty="0"/>
              <a:t>관찰오류의 영향을 줄이는데 도움</a:t>
            </a:r>
            <a:r>
              <a:rPr lang="en-US" altLang="ko-KR" dirty="0"/>
              <a:t>\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다중공선성</a:t>
            </a:r>
            <a:r>
              <a:rPr lang="ko-KR" altLang="en-US" dirty="0"/>
              <a:t> 처리에는 여러 방법이 있겠지만</a:t>
            </a:r>
            <a:r>
              <a:rPr lang="en-US" altLang="ko-KR" dirty="0"/>
              <a:t>.</a:t>
            </a:r>
            <a:r>
              <a:rPr lang="ko-KR" altLang="en-US" dirty="0"/>
              <a:t> 여기서는 실질적으로 중복되는 의미의 피처들을 판단하여 하나만 남기고 제거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03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50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49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0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3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2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0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43BE-6ED4-F241-4A78-4FDB5412A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CA1BA-EE4B-401D-4265-1CA7CAAC7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A85FE-023D-259C-DBB4-8EB601DE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2459C-213B-053E-450B-45B6AADC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DC179-8FE2-98A3-7687-0E93B81A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43A7E-F3E3-7662-1604-3B34B538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3A564-1051-D861-411A-75603F0C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D3A8-545A-8E3E-9066-2571E8B6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0299C-F3C4-63EE-BD8C-3B9B6604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143A4-F467-29A6-69D6-7BEA0A9A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DCE067-F41E-823B-6C90-AAA3D2A35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7ADD5E-7BE3-D833-1482-09D54753D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04B0E-5914-2273-0645-CD74BF3C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918E-74F4-ECFD-39C3-742C6372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3AAC4-5B39-E0C9-50FA-E0146AEA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8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CFF2-1054-0533-212B-C4FBE111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B3BF4-1121-A501-AF9E-98699A72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08DE3-DA83-23EF-903A-DA1345AD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A6AE9-0E80-929F-B808-9D829365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DA42E-0EC5-E5E4-E8BE-2B6C3167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7129A-4D34-A6A1-5529-E457513A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4B993-D420-F257-3373-7B9C9EED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8EDB-F12D-83AA-C02A-6987C6AA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EB21F-069B-D43F-0B9A-CF6DAA7B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8D5CC-8642-3EC2-C5BB-A9D4A041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10446-FFA4-9913-2955-D776DC62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4FE03-B53A-AD5E-336D-A2DA14EF2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C3D4B-B7D8-FD53-E59F-82C031DD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9C720-C2C4-AB64-398F-7705440C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28BA9-AB8E-9C56-42D6-95B19A2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782C9-7DE1-ACD7-F2BD-8EF6DEDD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5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46150-501D-D08C-D23C-FFFE6090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7ACA2-DEF2-F321-79FC-ABA25C02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590DE-711B-26ED-B2CF-FC546E1E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8DAED9-0039-36B7-8A70-D5A8C758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7AE93-14E8-7352-B266-35E18A81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1285D-FB21-B175-D8F4-63D0CFE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12E11-B00C-BB41-89ED-80B0903D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F8F17F-7F8F-7941-F60E-5016CDA2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3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134-936A-CE90-CC70-359259A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E47B37-77B6-6AED-F77D-0B8F491C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FCC00-EFC6-29C9-5099-6AABF3E0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3BF5E-1212-EA12-B8DC-BBF94F32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6B096-D71A-D9E4-D001-E6D7A910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F311ED-4616-937C-53BE-A93E269F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2E76DD-076E-56FF-8B14-EFCF088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2CA5F-5425-1CD0-8B0D-2FE1C6AB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9E72E-61C4-BDBF-4DB6-0CDBDE40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A95D-7760-E4A1-1DA8-6F450D66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F6E70-36EF-4035-623F-AC3FE5DE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E6289-0C4B-818F-5712-409626CC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48900-3D7F-0668-21E1-BC6AE76F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FF35-BDEA-DA40-F18C-E7359911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161EF5-E90B-A48A-1B72-7A4E07BC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11A79-610C-7912-0A61-0293AA69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0EE92-D2FB-19AD-3C5C-DB4F3C51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D3CF9-D495-C5A0-20CE-EB74780A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0925F-89E1-180F-5487-A42BBD4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05424-E266-A3F5-924E-D7B782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A6C25-7D56-9B96-DC80-F4F956ED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4834-E009-7974-5BF0-ECF85C6E8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D1FD-85A3-4491-8584-F72B0DEBE0B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C561-6BAE-E3BF-858B-0FA405022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6DAA-FA03-2ED3-E21C-71819018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C260-2366-445A-AF87-BBBAA5627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Basic </a:t>
            </a:r>
            <a:r>
              <a:rPr lang="ko" altLang="en-US" sz="3333" b="1" dirty="0">
                <a:solidFill>
                  <a:srgbClr val="19264B"/>
                </a:solidFill>
              </a:rPr>
              <a:t>스터디 </a:t>
            </a:r>
            <a:r>
              <a:rPr lang="en-US" altLang="ko" sz="3333" b="1" dirty="0">
                <a:solidFill>
                  <a:srgbClr val="19264B"/>
                </a:solidFill>
              </a:rPr>
              <a:t>5</a:t>
            </a:r>
            <a:r>
              <a:rPr lang="ko" altLang="en-US" sz="3333" b="1" dirty="0">
                <a:solidFill>
                  <a:srgbClr val="19264B"/>
                </a:solidFill>
              </a:rPr>
              <a:t>팀</a:t>
            </a:r>
            <a:endParaRPr sz="3333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</a:rPr>
              <a:t>2024.05.28</a:t>
            </a: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</a:rPr>
              <a:t>: </a:t>
            </a:r>
            <a:r>
              <a:rPr lang="ko-KR" altLang="en-US" sz="1467" dirty="0">
                <a:solidFill>
                  <a:srgbClr val="19264B"/>
                </a:solidFill>
              </a:rPr>
              <a:t>김지호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64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ko-KR" altLang="en-US" sz="2667" b="1" dirty="0" err="1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전처리</a:t>
            </a:r>
            <a:endParaRPr lang="ko-KR" altLang="en-US" sz="2667" b="1" dirty="0">
              <a:solidFill>
                <a:srgbClr val="19264B"/>
              </a:solidFill>
              <a:latin typeface="나눔고딕 ExtraBold"/>
              <a:ea typeface="나눔고딕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/>
          <p:cNvSpPr txBox="1"/>
          <p:nvPr/>
        </p:nvSpPr>
        <p:spPr>
          <a:xfrm>
            <a:off x="2047450" y="300423"/>
            <a:ext cx="2462407" cy="51680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endParaRPr lang="en-US" altLang="ko-KR" sz="16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7F0057-0424-FFED-ECD7-02529802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85" y="3153701"/>
            <a:ext cx="9599300" cy="214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8E286-139D-7B9A-4129-4A3507FBE7AE}"/>
              </a:ext>
            </a:extLst>
          </p:cNvPr>
          <p:cNvSpPr txBox="1"/>
          <p:nvPr/>
        </p:nvSpPr>
        <p:spPr>
          <a:xfrm>
            <a:off x="5870820" y="5475063"/>
            <a:ext cx="230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파생변수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5BBB3-648B-AC8C-AC20-360E0CCB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985" y="1769620"/>
            <a:ext cx="5020376" cy="981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FD6CB-3090-D160-39BE-4CD019F4AC30}"/>
              </a:ext>
            </a:extLst>
          </p:cNvPr>
          <p:cNvSpPr txBox="1"/>
          <p:nvPr/>
        </p:nvSpPr>
        <p:spPr>
          <a:xfrm>
            <a:off x="7367710" y="2060171"/>
            <a:ext cx="206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‘ID’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피처 제거</a:t>
            </a:r>
          </a:p>
        </p:txBody>
      </p:sp>
    </p:spTree>
    <p:extLst>
      <p:ext uri="{BB962C8B-B14F-4D97-AF65-F5344CB8AC3E}">
        <p14:creationId xmlns:p14="http://schemas.microsoft.com/office/powerpoint/2010/main" val="302786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ko-KR" altLang="en-US" sz="2667" b="1" dirty="0" err="1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전처리</a:t>
            </a:r>
            <a:endParaRPr lang="ko-KR" altLang="en-US" sz="2667" b="1" dirty="0">
              <a:solidFill>
                <a:srgbClr val="19264B"/>
              </a:solidFill>
              <a:latin typeface="나눔고딕 ExtraBold"/>
              <a:ea typeface="나눔고딕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/>
          <p:cNvSpPr txBox="1"/>
          <p:nvPr/>
        </p:nvSpPr>
        <p:spPr>
          <a:xfrm>
            <a:off x="2047450" y="300423"/>
            <a:ext cx="2462407" cy="51680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endParaRPr lang="en-US" altLang="ko-KR" sz="16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74378" y="1604708"/>
            <a:ext cx="962159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7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ko-KR" altLang="en-US" sz="2667" b="1" dirty="0" err="1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전처리</a:t>
            </a:r>
            <a:endParaRPr lang="ko-KR" altLang="en-US" sz="2667" b="1" dirty="0">
              <a:solidFill>
                <a:srgbClr val="19264B"/>
              </a:solidFill>
              <a:latin typeface="나눔고딕 ExtraBold"/>
              <a:ea typeface="나눔고딕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/>
          <p:cNvSpPr txBox="1"/>
          <p:nvPr/>
        </p:nvSpPr>
        <p:spPr>
          <a:xfrm>
            <a:off x="2047450" y="300423"/>
            <a:ext cx="2462407" cy="51680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endParaRPr lang="en-US" altLang="ko-KR" sz="16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5326" y="1724151"/>
            <a:ext cx="981212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300" y="42517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178996" y="1916349"/>
            <a:ext cx="2801566" cy="17607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LinearRegression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(No regularization)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8996" y="4150468"/>
            <a:ext cx="2801566" cy="17607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2049" y="1916349"/>
            <a:ext cx="2801566" cy="17607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LinearRegression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LASSO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regularization)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55522" y="1916349"/>
            <a:ext cx="2801566" cy="17607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LinearRegression</a:t>
            </a:r>
            <a:endParaRPr lang="en-US" altLang="ko-KR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Ridge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regularization)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55522" y="4150468"/>
            <a:ext cx="2801566" cy="17607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⑤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CatBoost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532048" y="4150468"/>
            <a:ext cx="2801566" cy="17607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⑥ </a:t>
            </a:r>
            <a:r>
              <a:rPr lang="en-US" altLang="ko-KR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LightGBM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Linear Regression (No regularization)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165" y="2746294"/>
            <a:ext cx="6162675" cy="2447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89827" y="1652433"/>
            <a:ext cx="610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LinearRegression</a:t>
            </a:r>
            <a:r>
              <a:rPr lang="en-US" altLang="ko-KR" sz="16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모델을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하여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세트에서 관찰된 타겟과 선형 근사로 예측된 타겟 사이의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잔차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제곱합을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707026" y="5519805"/>
            <a:ext cx="22176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370.006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23826" y="2787578"/>
            <a:ext cx="1469578" cy="1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3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Linear Regression (No regularization)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5" y="1605082"/>
            <a:ext cx="610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LinearRegression</a:t>
            </a:r>
            <a:r>
              <a:rPr lang="en-US" altLang="ko-KR" sz="16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모델을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하여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세트에서 관찰된 타겟과 선형 근사로 예측된 타겟 사이의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잔차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제곱합을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 fold 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364.330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602" y="3035282"/>
            <a:ext cx="7080882" cy="1847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3281602" y="2430708"/>
            <a:ext cx="155683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+ 5-fold CV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9737" y="3036700"/>
            <a:ext cx="1583200" cy="1556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4253" y="3453841"/>
            <a:ext cx="1366351" cy="1556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9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Linear Regression (Ridge regularization)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4" y="1285006"/>
            <a:ext cx="610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Ridge regularization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회귀 모델의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오버피팅을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방지하기 위해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가중치를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규제하는 방법 중 하나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가중치의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제곱합을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최대한 작게 만들어 모든 특성이</a:t>
            </a:r>
            <a:endParaRPr lang="en-US" altLang="ko-KR" sz="1600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출력에 주는 영향을 최소화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370.381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156" y="2750128"/>
            <a:ext cx="5551724" cy="2132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8333391" y="3429000"/>
            <a:ext cx="3230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Grid Search -&gt; alpha=1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4060" y="3015574"/>
            <a:ext cx="1583200" cy="1556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0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Linear Regression (Ridge regularization)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4" y="1285006"/>
            <a:ext cx="610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Ridge regularization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회귀 모델의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오버피팅을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방지하기 위해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가중치를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규제하는 방법 중 하나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가중치의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제곱합을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최대한 작게 만들어 모든 특성이</a:t>
            </a:r>
            <a:endParaRPr lang="en-US" altLang="ko-KR" sz="1600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출력에 주는 영향을 최소화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3595681" y="3105162"/>
            <a:ext cx="12330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alpha=1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42" y="3605299"/>
            <a:ext cx="6947795" cy="1277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3271875" y="2750104"/>
            <a:ext cx="155683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+ 5-fold CV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 fold 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367.302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0293" y="3647234"/>
            <a:ext cx="1274191" cy="20628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28711" y="3853522"/>
            <a:ext cx="1289987" cy="22290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8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Linear Regression (LASSO regularization)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4" y="1285006"/>
            <a:ext cx="610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LASSO regularization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회귀 모델의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오버피팅을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방지하기 위해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가중치를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규제하는 방법 중 하나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가중치의 절대값의 합을 최대한 작게 만들어 모든 특성이</a:t>
            </a:r>
            <a:endParaRPr lang="en-US" altLang="ko-KR" sz="1600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출력에 주는 영향을 최소화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370.612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395" y="3013715"/>
            <a:ext cx="4776890" cy="1869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8333391" y="3429000"/>
            <a:ext cx="3462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Grid Search -&gt; alpha=0.1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32640" y="3246314"/>
            <a:ext cx="1583200" cy="1556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3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Linear Regression (LASSO regularization)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4" y="1285006"/>
            <a:ext cx="610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LASSO regularization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선형 회귀 모델의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오버피팅을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방지하기 위해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가중치를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규제하는 방법 중 하나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가중치의 절대값의 합을 최대한 작게 만들어 모든 특성이</a:t>
            </a:r>
            <a:endParaRPr lang="en-US" altLang="ko-KR" sz="1600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출력에 주는 영향을 최소화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3514975" y="3124538"/>
            <a:ext cx="146546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alpha=0.1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06" y="3624675"/>
            <a:ext cx="7051165" cy="1269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3295006" y="2766910"/>
            <a:ext cx="155683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+ 5-fold CV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 fold 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362.551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90749" y="3668295"/>
            <a:ext cx="1437345" cy="1935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09421" y="3887568"/>
            <a:ext cx="1360639" cy="1688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6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444500" y="2185066"/>
            <a:ext cx="30428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</a:t>
            </a:r>
            <a:r>
              <a:rPr lang="en-US" altLang="ko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: </a:t>
            </a:r>
            <a:r>
              <a:rPr lang="ko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민하</a:t>
            </a:r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</a:t>
            </a:r>
            <a:r>
              <a:rPr lang="en-US" altLang="ko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김부영</a:t>
            </a:r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</a:t>
            </a:r>
            <a:r>
              <a:rPr lang="en-US" altLang="ko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김지호</a:t>
            </a:r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박아현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 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성산해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/>
              <a:t>이곳에 만나서 찍은 사진을 넣어주세요</a:t>
            </a:r>
            <a:r>
              <a:rPr lang="en-US" altLang="ko" sz="1600"/>
              <a:t>.</a:t>
            </a:r>
            <a:endParaRPr sz="1600"/>
          </a:p>
          <a:p>
            <a:pPr algn="ctr"/>
            <a:r>
              <a:rPr lang="en-US" altLang="ko" sz="1600"/>
              <a:t>(</a:t>
            </a:r>
            <a:r>
              <a:rPr lang="ko" altLang="en-US" sz="1600"/>
              <a:t>비대면일 경우엔 화면 캡쳐 이용</a:t>
            </a:r>
            <a:r>
              <a:rPr lang="en-US" altLang="ko" sz="1600"/>
              <a:t>)</a:t>
            </a:r>
            <a:endParaRPr sz="1600"/>
          </a:p>
          <a:p>
            <a:pPr algn="ctr"/>
            <a:r>
              <a:rPr lang="ko" altLang="en-US" sz="1600"/>
              <a:t>얼굴이 나오게 찍어주셔야 합니다</a:t>
            </a:r>
            <a:r>
              <a:rPr lang="en-US" altLang="ko" sz="1600"/>
              <a:t>:D</a:t>
            </a:r>
            <a:endParaRPr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0DF23-2C81-A9B3-61AD-06A76EECF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2" t="2604" r="19569" b="431"/>
          <a:stretch/>
        </p:blipFill>
        <p:spPr>
          <a:xfrm>
            <a:off x="2132333" y="1704701"/>
            <a:ext cx="5716800" cy="4530899"/>
          </a:xfrm>
          <a:prstGeom prst="rect">
            <a:avLst/>
          </a:prstGeom>
        </p:spPr>
      </p:pic>
      <p:sp>
        <p:nvSpPr>
          <p:cNvPr id="9" name="Google Shape;83;p16"/>
          <p:cNvSpPr txBox="1"/>
          <p:nvPr/>
        </p:nvSpPr>
        <p:spPr>
          <a:xfrm>
            <a:off x="1805300" y="42517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스터디원</a:t>
            </a: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 소개 및 만남 인증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8275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</a:t>
            </a:r>
            <a:r>
              <a:rPr lang="en-US" altLang="ko-KR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XgBoost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4" y="1285006"/>
            <a:ext cx="6107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약한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분류기를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세트로 묶어 정확도를 예측하는 기법</a:t>
            </a:r>
            <a:endParaRPr lang="en-US" altLang="ko-KR" sz="1600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Boosting 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기본 원리로 사용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빠른 속도로 적합한 비중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찾는 알고리즘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353.085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447" y="2652307"/>
            <a:ext cx="8534400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7366326" y="3429000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Grid Search -&gt;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=0.1</a:t>
            </a:r>
          </a:p>
          <a:p>
            <a:pPr algn="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max_depth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=3</a:t>
            </a:r>
          </a:p>
          <a:p>
            <a:pPr algn="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n_estimators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=100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75184" y="2865400"/>
            <a:ext cx="2059854" cy="17935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5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</a:t>
            </a:r>
            <a:r>
              <a:rPr lang="en-US" altLang="ko-KR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XgBoost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344.575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46" y="1483380"/>
            <a:ext cx="6128841" cy="3738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8780863" y="2928863"/>
            <a:ext cx="156805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HyperOpt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49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1805299" y="425177"/>
            <a:ext cx="8924309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모델 성능 평가 </a:t>
            </a:r>
            <a:r>
              <a:rPr lang="en-US" altLang="ko-KR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– </a:t>
            </a:r>
            <a:r>
              <a:rPr lang="en-US" altLang="ko-KR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CatBoost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762164" y="1285006"/>
            <a:ext cx="624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CatBoost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boosting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방식과는 다르게 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데이터의 일부만으로 </a:t>
            </a:r>
            <a:r>
              <a:rPr lang="ko-KR" altLang="en-US" sz="1600" b="1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잔차</a:t>
            </a:r>
            <a:r>
              <a:rPr lang="ko-KR" altLang="en-US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계산을 한 뒤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 결과로 다시 모델을 만드는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428094" y="5561572"/>
            <a:ext cx="277549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359.245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45" y="2679763"/>
            <a:ext cx="7207189" cy="2514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7366326" y="3429000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Grid Search -&gt;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=0.1</a:t>
            </a:r>
          </a:p>
          <a:p>
            <a:pPr algn="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max_depth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=5</a:t>
            </a:r>
          </a:p>
          <a:p>
            <a:pPr algn="r"/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n_estimators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=100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6493" y="3273357"/>
            <a:ext cx="1842127" cy="1556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1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LightGBM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C1D82A9-0454-2DA9-39A8-576E42C2FA7A}"/>
              </a:ext>
            </a:extLst>
          </p:cNvPr>
          <p:cNvSpPr txBox="1"/>
          <p:nvPr/>
        </p:nvSpPr>
        <p:spPr>
          <a:xfrm>
            <a:off x="2047450" y="300423"/>
            <a:ext cx="2462407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가장 좋은 성능을 보인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54151C-2082-3DE2-C640-15F851DDC856}"/>
              </a:ext>
            </a:extLst>
          </p:cNvPr>
          <p:cNvGrpSpPr/>
          <p:nvPr/>
        </p:nvGrpSpPr>
        <p:grpSpPr>
          <a:xfrm>
            <a:off x="2831539" y="1727624"/>
            <a:ext cx="8338949" cy="1096513"/>
            <a:chOff x="2049731" y="1526438"/>
            <a:chExt cx="6254212" cy="100217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6B7A18-49F8-1F20-33D6-B6F68D4BD092}"/>
                </a:ext>
              </a:extLst>
            </p:cNvPr>
            <p:cNvSpPr/>
            <p:nvPr/>
          </p:nvSpPr>
          <p:spPr>
            <a:xfrm>
              <a:off x="2049731" y="1526438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A747CD-B706-23B1-78BC-47183E0A0D7A}"/>
                </a:ext>
              </a:extLst>
            </p:cNvPr>
            <p:cNvSpPr/>
            <p:nvPr/>
          </p:nvSpPr>
          <p:spPr>
            <a:xfrm>
              <a:off x="2105487" y="1569578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533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10C059-084F-9A8A-2E8B-14087C318711}"/>
              </a:ext>
            </a:extLst>
          </p:cNvPr>
          <p:cNvGrpSpPr/>
          <p:nvPr/>
        </p:nvGrpSpPr>
        <p:grpSpPr>
          <a:xfrm>
            <a:off x="2831539" y="2995359"/>
            <a:ext cx="8338949" cy="886084"/>
            <a:chOff x="2049731" y="2683162"/>
            <a:chExt cx="6254212" cy="100217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5580C8-9E53-9390-1A60-5103EDD4E179}"/>
                </a:ext>
              </a:extLst>
            </p:cNvPr>
            <p:cNvSpPr/>
            <p:nvPr/>
          </p:nvSpPr>
          <p:spPr>
            <a:xfrm>
              <a:off x="2049731" y="2683162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14576E2-B3CB-2420-C8B7-BAFF682A624B}"/>
                </a:ext>
              </a:extLst>
            </p:cNvPr>
            <p:cNvSpPr/>
            <p:nvPr/>
          </p:nvSpPr>
          <p:spPr>
            <a:xfrm>
              <a:off x="2105487" y="2726302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DED1E8-6C71-0160-404F-EBFFBDEE1F7C}"/>
              </a:ext>
            </a:extLst>
          </p:cNvPr>
          <p:cNvGrpSpPr/>
          <p:nvPr/>
        </p:nvGrpSpPr>
        <p:grpSpPr>
          <a:xfrm>
            <a:off x="2831539" y="4090810"/>
            <a:ext cx="8338949" cy="1222463"/>
            <a:chOff x="2049731" y="3833497"/>
            <a:chExt cx="6254212" cy="100217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01F6F7-F3F4-A824-66CA-A1859822D629}"/>
                </a:ext>
              </a:extLst>
            </p:cNvPr>
            <p:cNvSpPr/>
            <p:nvPr/>
          </p:nvSpPr>
          <p:spPr>
            <a:xfrm>
              <a:off x="2049731" y="383349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286155-47D9-9083-9E16-697DAF02A39C}"/>
                </a:ext>
              </a:extLst>
            </p:cNvPr>
            <p:cNvSpPr/>
            <p:nvPr/>
          </p:nvSpPr>
          <p:spPr>
            <a:xfrm>
              <a:off x="2105487" y="387663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470E7-1DE2-A16E-91BC-4C8C6B1A0FDD}"/>
              </a:ext>
            </a:extLst>
          </p:cNvPr>
          <p:cNvSpPr/>
          <p:nvPr/>
        </p:nvSpPr>
        <p:spPr>
          <a:xfrm>
            <a:off x="5211298" y="1061517"/>
            <a:ext cx="3505089" cy="487329"/>
          </a:xfrm>
          <a:prstGeom prst="rect">
            <a:avLst/>
          </a:prstGeom>
          <a:solidFill>
            <a:srgbClr val="19264B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튜닝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7B1AA6-E1B3-0A16-849E-33AD2F94100A}"/>
              </a:ext>
            </a:extLst>
          </p:cNvPr>
          <p:cNvSpPr txBox="1"/>
          <p:nvPr/>
        </p:nvSpPr>
        <p:spPr>
          <a:xfrm>
            <a:off x="2905880" y="1837095"/>
            <a:ext cx="3135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① </a:t>
            </a:r>
            <a:r>
              <a:rPr lang="en-US" altLang="ko-KR" sz="1600" b="1" dirty="0"/>
              <a:t>Grid Search (</a:t>
            </a:r>
            <a:r>
              <a:rPr lang="en-US" altLang="ko-KR" sz="1600" b="1" dirty="0" err="1"/>
              <a:t>GridSearchCV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1D1D14-7EA4-192B-3EB5-34AB491EAB54}"/>
              </a:ext>
            </a:extLst>
          </p:cNvPr>
          <p:cNvSpPr txBox="1"/>
          <p:nvPr/>
        </p:nvSpPr>
        <p:spPr>
          <a:xfrm>
            <a:off x="2904736" y="3105455"/>
            <a:ext cx="433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② </a:t>
            </a:r>
            <a:r>
              <a:rPr lang="en-US" altLang="ko-KR" sz="1600" b="1" dirty="0"/>
              <a:t>Random Search (</a:t>
            </a:r>
            <a:r>
              <a:rPr lang="en-US" altLang="ko-KR" sz="1600" b="1" dirty="0" err="1"/>
              <a:t>RandomizedSearchCV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C4A01-EFEB-BF5F-C5C7-E3F241AE288B}"/>
              </a:ext>
            </a:extLst>
          </p:cNvPr>
          <p:cNvSpPr txBox="1"/>
          <p:nvPr/>
        </p:nvSpPr>
        <p:spPr>
          <a:xfrm>
            <a:off x="2904736" y="4216068"/>
            <a:ext cx="382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③ </a:t>
            </a:r>
            <a:r>
              <a:rPr lang="en-US" altLang="ko-KR" sz="1600" b="1" dirty="0"/>
              <a:t>Bayesian Optimization (</a:t>
            </a:r>
            <a:r>
              <a:rPr lang="en-US" altLang="ko-KR" sz="1600" b="1" dirty="0" err="1"/>
              <a:t>HyperOpt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73D1-55C2-8F68-7AD6-7D43BE031C9A}"/>
              </a:ext>
            </a:extLst>
          </p:cNvPr>
          <p:cNvSpPr txBox="1"/>
          <p:nvPr/>
        </p:nvSpPr>
        <p:spPr>
          <a:xfrm>
            <a:off x="3059535" y="2160763"/>
            <a:ext cx="7932532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값 내에서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적용할 수 있는 모든 조합의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파라미터를 사용하여</a:t>
            </a:r>
            <a:endParaRPr lang="en-US" altLang="ko-KR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파라미터를 탐색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059535" y="3440080"/>
            <a:ext cx="530305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범위 내에서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조합을 추출하여 최적의 조합을 탐색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DFAE5D-7EF2-C3A7-E1F0-1306B9EAE8C6}"/>
              </a:ext>
            </a:extLst>
          </p:cNvPr>
          <p:cNvSpPr txBox="1"/>
          <p:nvPr/>
        </p:nvSpPr>
        <p:spPr>
          <a:xfrm>
            <a:off x="3059535" y="4600921"/>
            <a:ext cx="7048724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목적 함수와 </a:t>
            </a:r>
            <a:r>
              <a:rPr lang="ko-KR" altLang="en-US" sz="1467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조합을 대상으로 평가</a:t>
            </a:r>
            <a:r>
              <a:rPr lang="en-US" altLang="ko-KR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관측</a:t>
            </a:r>
            <a:r>
              <a:rPr lang="ko-KR" altLang="en-US" sz="1467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과정을 반복 수행하며</a:t>
            </a:r>
            <a:endParaRPr lang="en-US" altLang="ko-KR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최적의 조합을 탐색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9449F8-6F41-6B52-6736-A1C61711011D}"/>
              </a:ext>
            </a:extLst>
          </p:cNvPr>
          <p:cNvGrpSpPr/>
          <p:nvPr/>
        </p:nvGrpSpPr>
        <p:grpSpPr>
          <a:xfrm>
            <a:off x="2797203" y="5490449"/>
            <a:ext cx="8338949" cy="945087"/>
            <a:chOff x="2049731" y="3833497"/>
            <a:chExt cx="6254212" cy="100217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E021DE8-7DC0-13B3-50A1-8AB0B65CA27B}"/>
                </a:ext>
              </a:extLst>
            </p:cNvPr>
            <p:cNvSpPr/>
            <p:nvPr/>
          </p:nvSpPr>
          <p:spPr>
            <a:xfrm>
              <a:off x="2049731" y="383349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070857-EAB6-38F8-D9C2-B3F788726BB5}"/>
                </a:ext>
              </a:extLst>
            </p:cNvPr>
            <p:cNvSpPr/>
            <p:nvPr/>
          </p:nvSpPr>
          <p:spPr>
            <a:xfrm>
              <a:off x="2105487" y="387663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9A2514-B0EB-77BD-F01B-30A5187497B1}"/>
              </a:ext>
            </a:extLst>
          </p:cNvPr>
          <p:cNvSpPr txBox="1"/>
          <p:nvPr/>
        </p:nvSpPr>
        <p:spPr>
          <a:xfrm>
            <a:off x="2904737" y="5593660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④ </a:t>
            </a:r>
            <a:r>
              <a:rPr lang="en-US" altLang="ko-KR" sz="1600" b="1" dirty="0" err="1"/>
              <a:t>Optuna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F9D78-0F17-6677-B6B7-A276F85B066E}"/>
              </a:ext>
            </a:extLst>
          </p:cNvPr>
          <p:cNvSpPr txBox="1"/>
          <p:nvPr/>
        </p:nvSpPr>
        <p:spPr>
          <a:xfrm>
            <a:off x="3059535" y="5946688"/>
            <a:ext cx="606608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앞선 방법들과 달리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최적화를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자동화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해주는 프레임 워크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7D67DD-7D32-8785-E683-79F87B0B1B64}"/>
              </a:ext>
            </a:extLst>
          </p:cNvPr>
          <p:cNvSpPr txBox="1"/>
          <p:nvPr/>
        </p:nvSpPr>
        <p:spPr>
          <a:xfrm>
            <a:off x="5466399" y="729901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https://dacon.io/codeshare/4646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930733-DB9D-56DF-9E68-7A675EDEB75D}"/>
              </a:ext>
            </a:extLst>
          </p:cNvPr>
          <p:cNvSpPr/>
          <p:nvPr/>
        </p:nvSpPr>
        <p:spPr>
          <a:xfrm>
            <a:off x="4099441" y="5613100"/>
            <a:ext cx="2115507" cy="31667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빠른 속도 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43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LightGBM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C1D82A9-0454-2DA9-39A8-576E42C2FA7A}"/>
              </a:ext>
            </a:extLst>
          </p:cNvPr>
          <p:cNvSpPr txBox="1"/>
          <p:nvPr/>
        </p:nvSpPr>
        <p:spPr>
          <a:xfrm>
            <a:off x="2047450" y="300423"/>
            <a:ext cx="2462407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가장 좋은 성능을 보인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54151C-2082-3DE2-C640-15F851DDC856}"/>
              </a:ext>
            </a:extLst>
          </p:cNvPr>
          <p:cNvGrpSpPr/>
          <p:nvPr/>
        </p:nvGrpSpPr>
        <p:grpSpPr>
          <a:xfrm>
            <a:off x="2970310" y="1508693"/>
            <a:ext cx="8338949" cy="1096513"/>
            <a:chOff x="2049731" y="1526438"/>
            <a:chExt cx="6254212" cy="100217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6B7A18-49F8-1F20-33D6-B6F68D4BD092}"/>
                </a:ext>
              </a:extLst>
            </p:cNvPr>
            <p:cNvSpPr/>
            <p:nvPr/>
          </p:nvSpPr>
          <p:spPr>
            <a:xfrm>
              <a:off x="2049731" y="1526438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A747CD-B706-23B1-78BC-47183E0A0D7A}"/>
                </a:ext>
              </a:extLst>
            </p:cNvPr>
            <p:cNvSpPr/>
            <p:nvPr/>
          </p:nvSpPr>
          <p:spPr>
            <a:xfrm>
              <a:off x="2105487" y="1569578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533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47B1AA6-E1B3-0A16-849E-33AD2F94100A}"/>
              </a:ext>
            </a:extLst>
          </p:cNvPr>
          <p:cNvSpPr txBox="1"/>
          <p:nvPr/>
        </p:nvSpPr>
        <p:spPr>
          <a:xfrm>
            <a:off x="3044651" y="1618164"/>
            <a:ext cx="3135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① </a:t>
            </a:r>
            <a:r>
              <a:rPr lang="en-US" altLang="ko-KR" sz="1600" b="1" dirty="0"/>
              <a:t>Grid Search (</a:t>
            </a:r>
            <a:r>
              <a:rPr lang="en-US" altLang="ko-KR" sz="1600" b="1" dirty="0" err="1"/>
              <a:t>GridSearchCV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73D1-55C2-8F68-7AD6-7D43BE031C9A}"/>
              </a:ext>
            </a:extLst>
          </p:cNvPr>
          <p:cNvSpPr txBox="1"/>
          <p:nvPr/>
        </p:nvSpPr>
        <p:spPr>
          <a:xfrm>
            <a:off x="3198306" y="1941832"/>
            <a:ext cx="7932532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값 내에서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적용할 수 있는 모든 조합의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파라미터를 사용하여</a:t>
            </a:r>
            <a:endParaRPr lang="en-US" altLang="ko-KR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파라미터를 탐색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6FF8C4-BD3A-3149-622F-1732B1BA6659}"/>
              </a:ext>
            </a:extLst>
          </p:cNvPr>
          <p:cNvGrpSpPr/>
          <p:nvPr/>
        </p:nvGrpSpPr>
        <p:grpSpPr>
          <a:xfrm>
            <a:off x="2212930" y="2872582"/>
            <a:ext cx="9442353" cy="2734820"/>
            <a:chOff x="1719170" y="2011712"/>
            <a:chExt cx="7081765" cy="20511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F544A2-2DF3-05C3-B67D-A2758F6E6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553"/>
            <a:stretch/>
          </p:blipFill>
          <p:spPr>
            <a:xfrm>
              <a:off x="1719170" y="2011712"/>
              <a:ext cx="7081765" cy="205111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A3C51F-FD46-B48A-358B-EF6D4A550574}"/>
                </a:ext>
              </a:extLst>
            </p:cNvPr>
            <p:cNvSpPr/>
            <p:nvPr/>
          </p:nvSpPr>
          <p:spPr>
            <a:xfrm>
              <a:off x="1783079" y="3343298"/>
              <a:ext cx="7017855" cy="177142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E094B4-DBB7-7963-C52C-A430E9A9C083}"/>
              </a:ext>
            </a:extLst>
          </p:cNvPr>
          <p:cNvSpPr txBox="1"/>
          <p:nvPr/>
        </p:nvSpPr>
        <p:spPr>
          <a:xfrm>
            <a:off x="5993799" y="5977006"/>
            <a:ext cx="22176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326.7250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1E0065-FE62-BDC3-D839-CDCC8B55C017}"/>
              </a:ext>
            </a:extLst>
          </p:cNvPr>
          <p:cNvSpPr/>
          <p:nvPr/>
        </p:nvSpPr>
        <p:spPr>
          <a:xfrm>
            <a:off x="6300243" y="1595088"/>
            <a:ext cx="2115507" cy="31667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너무 오래 걸림</a:t>
            </a:r>
          </a:p>
        </p:txBody>
      </p:sp>
    </p:spTree>
    <p:extLst>
      <p:ext uri="{BB962C8B-B14F-4D97-AF65-F5344CB8AC3E}">
        <p14:creationId xmlns:p14="http://schemas.microsoft.com/office/powerpoint/2010/main" val="57274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LightGBM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C1D82A9-0454-2DA9-39A8-576E42C2FA7A}"/>
              </a:ext>
            </a:extLst>
          </p:cNvPr>
          <p:cNvSpPr txBox="1"/>
          <p:nvPr/>
        </p:nvSpPr>
        <p:spPr>
          <a:xfrm>
            <a:off x="2047450" y="300423"/>
            <a:ext cx="2462407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가장 좋은 성능을 보인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10C059-084F-9A8A-2E8B-14087C318711}"/>
              </a:ext>
            </a:extLst>
          </p:cNvPr>
          <p:cNvGrpSpPr/>
          <p:nvPr/>
        </p:nvGrpSpPr>
        <p:grpSpPr>
          <a:xfrm>
            <a:off x="2950486" y="1482046"/>
            <a:ext cx="8338949" cy="886084"/>
            <a:chOff x="2049731" y="2683162"/>
            <a:chExt cx="6254212" cy="100217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5580C8-9E53-9390-1A60-5103EDD4E179}"/>
                </a:ext>
              </a:extLst>
            </p:cNvPr>
            <p:cNvSpPr/>
            <p:nvPr/>
          </p:nvSpPr>
          <p:spPr>
            <a:xfrm>
              <a:off x="2049731" y="2683162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14576E2-B3CB-2420-C8B7-BAFF682A624B}"/>
                </a:ext>
              </a:extLst>
            </p:cNvPr>
            <p:cNvSpPr/>
            <p:nvPr/>
          </p:nvSpPr>
          <p:spPr>
            <a:xfrm>
              <a:off x="2105487" y="2726302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F1D1D14-7EA4-192B-3EB5-34AB491EAB54}"/>
              </a:ext>
            </a:extLst>
          </p:cNvPr>
          <p:cNvSpPr txBox="1"/>
          <p:nvPr/>
        </p:nvSpPr>
        <p:spPr>
          <a:xfrm>
            <a:off x="3023683" y="1592142"/>
            <a:ext cx="433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② </a:t>
            </a:r>
            <a:r>
              <a:rPr lang="en-US" altLang="ko-KR" sz="1600" b="1" dirty="0"/>
              <a:t>Random Search (</a:t>
            </a:r>
            <a:r>
              <a:rPr lang="en-US" altLang="ko-KR" sz="1600" b="1" dirty="0" err="1"/>
              <a:t>RandomizedSearchCV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9CE1A9-1A4B-4A11-4B4D-85EE90E99178}"/>
              </a:ext>
            </a:extLst>
          </p:cNvPr>
          <p:cNvSpPr txBox="1"/>
          <p:nvPr/>
        </p:nvSpPr>
        <p:spPr>
          <a:xfrm>
            <a:off x="3178482" y="1926767"/>
            <a:ext cx="5303055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범위 내에서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조합을 추출하여 최적의 조합을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A1C81-11D1-43EB-B25F-D7D476B2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83" y="2850023"/>
            <a:ext cx="9519677" cy="24104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A1E552-D8E7-D00D-C42E-DC6B6F3552CB}"/>
              </a:ext>
            </a:extLst>
          </p:cNvPr>
          <p:cNvSpPr/>
          <p:nvPr/>
        </p:nvSpPr>
        <p:spPr>
          <a:xfrm>
            <a:off x="2230035" y="4558819"/>
            <a:ext cx="9470325" cy="22877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694DB-6921-DA62-DCD0-1AFD112167E9}"/>
              </a:ext>
            </a:extLst>
          </p:cNvPr>
          <p:cNvSpPr txBox="1"/>
          <p:nvPr/>
        </p:nvSpPr>
        <p:spPr>
          <a:xfrm>
            <a:off x="5248864" y="5780491"/>
            <a:ext cx="322231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##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좋은 결과가 나왔음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964F63-7BCB-2014-9A25-EB8A43CEAF5A}"/>
              </a:ext>
            </a:extLst>
          </p:cNvPr>
          <p:cNvSpPr/>
          <p:nvPr/>
        </p:nvSpPr>
        <p:spPr>
          <a:xfrm>
            <a:off x="8720264" y="1665802"/>
            <a:ext cx="2980096" cy="52192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GridSearch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보다는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빠르긴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하나</a:t>
            </a:r>
            <a:endParaRPr lang="en-US" altLang="ko-KR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너무 오래 걸림</a:t>
            </a:r>
          </a:p>
        </p:txBody>
      </p:sp>
    </p:spTree>
    <p:extLst>
      <p:ext uri="{BB962C8B-B14F-4D97-AF65-F5344CB8AC3E}">
        <p14:creationId xmlns:p14="http://schemas.microsoft.com/office/powerpoint/2010/main" val="1312844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LightGBM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C1D82A9-0454-2DA9-39A8-576E42C2FA7A}"/>
              </a:ext>
            </a:extLst>
          </p:cNvPr>
          <p:cNvSpPr txBox="1"/>
          <p:nvPr/>
        </p:nvSpPr>
        <p:spPr>
          <a:xfrm>
            <a:off x="2047450" y="300423"/>
            <a:ext cx="2462407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가장 좋은 성능을 보인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9449F8-6F41-6B52-6736-A1C61711011D}"/>
              </a:ext>
            </a:extLst>
          </p:cNvPr>
          <p:cNvGrpSpPr/>
          <p:nvPr/>
        </p:nvGrpSpPr>
        <p:grpSpPr>
          <a:xfrm>
            <a:off x="2737728" y="1392934"/>
            <a:ext cx="8338949" cy="4932885"/>
            <a:chOff x="2049731" y="3833497"/>
            <a:chExt cx="6254212" cy="100217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E021DE8-7DC0-13B3-50A1-8AB0B65CA27B}"/>
                </a:ext>
              </a:extLst>
            </p:cNvPr>
            <p:cNvSpPr/>
            <p:nvPr/>
          </p:nvSpPr>
          <p:spPr>
            <a:xfrm>
              <a:off x="2049731" y="383349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070857-EAB6-38F8-D9C2-B3F788726BB5}"/>
                </a:ext>
              </a:extLst>
            </p:cNvPr>
            <p:cNvSpPr/>
            <p:nvPr/>
          </p:nvSpPr>
          <p:spPr>
            <a:xfrm>
              <a:off x="2105487" y="387663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9A2514-B0EB-77BD-F01B-30A5187497B1}"/>
              </a:ext>
            </a:extLst>
          </p:cNvPr>
          <p:cNvSpPr txBox="1"/>
          <p:nvPr/>
        </p:nvSpPr>
        <p:spPr>
          <a:xfrm>
            <a:off x="2845262" y="149614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④ </a:t>
            </a:r>
            <a:r>
              <a:rPr lang="en-US" altLang="ko-KR" sz="1600" b="1" dirty="0" err="1"/>
              <a:t>Optuna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F9D78-0F17-6677-B6B7-A276F85B066E}"/>
              </a:ext>
            </a:extLst>
          </p:cNvPr>
          <p:cNvSpPr txBox="1"/>
          <p:nvPr/>
        </p:nvSpPr>
        <p:spPr>
          <a:xfrm>
            <a:off x="3000060" y="1849174"/>
            <a:ext cx="606608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앞선 방법들과 달리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최적화를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자동화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해주는 프레임 워크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930733-DB9D-56DF-9E68-7A675EDEB75D}"/>
              </a:ext>
            </a:extLst>
          </p:cNvPr>
          <p:cNvSpPr/>
          <p:nvPr/>
        </p:nvSpPr>
        <p:spPr>
          <a:xfrm>
            <a:off x="4039967" y="1515585"/>
            <a:ext cx="2115507" cy="31667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압도적으로 빠른 속도 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D5C015-36A3-14B5-CB15-A2D3B1C98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94" y="2441883"/>
            <a:ext cx="7057021" cy="3230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C6C6C-69D9-6C20-C3B3-5B809DF942D8}"/>
              </a:ext>
            </a:extLst>
          </p:cNvPr>
          <p:cNvSpPr txBox="1"/>
          <p:nvPr/>
        </p:nvSpPr>
        <p:spPr>
          <a:xfrm>
            <a:off x="5193990" y="5670458"/>
            <a:ext cx="309251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https://optuna.org/#key_features</a:t>
            </a:r>
            <a:endParaRPr lang="ko-KR" altLang="en-US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FC46B-C17F-4C59-9AD0-C346CA3FC77D}"/>
              </a:ext>
            </a:extLst>
          </p:cNvPr>
          <p:cNvSpPr txBox="1"/>
          <p:nvPr/>
        </p:nvSpPr>
        <p:spPr>
          <a:xfrm>
            <a:off x="6391206" y="4407428"/>
            <a:ext cx="4605748" cy="730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최적화할 파라미터의 종류와 범위를 정의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(objective)</a:t>
            </a:r>
          </a:p>
          <a:p>
            <a:pPr>
              <a:lnSpc>
                <a:spcPct val="150000"/>
              </a:lnSpc>
            </a:pP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n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번의 최적화 시도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67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n_trials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ko-KR" altLang="en-US" sz="1467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도출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4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LightGBM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C1D82A9-0454-2DA9-39A8-576E42C2FA7A}"/>
              </a:ext>
            </a:extLst>
          </p:cNvPr>
          <p:cNvSpPr txBox="1"/>
          <p:nvPr/>
        </p:nvSpPr>
        <p:spPr>
          <a:xfrm>
            <a:off x="2047450" y="300423"/>
            <a:ext cx="2462407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가장 좋은 성능을 보인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9449F8-6F41-6B52-6736-A1C61711011D}"/>
              </a:ext>
            </a:extLst>
          </p:cNvPr>
          <p:cNvGrpSpPr/>
          <p:nvPr/>
        </p:nvGrpSpPr>
        <p:grpSpPr>
          <a:xfrm>
            <a:off x="2737728" y="1392934"/>
            <a:ext cx="8338949" cy="966169"/>
            <a:chOff x="2049731" y="3833497"/>
            <a:chExt cx="6254212" cy="100217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E021DE8-7DC0-13B3-50A1-8AB0B65CA27B}"/>
                </a:ext>
              </a:extLst>
            </p:cNvPr>
            <p:cNvSpPr/>
            <p:nvPr/>
          </p:nvSpPr>
          <p:spPr>
            <a:xfrm>
              <a:off x="2049731" y="383349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070857-EAB6-38F8-D9C2-B3F788726BB5}"/>
                </a:ext>
              </a:extLst>
            </p:cNvPr>
            <p:cNvSpPr/>
            <p:nvPr/>
          </p:nvSpPr>
          <p:spPr>
            <a:xfrm>
              <a:off x="2105487" y="387663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9A2514-B0EB-77BD-F01B-30A5187497B1}"/>
              </a:ext>
            </a:extLst>
          </p:cNvPr>
          <p:cNvSpPr txBox="1"/>
          <p:nvPr/>
        </p:nvSpPr>
        <p:spPr>
          <a:xfrm>
            <a:off x="2845262" y="149614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④ </a:t>
            </a:r>
            <a:r>
              <a:rPr lang="en-US" altLang="ko-KR" sz="1600" b="1" dirty="0" err="1"/>
              <a:t>Optuna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F9D78-0F17-6677-B6B7-A276F85B066E}"/>
              </a:ext>
            </a:extLst>
          </p:cNvPr>
          <p:cNvSpPr txBox="1"/>
          <p:nvPr/>
        </p:nvSpPr>
        <p:spPr>
          <a:xfrm>
            <a:off x="3000060" y="1849174"/>
            <a:ext cx="606608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앞선 방법들과 달리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6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파라미터 최적화를 </a:t>
            </a:r>
            <a:r>
              <a:rPr lang="ko-KR" altLang="en-US" sz="1467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자동화</a:t>
            </a:r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해주는 프레임 워크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930733-DB9D-56DF-9E68-7A675EDEB75D}"/>
              </a:ext>
            </a:extLst>
          </p:cNvPr>
          <p:cNvSpPr/>
          <p:nvPr/>
        </p:nvSpPr>
        <p:spPr>
          <a:xfrm>
            <a:off x="4039967" y="1515585"/>
            <a:ext cx="2115507" cy="31667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빠른 속도 </a:t>
            </a:r>
            <a:r>
              <a:rPr lang="en-US" altLang="ko-KR" sz="1467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6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E20AA8-2AF0-1DD4-C3C5-FA541419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366" y="5773580"/>
            <a:ext cx="4270193" cy="760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ABC2B-69F5-7CA0-A1C6-27B2561BFF13}"/>
              </a:ext>
            </a:extLst>
          </p:cNvPr>
          <p:cNvSpPr txBox="1"/>
          <p:nvPr/>
        </p:nvSpPr>
        <p:spPr>
          <a:xfrm>
            <a:off x="8991261" y="3869806"/>
            <a:ext cx="2586183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MAE: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326.7117</a:t>
            </a:r>
          </a:p>
          <a:p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평균적으로 가장 좋은 결과</a:t>
            </a: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67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05042D-8883-169E-36E2-EE27CF43A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366" y="2551016"/>
            <a:ext cx="5969157" cy="30883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3EDCA-C6FC-1853-0A19-368F4714DED9}"/>
              </a:ext>
            </a:extLst>
          </p:cNvPr>
          <p:cNvSpPr/>
          <p:nvPr/>
        </p:nvSpPr>
        <p:spPr>
          <a:xfrm>
            <a:off x="2539366" y="2600774"/>
            <a:ext cx="5969157" cy="256509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F29721-4AE0-84BB-25F0-99489380000F}"/>
              </a:ext>
            </a:extLst>
          </p:cNvPr>
          <p:cNvSpPr/>
          <p:nvPr/>
        </p:nvSpPr>
        <p:spPr>
          <a:xfrm>
            <a:off x="2594614" y="5831249"/>
            <a:ext cx="4270193" cy="205279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CD6D9B-28EE-73C6-40B6-64C7399E4E5E}"/>
              </a:ext>
            </a:extLst>
          </p:cNvPr>
          <p:cNvSpPr/>
          <p:nvPr/>
        </p:nvSpPr>
        <p:spPr>
          <a:xfrm>
            <a:off x="2615453" y="5070313"/>
            <a:ext cx="4270193" cy="205279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FE91D-C178-C6E8-79A4-B46658F459EA}"/>
              </a:ext>
            </a:extLst>
          </p:cNvPr>
          <p:cNvSpPr txBox="1"/>
          <p:nvPr/>
        </p:nvSpPr>
        <p:spPr>
          <a:xfrm>
            <a:off x="6885646" y="4884075"/>
            <a:ext cx="2581156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67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67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방지를 위한 교차검증</a:t>
            </a:r>
          </a:p>
        </p:txBody>
      </p:sp>
    </p:spTree>
    <p:extLst>
      <p:ext uri="{BB962C8B-B14F-4D97-AF65-F5344CB8AC3E}">
        <p14:creationId xmlns:p14="http://schemas.microsoft.com/office/powerpoint/2010/main" val="203019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 err="1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LightGBM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C1D82A9-0454-2DA9-39A8-576E42C2FA7A}"/>
              </a:ext>
            </a:extLst>
          </p:cNvPr>
          <p:cNvSpPr txBox="1"/>
          <p:nvPr/>
        </p:nvSpPr>
        <p:spPr>
          <a:xfrm>
            <a:off x="2047450" y="300423"/>
            <a:ext cx="2462407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가장 좋은 성능을 보인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450BFB-8CEA-648F-C907-FFF50E7F8F42}"/>
              </a:ext>
            </a:extLst>
          </p:cNvPr>
          <p:cNvGrpSpPr/>
          <p:nvPr/>
        </p:nvGrpSpPr>
        <p:grpSpPr>
          <a:xfrm>
            <a:off x="2607694" y="1998951"/>
            <a:ext cx="8338949" cy="2137666"/>
            <a:chOff x="2049731" y="3833497"/>
            <a:chExt cx="6254212" cy="100217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2EA3A0-3A38-DF48-7712-DFCEDED3AB3B}"/>
                </a:ext>
              </a:extLst>
            </p:cNvPr>
            <p:cNvSpPr/>
            <p:nvPr/>
          </p:nvSpPr>
          <p:spPr>
            <a:xfrm>
              <a:off x="2049731" y="383349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A11A90-7DDE-7932-3BAC-4678AE7D8DAA}"/>
                </a:ext>
              </a:extLst>
            </p:cNvPr>
            <p:cNvSpPr/>
            <p:nvPr/>
          </p:nvSpPr>
          <p:spPr>
            <a:xfrm>
              <a:off x="2105487" y="3876637"/>
              <a:ext cx="6198456" cy="959031"/>
            </a:xfrm>
            <a:prstGeom prst="rect">
              <a:avLst/>
            </a:prstGeom>
            <a:solidFill>
              <a:schemeClr val="accent2">
                <a:lumMod val="10000"/>
                <a:lumOff val="9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467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10225E-3847-151B-F402-5B3D31010D8A}"/>
              </a:ext>
            </a:extLst>
          </p:cNvPr>
          <p:cNvGrpSpPr/>
          <p:nvPr/>
        </p:nvGrpSpPr>
        <p:grpSpPr>
          <a:xfrm>
            <a:off x="3072032" y="2314843"/>
            <a:ext cx="7377452" cy="1393557"/>
            <a:chOff x="1602237" y="2068646"/>
            <a:chExt cx="6341613" cy="10697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CD41AB-A417-940B-48F8-E2ABC8D07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417"/>
            <a:stretch/>
          </p:blipFill>
          <p:spPr>
            <a:xfrm>
              <a:off x="1602237" y="2068646"/>
              <a:ext cx="3606798" cy="106970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A93EEA-133B-47B8-257F-637ACBBA6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146"/>
            <a:stretch/>
          </p:blipFill>
          <p:spPr>
            <a:xfrm>
              <a:off x="3816350" y="2068646"/>
              <a:ext cx="4127500" cy="106970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98126D-6D98-356F-CF25-C1D6CCBFDAF7}"/>
              </a:ext>
            </a:extLst>
          </p:cNvPr>
          <p:cNvSpPr txBox="1"/>
          <p:nvPr/>
        </p:nvSpPr>
        <p:spPr>
          <a:xfrm>
            <a:off x="2470150" y="4562365"/>
            <a:ext cx="922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Optuna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LightGBM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실제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캐글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스코어가 가장 우수 </a:t>
            </a:r>
          </a:p>
        </p:txBody>
      </p:sp>
    </p:spTree>
    <p:extLst>
      <p:ext uri="{BB962C8B-B14F-4D97-AF65-F5344CB8AC3E}">
        <p14:creationId xmlns:p14="http://schemas.microsoft.com/office/powerpoint/2010/main" val="377869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" pitchFamily="2" charset="-127"/>
                <a:sym typeface="NanumGothic ExtraBold"/>
              </a:rPr>
              <a:t>성능 향상을 위한 제안</a:t>
            </a:r>
            <a:endParaRPr lang="en-US" altLang="ko-KR" sz="2667" b="1" dirty="0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7B9A79B-9098-3536-6246-C472FC98B7E9}"/>
              </a:ext>
            </a:extLst>
          </p:cNvPr>
          <p:cNvSpPr txBox="1"/>
          <p:nvPr/>
        </p:nvSpPr>
        <p:spPr>
          <a:xfrm>
            <a:off x="1986983" y="1407401"/>
            <a:ext cx="9729396" cy="188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indent="-380990">
              <a:buFontTx/>
              <a:buChar char="-"/>
            </a:pPr>
            <a:r>
              <a:rPr lang="ko-KR" altLang="en-US" sz="2133" b="1" dirty="0"/>
              <a:t>더 많은 회귀 모델과 파라미터 최적화 </a:t>
            </a:r>
            <a:r>
              <a:rPr lang="en-US" altLang="ko-KR" sz="2133" b="1" dirty="0"/>
              <a:t>: </a:t>
            </a:r>
            <a:r>
              <a:rPr lang="ko-KR" altLang="ko-KR" sz="2133" dirty="0" err="1">
                <a:latin typeface="Arial" panose="020B0604020202020204" pitchFamily="34" charset="0"/>
              </a:rPr>
              <a:t>HuberRegresso</a:t>
            </a:r>
            <a:r>
              <a:rPr lang="en-US" altLang="ko-KR" sz="2133" dirty="0">
                <a:latin typeface="Arial" panose="020B0604020202020204" pitchFamily="34" charset="0"/>
              </a:rPr>
              <a:t>r, </a:t>
            </a:r>
            <a:r>
              <a:rPr lang="en-US" altLang="ko-KR" sz="2133" dirty="0" err="1">
                <a:latin typeface="Arial" panose="020B0604020202020204" pitchFamily="34" charset="0"/>
              </a:rPr>
              <a:t>MLPRegressor</a:t>
            </a:r>
            <a:r>
              <a:rPr lang="en-US" altLang="ko-KR" sz="2133" dirty="0">
                <a:latin typeface="Arial" panose="020B0604020202020204" pitchFamily="34" charset="0"/>
              </a:rPr>
              <a:t>, …</a:t>
            </a:r>
            <a:r>
              <a:rPr lang="en-US" altLang="ko-KR" sz="2133" b="1" dirty="0"/>
              <a:t> </a:t>
            </a:r>
            <a:endParaRPr lang="en-US" altLang="ko-KR" sz="2400" b="1" dirty="0"/>
          </a:p>
          <a:p>
            <a:pPr marL="380990" indent="-380990">
              <a:buFontTx/>
              <a:buChar char="-"/>
            </a:pPr>
            <a:r>
              <a:rPr lang="ko-KR" altLang="en-US" sz="2133" b="1" dirty="0"/>
              <a:t>추가 </a:t>
            </a:r>
            <a:r>
              <a:rPr lang="ko-KR" altLang="en-US" sz="2133" b="1" dirty="0" err="1"/>
              <a:t>전처리</a:t>
            </a:r>
            <a:r>
              <a:rPr lang="ko-KR" altLang="en-US" sz="2133" b="1" dirty="0"/>
              <a:t> </a:t>
            </a:r>
            <a:r>
              <a:rPr lang="en-US" altLang="ko-KR" sz="2133" b="1" dirty="0"/>
              <a:t>:</a:t>
            </a:r>
          </a:p>
          <a:p>
            <a:r>
              <a:rPr lang="en-US" altLang="ko-KR" sz="2133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2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2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Data</a:t>
            </a:r>
            <a:r>
              <a:rPr lang="ko-KR" altLang="en-US" sz="2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binning</a:t>
            </a:r>
          </a:p>
          <a:p>
            <a:r>
              <a:rPr lang="ko-KR" altLang="en-US" sz="2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② </a:t>
            </a:r>
            <a:r>
              <a:rPr lang="ko-KR" altLang="en-US" sz="2133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다중공선성</a:t>
            </a:r>
            <a:r>
              <a:rPr lang="ko-KR" altLang="en-US" sz="213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sz="213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5DF9FC-7088-B14C-80F8-3C877E692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87" y="3492170"/>
            <a:ext cx="5102348" cy="268544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1745D4-1750-EFBC-55C8-BA4E0FEC18F6}"/>
              </a:ext>
            </a:extLst>
          </p:cNvPr>
          <p:cNvCxnSpPr>
            <a:cxnSpLocks/>
          </p:cNvCxnSpPr>
          <p:nvPr/>
        </p:nvCxnSpPr>
        <p:spPr>
          <a:xfrm>
            <a:off x="5426111" y="2658612"/>
            <a:ext cx="0" cy="610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8BBD8B-9BB0-C9ED-A5FD-1AD837C9F754}"/>
              </a:ext>
            </a:extLst>
          </p:cNvPr>
          <p:cNvCxnSpPr>
            <a:cxnSpLocks/>
          </p:cNvCxnSpPr>
          <p:nvPr/>
        </p:nvCxnSpPr>
        <p:spPr>
          <a:xfrm flipH="1">
            <a:off x="4990682" y="2672861"/>
            <a:ext cx="455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53946C-A440-1B01-6C7D-0A0D8F7A1135}"/>
              </a:ext>
            </a:extLst>
          </p:cNvPr>
          <p:cNvSpPr txBox="1"/>
          <p:nvPr/>
        </p:nvSpPr>
        <p:spPr>
          <a:xfrm>
            <a:off x="7898004" y="6243649"/>
            <a:ext cx="304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중복되는 피처 </a:t>
            </a:r>
            <a:r>
              <a:rPr lang="en-US" altLang="ko-KR" sz="2400" b="1" dirty="0">
                <a:solidFill>
                  <a:srgbClr val="FF0000"/>
                </a:solidFill>
              </a:rPr>
              <a:t>drop!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00C8EF-8101-BE08-9577-E5C054996019}"/>
              </a:ext>
            </a:extLst>
          </p:cNvPr>
          <p:cNvGrpSpPr/>
          <p:nvPr/>
        </p:nvGrpSpPr>
        <p:grpSpPr>
          <a:xfrm>
            <a:off x="6992357" y="2180385"/>
            <a:ext cx="4261792" cy="4049599"/>
            <a:chOff x="5244268" y="1414223"/>
            <a:chExt cx="3196344" cy="30371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B1891A0-C3AE-ED6D-F3A1-C65C3D2F7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4268" y="1414223"/>
              <a:ext cx="3196344" cy="2920037"/>
            </a:xfrm>
            <a:prstGeom prst="rect">
              <a:avLst/>
            </a:prstGeom>
            <a:ln w="19050">
              <a:solidFill>
                <a:srgbClr val="323A48"/>
              </a:solidFill>
            </a:ln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C50BB4D-22BC-58BF-8B96-2A1C6482EE99}"/>
                </a:ext>
              </a:extLst>
            </p:cNvPr>
            <p:cNvSpPr/>
            <p:nvPr/>
          </p:nvSpPr>
          <p:spPr>
            <a:xfrm>
              <a:off x="5350746" y="3396342"/>
              <a:ext cx="1145513" cy="1055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467D23F-E32D-C245-C69A-2435DB77204E}"/>
                </a:ext>
              </a:extLst>
            </p:cNvPr>
            <p:cNvSpPr/>
            <p:nvPr/>
          </p:nvSpPr>
          <p:spPr>
            <a:xfrm>
              <a:off x="6802735" y="3547067"/>
              <a:ext cx="417006" cy="7611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8876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943713-D21E-C009-B119-1771FD363359}"/>
              </a:ext>
            </a:extLst>
          </p:cNvPr>
          <p:cNvSpPr txBox="1"/>
          <p:nvPr/>
        </p:nvSpPr>
        <p:spPr>
          <a:xfrm>
            <a:off x="2489401" y="1643916"/>
            <a:ext cx="6299559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189" indent="-457189">
              <a:buAutoNum type="arabicPeriod"/>
            </a:pPr>
            <a:r>
              <a:rPr lang="en-US" altLang="ko" sz="2400" b="1" dirty="0"/>
              <a:t>Kaggle </a:t>
            </a:r>
            <a:r>
              <a:rPr lang="ko-KR" altLang="en-US" sz="2400" b="1" dirty="0"/>
              <a:t>대회 선정 및 데이터 설명</a:t>
            </a:r>
            <a:endParaRPr lang="en-US" altLang="ko-KR" sz="2400" b="1" dirty="0"/>
          </a:p>
          <a:p>
            <a:pPr marL="457189" indent="-457189">
              <a:buAutoNum type="arabicPeriod"/>
            </a:pPr>
            <a:endParaRPr lang="en-US" altLang="ko-KR" sz="2400" b="1" dirty="0"/>
          </a:p>
          <a:p>
            <a:pPr marL="457189" indent="-457189">
              <a:buAutoNum type="arabicPeriod"/>
            </a:pPr>
            <a:r>
              <a:rPr lang="en-US" altLang="ko-KR" sz="2400" b="1" dirty="0"/>
              <a:t>EDA</a:t>
            </a:r>
          </a:p>
          <a:p>
            <a:pPr marL="457189" indent="-457189">
              <a:buAutoNum type="arabicPeriod"/>
            </a:pPr>
            <a:endParaRPr lang="en-US" altLang="ko-KR" sz="2400" b="1" dirty="0"/>
          </a:p>
          <a:p>
            <a:pPr marL="457189" indent="-457189">
              <a:buAutoNum type="arabicPeriod"/>
            </a:pPr>
            <a:r>
              <a:rPr lang="ko-KR" altLang="en-US" sz="2400" b="1" dirty="0"/>
              <a:t>데이터 </a:t>
            </a:r>
            <a:r>
              <a:rPr lang="ko-KR" altLang="en-US" sz="2400" b="1" dirty="0" err="1"/>
              <a:t>전처리</a:t>
            </a:r>
            <a:endParaRPr lang="en-US" altLang="ko-KR" sz="2400" b="1" dirty="0"/>
          </a:p>
          <a:p>
            <a:pPr marL="457189" indent="-457189">
              <a:buAutoNum type="arabicPeriod"/>
            </a:pPr>
            <a:endParaRPr lang="en-US" altLang="ko-KR" sz="2400" b="1" dirty="0"/>
          </a:p>
          <a:p>
            <a:pPr marL="457189" indent="-457189">
              <a:buAutoNum type="arabicPeriod"/>
            </a:pPr>
            <a:r>
              <a:rPr lang="ko-KR" altLang="en-US" sz="2400" b="1" dirty="0"/>
              <a:t>모델 성능 평가</a:t>
            </a:r>
            <a:endParaRPr lang="en-US" altLang="ko-KR" sz="2400" b="1" dirty="0"/>
          </a:p>
          <a:p>
            <a:pPr marL="457189" indent="-457189">
              <a:buAutoNum type="arabicPeriod"/>
            </a:pPr>
            <a:endParaRPr lang="en-US" altLang="ko-KR" sz="2400" b="1" dirty="0"/>
          </a:p>
          <a:p>
            <a:pPr marL="457189" indent="-457189">
              <a:buAutoNum type="arabicPeriod"/>
            </a:pPr>
            <a:r>
              <a:rPr lang="ko-KR" altLang="en-US" sz="2400" b="1" dirty="0"/>
              <a:t>성능 향상을 위한 제안</a:t>
            </a:r>
            <a:endParaRPr lang="en-US" altLang="ko-KR" sz="2400" b="1" dirty="0"/>
          </a:p>
        </p:txBody>
      </p:sp>
      <p:sp>
        <p:nvSpPr>
          <p:cNvPr id="7" name="Google Shape;83;p16"/>
          <p:cNvSpPr txBox="1"/>
          <p:nvPr/>
        </p:nvSpPr>
        <p:spPr>
          <a:xfrm>
            <a:off x="1805300" y="42517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고딕 ExtraBold" charset="-127"/>
                <a:ea typeface="나눔고딕 ExtraBold" charset="-127"/>
                <a:cs typeface="NanumGothic ExtraBold"/>
                <a:sym typeface="NanumGothic ExtraBold"/>
              </a:rPr>
              <a:t>목차</a:t>
            </a:r>
            <a:endParaRPr sz="2667" b="1" dirty="0">
              <a:solidFill>
                <a:srgbClr val="19264B"/>
              </a:solidFill>
              <a:latin typeface="나눔고딕 ExtraBold" charset="-127"/>
              <a:ea typeface="나눔고딕 ExtraBold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6671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/>
              <a:t>Kaggle </a:t>
            </a:r>
            <a:r>
              <a:rPr lang="ko-KR" altLang="en-US" sz="2667" b="1" dirty="0"/>
              <a:t>대회 선정</a:t>
            </a:r>
            <a:endParaRPr lang="en-US" altLang="ko-KR" sz="2667" b="1" dirty="0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7B9A79B-9098-3536-6246-C472FC98B7E9}"/>
              </a:ext>
            </a:extLst>
          </p:cNvPr>
          <p:cNvSpPr txBox="1"/>
          <p:nvPr/>
        </p:nvSpPr>
        <p:spPr>
          <a:xfrm>
            <a:off x="2813539" y="4595597"/>
            <a:ext cx="6156291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lvl="2" indent="-38099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적당한 칼럼 수</a:t>
            </a:r>
            <a:endParaRPr lang="en-US" altLang="ko-KR" sz="2400" b="1" dirty="0"/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altLang="ko-KR" sz="400" b="1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배운 모델들을 적용해보기 좋은 데이터 셋</a:t>
            </a:r>
            <a:endParaRPr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A7BF-070A-BBB3-6935-6982A6D0CDBC}"/>
              </a:ext>
            </a:extLst>
          </p:cNvPr>
          <p:cNvSpPr txBox="1"/>
          <p:nvPr/>
        </p:nvSpPr>
        <p:spPr>
          <a:xfrm>
            <a:off x="2113503" y="1539005"/>
            <a:ext cx="6980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https://www.kaggle.com/competitions/playground-series-s3e14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50CD75-D2FF-E74D-9066-60EE95EC2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503" y="1956072"/>
            <a:ext cx="9308123" cy="2100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C5575-0BD1-A0DD-628E-BA136D8CF2F3}"/>
              </a:ext>
            </a:extLst>
          </p:cNvPr>
          <p:cNvSpPr txBox="1"/>
          <p:nvPr/>
        </p:nvSpPr>
        <p:spPr>
          <a:xfrm>
            <a:off x="2270927" y="4049445"/>
            <a:ext cx="5526595" cy="87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67" b="1" dirty="0"/>
              <a:t>→</a:t>
            </a:r>
            <a:r>
              <a:rPr lang="ko-KR" altLang="en-US" sz="2400" b="1" dirty="0"/>
              <a:t>  </a:t>
            </a:r>
            <a:r>
              <a:rPr lang="ko-KR" altLang="en-US" sz="2400" b="1" dirty="0">
                <a:highlight>
                  <a:srgbClr val="FFFF00"/>
                </a:highlight>
              </a:rPr>
              <a:t>블루베리 수확량을 예측하는 문제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40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/>
              <a:t>데이터</a:t>
            </a:r>
            <a:r>
              <a:rPr lang="en-US" altLang="ko-KR" sz="2667" b="1" dirty="0"/>
              <a:t> </a:t>
            </a:r>
            <a:r>
              <a:rPr lang="ko-KR" altLang="en-US" sz="2667" b="1" dirty="0"/>
              <a:t>셋 설명</a:t>
            </a:r>
            <a:endParaRPr lang="en-US" altLang="ko-KR" sz="2667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A94C1-DBE4-5C9D-3DBC-B20150C2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18" y="1189577"/>
            <a:ext cx="4321188" cy="5259257"/>
          </a:xfrm>
          <a:prstGeom prst="rect">
            <a:avLst/>
          </a:prstGeom>
        </p:spPr>
      </p:pic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FE63A238-96C9-AACB-5AAE-824CBAB35962}"/>
              </a:ext>
            </a:extLst>
          </p:cNvPr>
          <p:cNvSpPr/>
          <p:nvPr/>
        </p:nvSpPr>
        <p:spPr>
          <a:xfrm rot="10800000" flipH="1">
            <a:off x="4494805" y="3540865"/>
            <a:ext cx="388536" cy="119910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D322857A-B867-071C-560E-654B1FD9C2DF}"/>
              </a:ext>
            </a:extLst>
          </p:cNvPr>
          <p:cNvSpPr txBox="1"/>
          <p:nvPr/>
        </p:nvSpPr>
        <p:spPr>
          <a:xfrm>
            <a:off x="9357562" y="2710895"/>
            <a:ext cx="203726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2400" b="1" dirty="0"/>
              <a:t>벌의 종류에 </a:t>
            </a:r>
            <a:r>
              <a:rPr lang="ko-KR" altLang="en-US" sz="2400" b="1"/>
              <a:t>따른 </a:t>
            </a:r>
            <a:r>
              <a:rPr lang="en-US" altLang="ko-KR" sz="2400" b="1" dirty="0"/>
              <a:t>density </a:t>
            </a:r>
            <a:r>
              <a:rPr lang="ko-KR" altLang="en-US" sz="2400" b="1" dirty="0"/>
              <a:t>정보</a:t>
            </a:r>
            <a:endParaRPr lang="en-US" altLang="ko-KR" sz="2400" b="1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06B37AC4-6783-5224-0667-7A5F0B5BE6AC}"/>
              </a:ext>
            </a:extLst>
          </p:cNvPr>
          <p:cNvSpPr/>
          <p:nvPr/>
        </p:nvSpPr>
        <p:spPr>
          <a:xfrm flipH="1">
            <a:off x="8969025" y="2710896"/>
            <a:ext cx="388536" cy="77466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B8A28462-CDCF-8C61-3344-00C35ACC2DFC}"/>
              </a:ext>
            </a:extLst>
          </p:cNvPr>
          <p:cNvSpPr txBox="1"/>
          <p:nvPr/>
        </p:nvSpPr>
        <p:spPr>
          <a:xfrm>
            <a:off x="3195377" y="3873698"/>
            <a:ext cx="129941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2400" b="1" dirty="0"/>
              <a:t>대기 온도 </a:t>
            </a:r>
            <a:endParaRPr lang="en-US" altLang="ko-KR" sz="2400" b="1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B7D8946-5991-ACA8-0F74-80729CEF5F37}"/>
              </a:ext>
            </a:extLst>
          </p:cNvPr>
          <p:cNvSpPr/>
          <p:nvPr/>
        </p:nvSpPr>
        <p:spPr>
          <a:xfrm flipH="1">
            <a:off x="8969025" y="4795419"/>
            <a:ext cx="388536" cy="3435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B694C-4F81-70F4-B26E-3CC6627C4D84}"/>
              </a:ext>
            </a:extLst>
          </p:cNvPr>
          <p:cNvSpPr/>
          <p:nvPr/>
        </p:nvSpPr>
        <p:spPr>
          <a:xfrm>
            <a:off x="3691091" y="5775008"/>
            <a:ext cx="5406012" cy="269731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4594E0DB-75E0-213C-FA0A-B04D8B2462FA}"/>
              </a:ext>
            </a:extLst>
          </p:cNvPr>
          <p:cNvSpPr txBox="1"/>
          <p:nvPr/>
        </p:nvSpPr>
        <p:spPr>
          <a:xfrm>
            <a:off x="3771082" y="5649853"/>
            <a:ext cx="99833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2400" b="1" dirty="0" err="1"/>
              <a:t>타겟값</a:t>
            </a:r>
            <a:endParaRPr lang="en-US" altLang="ko-KR" sz="2400" b="1" dirty="0"/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C2E0041B-5314-125E-41CC-29FD433FB26C}"/>
              </a:ext>
            </a:extLst>
          </p:cNvPr>
          <p:cNvSpPr txBox="1"/>
          <p:nvPr/>
        </p:nvSpPr>
        <p:spPr>
          <a:xfrm>
            <a:off x="9357562" y="4700477"/>
            <a:ext cx="134688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2400" b="1" dirty="0"/>
              <a:t>비 내린 날</a:t>
            </a:r>
            <a:endParaRPr lang="en-US" altLang="ko-KR" sz="2400" b="1" dirty="0"/>
          </a:p>
        </p:txBody>
      </p:sp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087065DB-D2F0-225F-267D-BE981976D910}"/>
              </a:ext>
            </a:extLst>
          </p:cNvPr>
          <p:cNvSpPr txBox="1"/>
          <p:nvPr/>
        </p:nvSpPr>
        <p:spPr>
          <a:xfrm>
            <a:off x="1889074" y="1209673"/>
            <a:ext cx="2742937" cy="1723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323A48"/>
            </a:solidFill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-KR" sz="2400" b="1" dirty="0"/>
              <a:t>Train data : (15289, 18)</a:t>
            </a:r>
          </a:p>
          <a:p>
            <a:r>
              <a:rPr lang="en-US" altLang="ko-KR" sz="2400" b="1" dirty="0"/>
              <a:t>Test data : (10194, 17)</a:t>
            </a:r>
          </a:p>
        </p:txBody>
      </p:sp>
    </p:spTree>
    <p:extLst>
      <p:ext uri="{BB962C8B-B14F-4D97-AF65-F5344CB8AC3E}">
        <p14:creationId xmlns:p14="http://schemas.microsoft.com/office/powerpoint/2010/main" val="17515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667" b="1" dirty="0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EDA</a:t>
            </a:r>
          </a:p>
        </p:txBody>
      </p:sp>
      <p:sp>
        <p:nvSpPr>
          <p:cNvPr id="7" name="Google Shape;83;p16"/>
          <p:cNvSpPr txBox="1"/>
          <p:nvPr/>
        </p:nvSpPr>
        <p:spPr>
          <a:xfrm>
            <a:off x="2047450" y="300423"/>
            <a:ext cx="2462407" cy="51680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endParaRPr lang="en-US" altLang="ko-KR" sz="16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23C37-F289-D574-18C5-A640AA3D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781" y="1236325"/>
            <a:ext cx="3985219" cy="479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6E7DF-EDAB-A251-730F-D576CF851882}"/>
              </a:ext>
            </a:extLst>
          </p:cNvPr>
          <p:cNvSpPr txBox="1"/>
          <p:nvPr/>
        </p:nvSpPr>
        <p:spPr>
          <a:xfrm>
            <a:off x="2692401" y="6111121"/>
            <a:ext cx="305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제외하고 전부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900068-F56A-A4C8-3ABD-C10D43818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016" y="1236325"/>
            <a:ext cx="2829406" cy="4827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4EC7A-41E0-645D-3306-6750EB2F8753}"/>
              </a:ext>
            </a:extLst>
          </p:cNvPr>
          <p:cNvSpPr txBox="1"/>
          <p:nvPr/>
        </p:nvSpPr>
        <p:spPr>
          <a:xfrm>
            <a:off x="7137401" y="6111121"/>
            <a:ext cx="1210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FFAB1-FC53-3688-56EE-69CA77E6F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3438" y="3160359"/>
            <a:ext cx="2882078" cy="946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2DF067-0E75-F992-8A09-26E2775B20EB}"/>
              </a:ext>
            </a:extLst>
          </p:cNvPr>
          <p:cNvSpPr txBox="1"/>
          <p:nvPr/>
        </p:nvSpPr>
        <p:spPr>
          <a:xfrm>
            <a:off x="10023206" y="4240439"/>
            <a:ext cx="1496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중복데이터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667" b="1" dirty="0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EDA</a:t>
            </a:r>
          </a:p>
        </p:txBody>
      </p:sp>
      <p:sp>
        <p:nvSpPr>
          <p:cNvPr id="7" name="Google Shape;83;p16"/>
          <p:cNvSpPr txBox="1"/>
          <p:nvPr/>
        </p:nvSpPr>
        <p:spPr>
          <a:xfrm>
            <a:off x="2047450" y="300423"/>
            <a:ext cx="2462407" cy="51680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endParaRPr lang="en-US" altLang="ko-KR" sz="16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6E7DF-EDAB-A251-730F-D576CF851882}"/>
              </a:ext>
            </a:extLst>
          </p:cNvPr>
          <p:cNvSpPr txBox="1"/>
          <p:nvPr/>
        </p:nvSpPr>
        <p:spPr>
          <a:xfrm>
            <a:off x="4445000" y="6219023"/>
            <a:ext cx="465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Heatmap –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피처간 상관관계가 매우 높음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B23F0-9DC3-7924-47B2-D316521DC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50" y="1165540"/>
            <a:ext cx="6702850" cy="50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667" b="1" dirty="0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EDA</a:t>
            </a:r>
          </a:p>
        </p:txBody>
      </p:sp>
      <p:sp>
        <p:nvSpPr>
          <p:cNvPr id="7" name="Google Shape;83;p16"/>
          <p:cNvSpPr txBox="1"/>
          <p:nvPr/>
        </p:nvSpPr>
        <p:spPr>
          <a:xfrm>
            <a:off x="2047450" y="300423"/>
            <a:ext cx="2462407" cy="51680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endParaRPr lang="en-US" altLang="ko-KR" sz="16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6E7DF-EDAB-A251-730F-D576CF851882}"/>
              </a:ext>
            </a:extLst>
          </p:cNvPr>
          <p:cNvSpPr txBox="1"/>
          <p:nvPr/>
        </p:nvSpPr>
        <p:spPr>
          <a:xfrm>
            <a:off x="4121642" y="6219022"/>
            <a:ext cx="598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(yield)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상관관계가 가장 높은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피처의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scatterplot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82BBDE-4590-8C42-C0DC-7D78F023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391596"/>
            <a:ext cx="9506935" cy="46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defRPr/>
            </a:pPr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/>
          <p:cNvSpPr txBox="1"/>
          <p:nvPr/>
        </p:nvSpPr>
        <p:spPr>
          <a:xfrm>
            <a:off x="2023776" y="532181"/>
            <a:ext cx="6639200" cy="70414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ko-KR" altLang="en-US" sz="2667" b="1" dirty="0" err="1">
                <a:solidFill>
                  <a:srgbClr val="19264B"/>
                </a:solidFill>
                <a:latin typeface="나눔고딕 ExtraBold"/>
                <a:ea typeface="나눔고딕 ExtraBold"/>
                <a:cs typeface="NanumGothic ExtraBold"/>
                <a:sym typeface="NanumGothic ExtraBold"/>
              </a:rPr>
              <a:t>전처리</a:t>
            </a:r>
            <a:endParaRPr lang="ko-KR" altLang="en-US" sz="2667" b="1" dirty="0">
              <a:solidFill>
                <a:srgbClr val="19264B"/>
              </a:solidFill>
              <a:latin typeface="나눔고딕 ExtraBold"/>
              <a:ea typeface="나눔고딕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/>
          <p:cNvSpPr txBox="1"/>
          <p:nvPr/>
        </p:nvSpPr>
        <p:spPr>
          <a:xfrm>
            <a:off x="2564614" y="2343904"/>
            <a:ext cx="9519436" cy="233765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모델 생성을 위한 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전처리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 데이터를 맞추고자 해당 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전처리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 과정을 동일하게 수행함</a:t>
            </a:r>
          </a:p>
          <a:p>
            <a:pPr>
              <a:lnSpc>
                <a:spcPct val="115000"/>
              </a:lnSpc>
              <a:defRPr/>
            </a:pPr>
            <a:endParaRPr lang="ko-KR" altLang="en-US" sz="2000" b="1" dirty="0">
              <a:solidFill>
                <a:srgbClr val="19264B"/>
              </a:solidFill>
              <a:latin typeface="나눔고딕"/>
              <a:ea typeface="나눔고딕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단순식별자 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id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 삭제</a:t>
            </a:r>
          </a:p>
          <a:p>
            <a:pPr>
              <a:lnSpc>
                <a:spcPct val="115000"/>
              </a:lnSpc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파생변수 생성 (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fruit_seed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 = 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fruitset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 * 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seeds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 등)</a:t>
            </a:r>
          </a:p>
          <a:p>
            <a:pPr>
              <a:lnSpc>
                <a:spcPct val="115000"/>
              </a:lnSpc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이상치 제거</a:t>
            </a:r>
          </a:p>
          <a:p>
            <a:pPr>
              <a:lnSpc>
                <a:spcPct val="115000"/>
              </a:lnSpc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스케일링 (</a:t>
            </a:r>
            <a:r>
              <a:rPr lang="ko-KR" altLang="en-US" sz="2000" b="1" dirty="0" err="1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StandardScaler</a:t>
            </a:r>
            <a:r>
              <a:rPr lang="ko-KR" altLang="en-US" sz="2000" b="1" dirty="0">
                <a:solidFill>
                  <a:srgbClr val="19264B"/>
                </a:solidFill>
                <a:latin typeface="나눔고딕"/>
                <a:ea typeface="나눔고딕"/>
                <a:cs typeface="NanumGothic ExtraBold"/>
                <a:sym typeface="NanumGothic Extra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8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1173</Words>
  <Application>Microsoft Office PowerPoint</Application>
  <PresentationFormat>와이드스크린</PresentationFormat>
  <Paragraphs>245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Wingdings</vt:lpstr>
      <vt:lpstr>맑은 고딕</vt:lpstr>
      <vt:lpstr>나눔고딕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민하 김</dc:creator>
  <cp:lastModifiedBy>jiho Kim</cp:lastModifiedBy>
  <cp:revision>16</cp:revision>
  <dcterms:created xsi:type="dcterms:W3CDTF">2024-05-25T15:02:03Z</dcterms:created>
  <dcterms:modified xsi:type="dcterms:W3CDTF">2024-05-27T14:52:54Z</dcterms:modified>
</cp:coreProperties>
</file>