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75" r:id="rId9"/>
    <p:sldId id="276" r:id="rId10"/>
    <p:sldId id="280" r:id="rId11"/>
    <p:sldId id="281" r:id="rId12"/>
    <p:sldId id="277" r:id="rId13"/>
    <p:sldId id="265" r:id="rId14"/>
    <p:sldId id="306" r:id="rId15"/>
    <p:sldId id="307" r:id="rId16"/>
    <p:sldId id="308" r:id="rId17"/>
    <p:sldId id="314" r:id="rId18"/>
    <p:sldId id="311" r:id="rId19"/>
    <p:sldId id="312" r:id="rId20"/>
    <p:sldId id="313" r:id="rId21"/>
    <p:sldId id="28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9" autoAdjust="0"/>
  </p:normalViewPr>
  <p:slideViewPr>
    <p:cSldViewPr snapToGrid="0">
      <p:cViewPr varScale="1">
        <p:scale>
          <a:sx n="94" d="100"/>
          <a:sy n="94" d="100"/>
        </p:scale>
        <p:origin x="113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피쳐들의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상관관계를 보도록 하겠습니다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무게에 관련된 피처들이 서로 강한 양의 상관 관계를 보입니다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이는 신체적 크기가 전체적으로 일관되게 증가함을 의미합니다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크기와 무게가 모두 전복의 나이와 중간 정도의 양의 상관 관계를 보여서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크고 무거운 전복이 일반적으로는 나이가 많음을 알 수 있고요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근데 성별이 다른 신체적 특성과 낮은 상관성을 가진다는 점은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성별을 다루는 방식을 모델 설계에서 고려해야 함을 시사하여 성별 피처에 원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핫인코딩을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적용하였습니다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73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altLang="ko-KR" dirty="0"/>
              <a:t>train info</a:t>
            </a:r>
            <a:r>
              <a:rPr lang="ko-KR" altLang="en-US" dirty="0"/>
              <a:t>를 해서 </a:t>
            </a:r>
            <a:r>
              <a:rPr lang="ko-KR" altLang="en-US" dirty="0" err="1"/>
              <a:t>결측지값과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에 대해서 알아보면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성별 같은 경우도 </a:t>
            </a:r>
            <a:r>
              <a:rPr lang="ko-KR" altLang="en-US" dirty="0" err="1"/>
              <a:t>원핫인코딩을</a:t>
            </a:r>
            <a:r>
              <a:rPr lang="ko-KR" altLang="en-US" dirty="0"/>
              <a:t> 해서</a:t>
            </a:r>
            <a:r>
              <a:rPr lang="en-US" altLang="ko-KR" dirty="0"/>
              <a:t> </a:t>
            </a:r>
            <a:r>
              <a:rPr lang="ko-KR" altLang="en-US" dirty="0"/>
              <a:t>모두 정수</a:t>
            </a:r>
            <a:r>
              <a:rPr lang="en-US" altLang="ko-KR" dirty="0"/>
              <a:t>,</a:t>
            </a:r>
            <a:r>
              <a:rPr lang="ko-KR" altLang="en-US" dirty="0"/>
              <a:t>실수형으로 되어 있고 </a:t>
            </a:r>
            <a:r>
              <a:rPr lang="ko-KR" altLang="en-US" dirty="0" err="1"/>
              <a:t>결측치도</a:t>
            </a:r>
            <a:r>
              <a:rPr lang="ko-KR" altLang="en-US" dirty="0"/>
              <a:t> 없는 것을 확인 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저희가 이번 대회를 하면서 얻고자 하는 것이 책에서 배운 내운 회귀 모델들을 복습해보는 것이라</a:t>
            </a:r>
            <a:r>
              <a:rPr lang="en-US" altLang="ko-KR" dirty="0"/>
              <a:t> </a:t>
            </a:r>
            <a:r>
              <a:rPr lang="ko-KR" altLang="en-US" dirty="0"/>
              <a:t>성별을 </a:t>
            </a:r>
            <a:r>
              <a:rPr lang="ko-KR" altLang="en-US" dirty="0" err="1"/>
              <a:t>원핫인코딩</a:t>
            </a:r>
            <a:r>
              <a:rPr lang="ko-KR" altLang="en-US" dirty="0"/>
              <a:t> 한 것을 제외하고 따로 </a:t>
            </a:r>
            <a:r>
              <a:rPr lang="ko-KR" altLang="en-US" dirty="0" err="1"/>
              <a:t>전처리</a:t>
            </a:r>
            <a:r>
              <a:rPr lang="ko-KR" altLang="en-US" dirty="0"/>
              <a:t> 과정을 </a:t>
            </a:r>
            <a:r>
              <a:rPr lang="ko-KR" altLang="en-US" dirty="0" err="1"/>
              <a:t>진행하진</a:t>
            </a:r>
            <a:r>
              <a:rPr lang="ko-KR" altLang="en-US" dirty="0"/>
              <a:t> 않았습니다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63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이제 모델에 대해 살펴보겠습니다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2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첫번째로 사용할 모델은 </a:t>
            </a:r>
            <a:r>
              <a:rPr lang="en-US" altLang="ko-KR" dirty="0" err="1"/>
              <a:t>xgboost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</a:t>
            </a:r>
            <a:r>
              <a:rPr lang="en-US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 set</a:t>
            </a:r>
            <a:r>
              <a:rPr lang="ko-KR" altLang="en-US" dirty="0"/>
              <a:t>을 </a:t>
            </a:r>
            <a:r>
              <a:rPr lang="en-US" altLang="ko-KR" dirty="0"/>
              <a:t>test size =0.2</a:t>
            </a:r>
            <a:r>
              <a:rPr lang="ko-KR" altLang="en-US" dirty="0"/>
              <a:t>로 맞춰서 다시 </a:t>
            </a:r>
            <a:r>
              <a:rPr lang="en-US" altLang="ko-KR" dirty="0"/>
              <a:t>train, test set</a:t>
            </a:r>
            <a:r>
              <a:rPr lang="ko-KR" altLang="en-US" dirty="0"/>
              <a:t>으로 각각 쪼갰습니다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그러고 </a:t>
            </a:r>
            <a:r>
              <a:rPr lang="en-US" altLang="ko-KR" dirty="0" err="1"/>
              <a:t>rmsle</a:t>
            </a:r>
            <a:r>
              <a:rPr lang="ko-KR" altLang="en-US" dirty="0"/>
              <a:t>함수를 만들어서 </a:t>
            </a:r>
            <a:r>
              <a:rPr lang="en-US" altLang="ko-KR" dirty="0"/>
              <a:t>scoring </a:t>
            </a:r>
            <a:r>
              <a:rPr lang="ko-KR" altLang="en-US" dirty="0"/>
              <a:t>파라미터에 넣고 </a:t>
            </a:r>
            <a:r>
              <a:rPr lang="en-US" altLang="ko-KR" dirty="0" err="1"/>
              <a:t>gridsearch</a:t>
            </a:r>
            <a:r>
              <a:rPr lang="ko-KR" altLang="en-US" dirty="0"/>
              <a:t>를 이용해 최적의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도출하고 </a:t>
            </a:r>
            <a:r>
              <a:rPr lang="en-US" altLang="ko-KR" dirty="0" err="1"/>
              <a:t>xgb</a:t>
            </a:r>
            <a:r>
              <a:rPr lang="ko-KR" altLang="en-US" dirty="0"/>
              <a:t>객체를 넣어서 학습시켰습니다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이후에 다시 </a:t>
            </a:r>
            <a:r>
              <a:rPr lang="en-US" altLang="ko-KR" dirty="0" err="1"/>
              <a:t>rmsle</a:t>
            </a:r>
            <a:r>
              <a:rPr lang="ko-KR" altLang="en-US" dirty="0"/>
              <a:t>함수를 이용해서 </a:t>
            </a:r>
            <a:r>
              <a:rPr lang="en-US" altLang="ko-KR" dirty="0"/>
              <a:t>train set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/>
              <a:t>에 대한 결과를 비교해보았는데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Test set</a:t>
            </a:r>
            <a:r>
              <a:rPr lang="ko-KR" altLang="en-US" dirty="0"/>
              <a:t>의 결과값이 더 좋지 않게 나와서 </a:t>
            </a:r>
            <a:r>
              <a:rPr lang="ko-KR" altLang="en-US" dirty="0" err="1"/>
              <a:t>오버피팅이</a:t>
            </a:r>
            <a:r>
              <a:rPr lang="ko-KR" altLang="en-US" dirty="0"/>
              <a:t> 살짝 발생했다는 것을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302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292867e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c292867e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두번째로 선택한 알고리즘은 </a:t>
            </a:r>
            <a:r>
              <a:rPr lang="en-US" altLang="ko" sz="1200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Catboost</a:t>
            </a: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입니다</a:t>
            </a:r>
            <a:r>
              <a:rPr lang="en-US" altLang="ko-KR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책에는 소개되어 있지 않지만</a:t>
            </a:r>
            <a:r>
              <a:rPr lang="en-US" altLang="ko-KR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,</a:t>
            </a: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 </a:t>
            </a:r>
            <a:r>
              <a:rPr lang="en-US" altLang="ko-KR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GBM</a:t>
            </a: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에 기반한 방식입니다</a:t>
            </a:r>
            <a:r>
              <a:rPr lang="en-US" altLang="ko-KR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다른 </a:t>
            </a:r>
            <a:r>
              <a:rPr lang="en-US" altLang="ko-KR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GBM</a:t>
            </a: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 알고리즘에 비교해서</a:t>
            </a:r>
            <a:r>
              <a:rPr lang="en-US" altLang="ko-KR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,</a:t>
            </a: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 </a:t>
            </a:r>
            <a:r>
              <a:rPr lang="ko-KR" altLang="en-US" sz="1200" b="1" dirty="0" err="1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오버피팅에</a:t>
            </a:r>
            <a:r>
              <a:rPr lang="ko-KR" altLang="en-US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 강건하다는 점이 특징입니다</a:t>
            </a:r>
            <a:r>
              <a:rPr lang="en-US" altLang="ko-KR" sz="1200" b="1" dirty="0">
                <a:solidFill>
                  <a:srgbClr val="19264B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Gowun Dodum"/>
              </a:rPr>
              <a:t>.</a:t>
            </a:r>
            <a:endParaRPr lang="en-US" altLang="ko-KR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그리드 리서치를 통해서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댑스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이터레이션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러닝레이트의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최적값을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찾았습니다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이를 통해서 추론을 진행하면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RMSLE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기준으로 트레인셋에서는 약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0.143,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테스트셋에서는 약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0.145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의 결과가 나왔습니다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거의 비슷한 성능이 나오는 것을 알 수 있습니다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590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292867e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c292867e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세번째로 선택한 알고리즘은 </a:t>
            </a:r>
            <a:r>
              <a:rPr lang="en-US" altLang="ko" sz="1200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lightgbm</a:t>
            </a: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입니다</a:t>
            </a:r>
            <a:r>
              <a:rPr lang="en-US" altLang="ko-KR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책에서도 잘 </a:t>
            </a:r>
            <a:r>
              <a:rPr lang="ko-KR" altLang="en-US" sz="1200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소개되어있고</a:t>
            </a:r>
            <a:r>
              <a:rPr lang="en-US" altLang="ko-KR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</a:t>
            </a: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많이 쓰이는 알고리즘입니다</a:t>
            </a:r>
            <a:r>
              <a:rPr lang="en-US" altLang="ko-KR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마찬가리졸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그리드 리서치를 통해서 최적의 파라미터를 찾았습니다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이를 통해서 추론을 진행하면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RM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SLE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기준으로 트레인셋에서는 약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0.143,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테스트셋에서는 약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0.145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의 결과가 나왔습니다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" sz="1200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Catboost</a:t>
            </a:r>
            <a:r>
              <a:rPr lang="ko-KR" altLang="en-US" sz="1200" b="1" dirty="0">
                <a:solidFill>
                  <a:srgbClr val="0D0D0D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와 거의 동일한 결과를 확인했습니다</a:t>
            </a:r>
            <a:r>
              <a:rPr lang="en-US" altLang="ko-KR" sz="1200" b="1" dirty="0">
                <a:solidFill>
                  <a:srgbClr val="0D0D0D"/>
                </a:solidFill>
                <a:highlight>
                  <a:srgbClr val="FFFFFF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  <a:endParaRPr lang="en-US" altLang="ko-KR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976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292867e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c292867e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네번째로 선택한 알고리즘은 </a:t>
            </a:r>
            <a:r>
              <a:rPr lang="ko-KR" altLang="en-US" sz="1200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릿지</a:t>
            </a:r>
            <a:r>
              <a:rPr lang="ko-KR" altLang="en-US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회귀입니다</a:t>
            </a:r>
            <a:r>
              <a:rPr lang="en-US" altLang="ko-KR" sz="1200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앞선 세개의 알고리즘은 모두 트리 기반 회귀 방식이었습니다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트리 기반 회귀 방식은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depth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에 따라서 과적합이 잘 된다는 한계점이 존재하기 때문에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선형회귀 방식의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릿지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회귀 알고리즘을 추가하였습니다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마찬가리졸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그리드 리서치를 통해서 최적의 파라미터를 찾았습니다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이를 통해서 추론을 진행하면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RM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SLE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기준으로 트레인셋에서는 약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0.154,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테스트셋에서는 약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0.150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의 결과가 나왔습니다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성능은 가장 좋지 않지만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오버피팅이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가장 적다고 볼 수 있는 결과입니다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269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바로 데이터에 대해서 알아보도록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454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292867e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c292867e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다음의 표는 각 모델별로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test/train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에서의 성능 지표입니다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각가의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모델의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오버피팅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정도와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성능을 잘 고려해서 </a:t>
            </a:r>
            <a:r>
              <a:rPr lang="ko-KR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보팅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방식을 앙상블을 진행하였습니다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altLang="ko-KR" sz="1600" dirty="0" err="1"/>
              <a:t>Xgboost</a:t>
            </a:r>
            <a:r>
              <a:rPr lang="ko-KR" altLang="en-US" sz="1600" dirty="0"/>
              <a:t>는 </a:t>
            </a:r>
            <a:r>
              <a:rPr lang="en-US" altLang="ko-KR" sz="1600" dirty="0"/>
              <a:t>2, </a:t>
            </a:r>
            <a:r>
              <a:rPr lang="en-US" altLang="ko-KR" sz="1600" dirty="0" err="1"/>
              <a:t>CatBoost</a:t>
            </a:r>
            <a:r>
              <a:rPr lang="ko-KR" altLang="en-US" sz="1600" dirty="0"/>
              <a:t>는 </a:t>
            </a:r>
            <a:r>
              <a:rPr lang="en-US" altLang="ko-KR" sz="1600" dirty="0"/>
              <a:t>8,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lightGBMsms</a:t>
            </a:r>
            <a:r>
              <a:rPr lang="en-US" altLang="ko-KR" sz="1600" dirty="0"/>
              <a:t> 10, ridge 0.5</a:t>
            </a:r>
            <a:r>
              <a:rPr lang="ko-KR" altLang="en-US" sz="1600" dirty="0"/>
              <a:t>의 가중치를 부여하였습니다</a:t>
            </a:r>
            <a:r>
              <a:rPr lang="en-US" altLang="ko-KR" sz="16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아래 그림은 앙상블 모델의 구조를 시각화한 것입니다</a:t>
            </a:r>
            <a: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9211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292867e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c292867e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오히려 반올림한 테스트에서 더 성능이 잘 나오지 않는 것을 확인했습니다</a:t>
            </a:r>
            <a:r>
              <a:rPr lang="en-US" altLang="ko-KR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3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292867e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c292867e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실제로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이렇게 채점도 해보았습니다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305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6bc4039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26bc4039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(마무리 멘트 책에서 찾아서 추가하기)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이번에 </a:t>
            </a:r>
            <a:r>
              <a:rPr lang="ko-KR" altLang="en-US" dirty="0" err="1"/>
              <a:t>캐글에서</a:t>
            </a:r>
            <a:r>
              <a:rPr lang="ko-KR" altLang="en-US" dirty="0"/>
              <a:t> 전복 신체 크기 데이터로 전복의 나이를 예측하는 대회에 참가하였습니다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회귀모델로만 이용해야 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3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평기 지표는 </a:t>
            </a:r>
            <a:r>
              <a:rPr lang="en-US" altLang="ko-KR" dirty="0" err="1"/>
              <a:t>rmsle</a:t>
            </a:r>
            <a:r>
              <a:rPr lang="ko-KR" altLang="en-US" dirty="0"/>
              <a:t>를 사용해야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실제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값이랑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예측 값에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더해서 로그를 취하고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차이를 제곱하여 평균내서 제곱근을 취합니다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방법은 상대적 오차에 초점을 맞추고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값이 큰 경우와 작은 경우의 오차를 동일하게 취급하여 균형을 맞춘다고 합니다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53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바로 전복 데이터에 대해서 알아보도록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13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피처들은 보면 성별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지름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무게랑</a:t>
            </a:r>
            <a:r>
              <a:rPr lang="en-US" altLang="ko-KR" dirty="0"/>
              <a:t> </a:t>
            </a:r>
            <a:r>
              <a:rPr lang="ko-KR" altLang="en-US" dirty="0" err="1"/>
              <a:t>전체무게</a:t>
            </a:r>
            <a:r>
              <a:rPr lang="ko-KR" altLang="en-US" dirty="0"/>
              <a:t> </a:t>
            </a:r>
            <a:r>
              <a:rPr lang="en-US" altLang="ko-KR" dirty="0"/>
              <a:t>1,2 , </a:t>
            </a:r>
            <a:r>
              <a:rPr lang="ko-KR" altLang="en-US" dirty="0"/>
              <a:t>껍질 무게가 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나이는 </a:t>
            </a:r>
            <a:r>
              <a:rPr lang="en-US" altLang="ko-KR" dirty="0"/>
              <a:t>rings</a:t>
            </a:r>
            <a:r>
              <a:rPr lang="ko-KR" altLang="en-US" dirty="0"/>
              <a:t>를 의미하는데 보통 전복 껍질의 링 수에 </a:t>
            </a:r>
            <a:r>
              <a:rPr lang="en-US" altLang="ko-KR" dirty="0"/>
              <a:t>1.5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더한 값으로 추정할 수 있다고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ko-KR" altLang="en-US" dirty="0" err="1"/>
              <a:t>전체무게</a:t>
            </a:r>
            <a:r>
              <a:rPr lang="ko-KR" altLang="en-US" dirty="0"/>
              <a:t> </a:t>
            </a:r>
            <a:r>
              <a:rPr lang="en-US" altLang="ko-KR" dirty="0"/>
              <a:t>1,2</a:t>
            </a:r>
            <a:r>
              <a:rPr lang="ko-KR" altLang="en-US" dirty="0"/>
              <a:t>는 아마 내장의 일부를 빼거나 그것의 무게를 의미하는 것으로 보여집니다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65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100" dirty="0"/>
              <a:t>어차피 저희가 모델 학습에 사용될 데이터는 </a:t>
            </a:r>
            <a:r>
              <a:rPr lang="en-US" altLang="ko-KR" sz="1100" dirty="0"/>
              <a:t>train</a:t>
            </a:r>
            <a:r>
              <a:rPr lang="ko-KR" altLang="en-US" sz="1100" dirty="0"/>
              <a:t>데이터라 </a:t>
            </a:r>
            <a:r>
              <a:rPr lang="en-US" altLang="ko-KR" sz="1100" dirty="0"/>
              <a:t>train </a:t>
            </a:r>
            <a:r>
              <a:rPr lang="ko-KR" altLang="en-US" sz="1100" dirty="0"/>
              <a:t>데이터셋의 분포도만 살펴보도록 하겠습니다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그래프를 보시면</a:t>
            </a:r>
            <a:r>
              <a:rPr lang="en-US" altLang="ko-KR" sz="1100" dirty="0"/>
              <a:t>, </a:t>
            </a:r>
            <a:r>
              <a:rPr lang="ko-KR" altLang="en-US" sz="1100" dirty="0"/>
              <a:t>대부분의 전복이 </a:t>
            </a:r>
            <a:r>
              <a:rPr lang="en-US" altLang="ko-KR" sz="1100" dirty="0"/>
              <a:t>8~11</a:t>
            </a:r>
            <a:r>
              <a:rPr lang="ko-KR" altLang="en-US" sz="1100" dirty="0"/>
              <a:t>년 사이에 분포하고 있고</a:t>
            </a:r>
            <a:r>
              <a:rPr lang="en-US" altLang="ko-KR" sz="1100" dirty="0"/>
              <a:t> </a:t>
            </a:r>
            <a:r>
              <a:rPr lang="ko-KR" altLang="en-US" sz="1100" dirty="0"/>
              <a:t>특히</a:t>
            </a:r>
            <a:r>
              <a:rPr lang="en-US" altLang="ko-KR" sz="1100" dirty="0"/>
              <a:t>, 8,9</a:t>
            </a:r>
            <a:r>
              <a:rPr lang="ko-KR" altLang="en-US" sz="1100" dirty="0"/>
              <a:t>년에 가장 많은 빈도를 보이고 있습니다</a:t>
            </a:r>
            <a:r>
              <a:rPr lang="en-US" altLang="ko-KR" sz="11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65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피쳐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별로 히스토그램을 살펴보겠습니다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뭔가 한 눈에 봐도 피처들이 서로 높은 상관관계를 가지고 있는 것을 확인할 수 있습니다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중간 크기의 개체들이 가장 많이 있는 것을 확인할 수 있고 또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무게와 관련된 피처들은 정말 비슷한 분포를 보이며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전체적으로 낮은 무게에서 중간 무게까지의 전복이 많아 보입니다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9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CUAI Basic </a:t>
            </a:r>
            <a:r>
              <a:rPr lang="ko-KR" altLang="en-US" sz="2500" b="1" dirty="0">
                <a:solidFill>
                  <a:srgbClr val="19264B"/>
                </a:solidFill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</a:rPr>
              <a:t>3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2024.05.28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배준학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오재환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B05DC-0145-4992-910E-88CF95B9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21859"/>
            <a:ext cx="4979400" cy="4235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4FE26-322C-459D-AE33-A018DBA78C46}"/>
              </a:ext>
            </a:extLst>
          </p:cNvPr>
          <p:cNvSpPr txBox="1"/>
          <p:nvPr/>
        </p:nvSpPr>
        <p:spPr>
          <a:xfrm>
            <a:off x="6221482" y="4073033"/>
            <a:ext cx="264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 피처  </a:t>
            </a:r>
            <a:r>
              <a:rPr lang="en-US" altLang="ko-KR" dirty="0"/>
              <a:t>    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32ED6FA-22B2-49DB-9D46-61508E31B667}"/>
              </a:ext>
            </a:extLst>
          </p:cNvPr>
          <p:cNvSpPr/>
          <p:nvPr/>
        </p:nvSpPr>
        <p:spPr>
          <a:xfrm>
            <a:off x="7120223" y="4155483"/>
            <a:ext cx="178594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D1CD2A-C536-48E9-A6EB-D112331BF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482" y="3570327"/>
            <a:ext cx="2865368" cy="441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46EF4C-78BC-4FFA-9FFA-BC521AB8B08B}"/>
              </a:ext>
            </a:extLst>
          </p:cNvPr>
          <p:cNvSpPr txBox="1"/>
          <p:nvPr/>
        </p:nvSpPr>
        <p:spPr>
          <a:xfrm>
            <a:off x="6221482" y="1051883"/>
            <a:ext cx="2522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무게에 관련된 피처들은 서로 강한 양의 상관 관계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무게와 </a:t>
            </a:r>
            <a:r>
              <a:rPr lang="en-US" altLang="ko-KR" dirty="0"/>
              <a:t>Rings</a:t>
            </a:r>
            <a:r>
              <a:rPr lang="ko-KR" altLang="en-US" dirty="0"/>
              <a:t>는 중간 정도의 양의 상관 관계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성별과 다른 신체적 특성과는 낮은 상관 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64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61822-2F64-494A-8EEB-25F4A8B30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66" y="1018958"/>
            <a:ext cx="3790140" cy="37328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61AC1B-4663-4139-A484-72753E3FBA9D}"/>
              </a:ext>
            </a:extLst>
          </p:cNvPr>
          <p:cNvSpPr/>
          <p:nvPr/>
        </p:nvSpPr>
        <p:spPr>
          <a:xfrm>
            <a:off x="5991590" y="1556087"/>
            <a:ext cx="29795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데이터가 실수형</a:t>
            </a:r>
            <a:r>
              <a:rPr lang="en-US" altLang="ko-KR" dirty="0"/>
              <a:t>,</a:t>
            </a:r>
            <a:r>
              <a:rPr lang="ko-KR" altLang="en-US" dirty="0"/>
              <a:t> 정수형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따로 </a:t>
            </a:r>
            <a:r>
              <a:rPr lang="ko-KR" altLang="en-US" dirty="0" err="1"/>
              <a:t>전처리</a:t>
            </a:r>
            <a:r>
              <a:rPr lang="ko-KR" altLang="en-US" dirty="0"/>
              <a:t> 과정 진행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E22C421-54BE-437F-ADAA-B75EA3452D79}"/>
              </a:ext>
            </a:extLst>
          </p:cNvPr>
          <p:cNvSpPr/>
          <p:nvPr/>
        </p:nvSpPr>
        <p:spPr>
          <a:xfrm>
            <a:off x="5576207" y="1556087"/>
            <a:ext cx="342900" cy="28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A3DFF4-019A-45BE-9129-A97D5DACE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207" y="2394950"/>
            <a:ext cx="371888" cy="3535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789D55-7064-4AE3-A998-56DA90B0B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207" y="3257548"/>
            <a:ext cx="371888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0B2172-0D6C-DD0E-0325-89CE4B6BD44B}"/>
              </a:ext>
            </a:extLst>
          </p:cNvPr>
          <p:cNvSpPr txBox="1"/>
          <p:nvPr/>
        </p:nvSpPr>
        <p:spPr>
          <a:xfrm>
            <a:off x="1143000" y="2156251"/>
            <a:ext cx="852963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000" dirty="0"/>
              <a:t>모델 선택 및 </a:t>
            </a:r>
            <a:endParaRPr lang="en-US" altLang="ko-KR" sz="4000" dirty="0"/>
          </a:p>
          <a:p>
            <a:r>
              <a:rPr lang="ko-KR" altLang="en-US" sz="4000" dirty="0" err="1"/>
              <a:t>하이퍼</a:t>
            </a:r>
            <a:r>
              <a:rPr lang="ko-KR" altLang="en-US" sz="4000" dirty="0"/>
              <a:t> 파라미터 조정</a:t>
            </a:r>
            <a:endParaRPr lang="en-US" altLang="ko-KR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48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23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266908"/>
            <a:ext cx="49794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200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XGboost</a:t>
            </a:r>
            <a:endParaRPr lang="en-US" altLang="ko-KR" sz="2200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E8BD05-45C6-4AC0-B0F1-9433AB6BA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71532"/>
            <a:ext cx="4818897" cy="804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83FD07-D744-4A2B-BE2D-1045A1906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807878"/>
            <a:ext cx="6908294" cy="33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867ea4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7" name="Google Shape;317;g2c292867ea4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g2c292867ea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c292867ea4_0_33"/>
          <p:cNvSpPr txBox="1"/>
          <p:nvPr/>
        </p:nvSpPr>
        <p:spPr>
          <a:xfrm>
            <a:off x="1408975" y="306875"/>
            <a:ext cx="68076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Catboost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3B9440-FD89-929D-5711-8556D87D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396" y="1328265"/>
            <a:ext cx="3210379" cy="2641116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2491087-17D6-060C-ECED-12D7A49E7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28" y="1328264"/>
            <a:ext cx="3946497" cy="26411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5293A-FBDF-EB2D-5DCC-4C4EC6B1C205}"/>
              </a:ext>
            </a:extLst>
          </p:cNvPr>
          <p:cNvSpPr/>
          <p:nvPr/>
        </p:nvSpPr>
        <p:spPr>
          <a:xfrm>
            <a:off x="1602384" y="3241221"/>
            <a:ext cx="1605201" cy="644979"/>
          </a:xfrm>
          <a:prstGeom prst="rect">
            <a:avLst/>
          </a:prstGeom>
          <a:noFill/>
          <a:ln>
            <a:solidFill>
              <a:srgbClr val="192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181CA8-4195-C0B4-AB7E-CEFA301B4594}"/>
              </a:ext>
            </a:extLst>
          </p:cNvPr>
          <p:cNvSpPr/>
          <p:nvPr/>
        </p:nvSpPr>
        <p:spPr>
          <a:xfrm>
            <a:off x="5024616" y="3563710"/>
            <a:ext cx="3946497" cy="405671"/>
          </a:xfrm>
          <a:prstGeom prst="rect">
            <a:avLst/>
          </a:prstGeom>
          <a:noFill/>
          <a:ln>
            <a:solidFill>
              <a:srgbClr val="192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61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867ea4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7" name="Google Shape;317;g2c292867ea4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g2c292867ea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c292867ea4_0_33"/>
          <p:cNvSpPr txBox="1"/>
          <p:nvPr/>
        </p:nvSpPr>
        <p:spPr>
          <a:xfrm>
            <a:off x="1408975" y="306875"/>
            <a:ext cx="68076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lightgbm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8F68B81-FD33-B77E-3BEA-9560D1DE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23" y="1055550"/>
            <a:ext cx="3064777" cy="2795129"/>
          </a:xfrm>
          <a:prstGeom prst="rect">
            <a:avLst/>
          </a:prstGeom>
        </p:spPr>
      </p:pic>
      <p:pic>
        <p:nvPicPr>
          <p:cNvPr id="6" name="그림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E0F9D6B-8FD6-F048-A2F5-26ACD09E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67" y="721299"/>
            <a:ext cx="3946497" cy="352413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181CA8-4195-C0B4-AB7E-CEFA301B4594}"/>
              </a:ext>
            </a:extLst>
          </p:cNvPr>
          <p:cNvSpPr/>
          <p:nvPr/>
        </p:nvSpPr>
        <p:spPr>
          <a:xfrm>
            <a:off x="4838867" y="3955596"/>
            <a:ext cx="2247733" cy="289833"/>
          </a:xfrm>
          <a:prstGeom prst="rect">
            <a:avLst/>
          </a:prstGeom>
          <a:noFill/>
          <a:ln>
            <a:solidFill>
              <a:srgbClr val="192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5293A-FBDF-EB2D-5DCC-4C4EC6B1C205}"/>
              </a:ext>
            </a:extLst>
          </p:cNvPr>
          <p:cNvSpPr/>
          <p:nvPr/>
        </p:nvSpPr>
        <p:spPr>
          <a:xfrm>
            <a:off x="1507212" y="2918731"/>
            <a:ext cx="1538068" cy="931948"/>
          </a:xfrm>
          <a:prstGeom prst="rect">
            <a:avLst/>
          </a:prstGeom>
          <a:noFill/>
          <a:ln>
            <a:solidFill>
              <a:srgbClr val="192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89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867ea4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7" name="Google Shape;317;g2c292867ea4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g2c292867ea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c292867ea4_0_33"/>
          <p:cNvSpPr txBox="1"/>
          <p:nvPr/>
        </p:nvSpPr>
        <p:spPr>
          <a:xfrm>
            <a:off x="1408975" y="306875"/>
            <a:ext cx="68076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22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Ridge</a:t>
            </a: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regression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733400F9-E18A-D210-E52F-9C0BD725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94545"/>
            <a:ext cx="3429880" cy="343604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FAE107-9CCB-9786-13C8-6CC348896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092" y="994545"/>
            <a:ext cx="3853825" cy="31855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5293A-FBDF-EB2D-5DCC-4C4EC6B1C205}"/>
              </a:ext>
            </a:extLst>
          </p:cNvPr>
          <p:cNvSpPr/>
          <p:nvPr/>
        </p:nvSpPr>
        <p:spPr>
          <a:xfrm>
            <a:off x="1408962" y="3634538"/>
            <a:ext cx="2077187" cy="796055"/>
          </a:xfrm>
          <a:prstGeom prst="rect">
            <a:avLst/>
          </a:prstGeom>
          <a:noFill/>
          <a:ln>
            <a:solidFill>
              <a:srgbClr val="192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181CA8-4195-C0B4-AB7E-CEFA301B4594}"/>
              </a:ext>
            </a:extLst>
          </p:cNvPr>
          <p:cNvSpPr/>
          <p:nvPr/>
        </p:nvSpPr>
        <p:spPr>
          <a:xfrm>
            <a:off x="4937092" y="3859122"/>
            <a:ext cx="2174001" cy="320992"/>
          </a:xfrm>
          <a:prstGeom prst="rect">
            <a:avLst/>
          </a:prstGeom>
          <a:noFill/>
          <a:ln>
            <a:solidFill>
              <a:srgbClr val="192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05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0B2172-0D6C-DD0E-0325-89CE4B6BD44B}"/>
              </a:ext>
            </a:extLst>
          </p:cNvPr>
          <p:cNvSpPr txBox="1"/>
          <p:nvPr/>
        </p:nvSpPr>
        <p:spPr>
          <a:xfrm>
            <a:off x="1143000" y="2156251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 도출</a:t>
            </a:r>
            <a:endParaRPr lang="en-US" altLang="ko-KR" sz="48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60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867ea4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7" name="Google Shape;317;g2c292867ea4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g2c292867ea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c292867ea4_0_33"/>
          <p:cNvSpPr txBox="1"/>
          <p:nvPr/>
        </p:nvSpPr>
        <p:spPr>
          <a:xfrm>
            <a:off x="1408975" y="306875"/>
            <a:ext cx="68076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Voting ensemble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542A9B-FB00-CB1B-BB38-21F54562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01031"/>
            <a:ext cx="3912001" cy="383559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E33008-9F80-F7CB-9606-5DD2EE7DDA36}"/>
              </a:ext>
            </a:extLst>
          </p:cNvPr>
          <p:cNvGraphicFramePr>
            <a:graphicFrameLocks noGrp="1"/>
          </p:cNvGraphicFramePr>
          <p:nvPr/>
        </p:nvGraphicFramePr>
        <p:xfrm>
          <a:off x="4957133" y="1165684"/>
          <a:ext cx="4080732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0183">
                  <a:extLst>
                    <a:ext uri="{9D8B030D-6E8A-4147-A177-3AD203B41FA5}">
                      <a16:colId xmlns:a16="http://schemas.microsoft.com/office/drawing/2014/main" val="2156335961"/>
                    </a:ext>
                  </a:extLst>
                </a:gridCol>
                <a:gridCol w="1020183">
                  <a:extLst>
                    <a:ext uri="{9D8B030D-6E8A-4147-A177-3AD203B41FA5}">
                      <a16:colId xmlns:a16="http://schemas.microsoft.com/office/drawing/2014/main" val="769687793"/>
                    </a:ext>
                  </a:extLst>
                </a:gridCol>
                <a:gridCol w="1020183">
                  <a:extLst>
                    <a:ext uri="{9D8B030D-6E8A-4147-A177-3AD203B41FA5}">
                      <a16:colId xmlns:a16="http://schemas.microsoft.com/office/drawing/2014/main" val="3152526419"/>
                    </a:ext>
                  </a:extLst>
                </a:gridCol>
                <a:gridCol w="1020183">
                  <a:extLst>
                    <a:ext uri="{9D8B030D-6E8A-4147-A177-3AD203B41FA5}">
                      <a16:colId xmlns:a16="http://schemas.microsoft.com/office/drawing/2014/main" val="222677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ridge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8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0.136</a:t>
                      </a:r>
                    </a:p>
                    <a:p>
                      <a:pPr latinLnBrk="1"/>
                      <a:r>
                        <a:rPr lang="en-US" altLang="ko-KR" dirty="0"/>
                        <a:t>0.145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0.143</a:t>
                      </a:r>
                    </a:p>
                    <a:p>
                      <a:pPr latinLnBrk="1"/>
                      <a:r>
                        <a:rPr lang="en-US" altLang="ko-KR" dirty="0"/>
                        <a:t>0.145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0.143</a:t>
                      </a:r>
                    </a:p>
                    <a:p>
                      <a:pPr latinLnBrk="1"/>
                      <a:r>
                        <a:rPr lang="en-US" altLang="ko-KR" dirty="0"/>
                        <a:t>0.145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0.154</a:t>
                      </a:r>
                    </a:p>
                    <a:p>
                      <a:pPr latinLnBrk="1"/>
                      <a:r>
                        <a:rPr lang="en-US" altLang="ko-KR" dirty="0"/>
                        <a:t>0.150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오버피팅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 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성능 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6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09412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E414CBE-07C2-E5F6-14FF-824E95552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799" y="2899479"/>
            <a:ext cx="3323400" cy="21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867ea4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7" name="Google Shape;317;g2c292867ea4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g2c292867ea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c292867ea4_0_33"/>
          <p:cNvSpPr txBox="1"/>
          <p:nvPr/>
        </p:nvSpPr>
        <p:spPr>
          <a:xfrm>
            <a:off x="1408975" y="306875"/>
            <a:ext cx="68076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반올림 유무에 따른 점수 차이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AB24E-52A0-6B30-A9DF-987793E5C176}"/>
              </a:ext>
            </a:extLst>
          </p:cNvPr>
          <p:cNvSpPr txBox="1"/>
          <p:nvPr/>
        </p:nvSpPr>
        <p:spPr>
          <a:xfrm>
            <a:off x="1520916" y="1055550"/>
            <a:ext cx="610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예측해야 하는 값인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‘Rings’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정수형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반면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 회귀의 결과값은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실수형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’</a:t>
            </a:r>
            <a:b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</a:b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=&gt;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결과값을 반올림 한다면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?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AE0BF-8CA5-066F-C9FC-D62CCFE84BE9}"/>
              </a:ext>
            </a:extLst>
          </p:cNvPr>
          <p:cNvSpPr txBox="1"/>
          <p:nvPr/>
        </p:nvSpPr>
        <p:spPr>
          <a:xfrm>
            <a:off x="1520916" y="2571750"/>
            <a:ext cx="610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-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default : 0.147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-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np.round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/>
                <a:sym typeface="Arial"/>
              </a:rPr>
              <a:t> : 1.500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2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189CF-DF4F-306A-015E-B790355BCF6F}"/>
              </a:ext>
            </a:extLst>
          </p:cNvPr>
          <p:cNvSpPr txBox="1"/>
          <p:nvPr/>
        </p:nvSpPr>
        <p:spPr>
          <a:xfrm>
            <a:off x="1661524" y="799475"/>
            <a:ext cx="4474302" cy="465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대회 소개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EDA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ko-KR" altLang="en-US" sz="2000" dirty="0"/>
              <a:t>모델 선택 및 </a:t>
            </a:r>
            <a:r>
              <a:rPr lang="ko-KR" altLang="en-US" sz="2000" dirty="0" err="1"/>
              <a:t>하이퍼</a:t>
            </a:r>
            <a:r>
              <a:rPr lang="ko-KR" altLang="en-US" sz="2000" dirty="0"/>
              <a:t> 파라미터 조정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ko-KR" altLang="en-US" sz="2000" dirty="0"/>
              <a:t>결과 도출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endParaRPr lang="ko-KR" alt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867ea4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7" name="Google Shape;317;g2c292867ea4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g2c292867ea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c292867ea4_0_33"/>
          <p:cNvSpPr txBox="1"/>
          <p:nvPr/>
        </p:nvSpPr>
        <p:spPr>
          <a:xfrm>
            <a:off x="1408975" y="306875"/>
            <a:ext cx="68076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최종 결과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5C899AD-C3D9-B38D-B4C9-20F6C071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533" y="830943"/>
            <a:ext cx="6392333" cy="31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6bc4039286_0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6bc4039286_0_0"/>
          <p:cNvSpPr txBox="1"/>
          <p:nvPr/>
        </p:nvSpPr>
        <p:spPr>
          <a:xfrm>
            <a:off x="2497800" y="2171550"/>
            <a:ext cx="49794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ko" altLang="en-US" sz="5000" b="1" i="0" u="none" strike="noStrike" kern="0" cap="none" spc="0" normalizeH="0" baseline="0" noProof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Gowun Dodum"/>
                <a:sym typeface="Gowun Dodum"/>
              </a:rPr>
              <a:t>감 사 합 니 다</a:t>
            </a:r>
            <a:endParaRPr kumimoji="0" sz="5000" b="0" i="0" u="none" strike="noStrike" kern="0" cap="none" spc="0" normalizeH="0" baseline="0" noProof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Gowun Dodum"/>
              <a:sym typeface="Gowun Dodum"/>
            </a:endParaRPr>
          </a:p>
        </p:txBody>
      </p:sp>
      <p:cxnSp>
        <p:nvCxnSpPr>
          <p:cNvPr id="664" name="Google Shape;664;g26bc4039286_0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5" name="Google Shape;665;g26bc403928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0B2172-0D6C-DD0E-0325-89CE4B6BD44B}"/>
              </a:ext>
            </a:extLst>
          </p:cNvPr>
          <p:cNvSpPr txBox="1"/>
          <p:nvPr/>
        </p:nvSpPr>
        <p:spPr>
          <a:xfrm>
            <a:off x="1143000" y="2156251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대회 소개</a:t>
            </a:r>
            <a:endParaRPr lang="en-US" altLang="ko-KR" sz="48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6661B1-8ADC-484E-811D-0EE01B88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848" y="696155"/>
            <a:ext cx="6941221" cy="40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C02506-3503-4CED-8778-D108CFBD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66" y="954550"/>
            <a:ext cx="5407739" cy="34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0B2172-0D6C-DD0E-0325-89CE4B6BD44B}"/>
              </a:ext>
            </a:extLst>
          </p:cNvPr>
          <p:cNvSpPr txBox="1"/>
          <p:nvPr/>
        </p:nvSpPr>
        <p:spPr>
          <a:xfrm>
            <a:off x="1143000" y="2156251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99906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E99D2E-2A75-45FB-88CC-051006518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790337"/>
            <a:ext cx="7486758" cy="3117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AC657D-C838-4C80-8FD2-1C9F68FFA044}"/>
              </a:ext>
            </a:extLst>
          </p:cNvPr>
          <p:cNvSpPr txBox="1"/>
          <p:nvPr/>
        </p:nvSpPr>
        <p:spPr>
          <a:xfrm>
            <a:off x="1664492" y="4062412"/>
            <a:ext cx="7108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전복의 신체 측정값을 바탕으로 그 나이를 추정하기 위해 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나이는 </a:t>
            </a:r>
            <a:r>
              <a:rPr lang="en-US" altLang="ko-KR" dirty="0"/>
              <a:t>'Rings' </a:t>
            </a:r>
            <a:r>
              <a:rPr lang="ko-KR" altLang="en-US" dirty="0"/>
              <a:t>열에 기록되어 있으며</a:t>
            </a:r>
            <a:r>
              <a:rPr lang="en-US" altLang="ko-KR" dirty="0"/>
              <a:t>, </a:t>
            </a:r>
            <a:r>
              <a:rPr lang="ko-KR" altLang="en-US" dirty="0"/>
              <a:t>이는 전복 껍질의 링 수에 </a:t>
            </a:r>
            <a:r>
              <a:rPr lang="en-US" altLang="ko-KR" dirty="0"/>
              <a:t>1.5</a:t>
            </a:r>
            <a:r>
              <a:rPr lang="ko-KR" altLang="en-US" dirty="0"/>
              <a:t>를 더한 값으로 추정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EDC62CF-8575-4F7E-93F2-80E0CF0A842C}"/>
              </a:ext>
            </a:extLst>
          </p:cNvPr>
          <p:cNvSpPr/>
          <p:nvPr/>
        </p:nvSpPr>
        <p:spPr>
          <a:xfrm>
            <a:off x="1290610" y="4129325"/>
            <a:ext cx="364331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3232B-97FF-4F30-9E25-CCF414189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10" y="4507225"/>
            <a:ext cx="390178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AEAD15-8476-43E5-BA88-C77FEF2F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55550"/>
            <a:ext cx="4676573" cy="3707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3E787-C311-46AF-9FA0-8C03A2BE7589}"/>
              </a:ext>
            </a:extLst>
          </p:cNvPr>
          <p:cNvSpPr txBox="1"/>
          <p:nvPr/>
        </p:nvSpPr>
        <p:spPr>
          <a:xfrm>
            <a:off x="6143626" y="1140589"/>
            <a:ext cx="295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대부분의 전복이 </a:t>
            </a:r>
            <a:r>
              <a:rPr lang="en-US" altLang="ko-KR" sz="1200" dirty="0"/>
              <a:t>8~11</a:t>
            </a:r>
            <a:r>
              <a:rPr lang="ko-KR" altLang="en-US" sz="1200" dirty="0"/>
              <a:t>년 사이에 분포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15</a:t>
            </a:r>
            <a:r>
              <a:rPr lang="ko-KR" altLang="en-US" sz="1200" dirty="0"/>
              <a:t>년 이상의 연령대는 상대적으로 드물게 나타나며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자연 상태에서 전복이 그만큼 오래 생존하는 것이 드물기 때문일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 데이터의 분포는 우측으로 약간 긴 꼬리를 가지고 있어</a:t>
            </a:r>
            <a:r>
              <a:rPr lang="en-US" altLang="ko-KR" sz="1200" dirty="0"/>
              <a:t>, </a:t>
            </a:r>
            <a:r>
              <a:rPr lang="ko-KR" altLang="en-US" sz="1200" dirty="0"/>
              <a:t>일부 전복이 평균보다 훨씬 높은 연령에 도달한다는 점을 보여줍니다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41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14E9DF-2C28-475F-A0EF-565027A3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845454"/>
            <a:ext cx="6053092" cy="38194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2FCF93-645B-4DAB-812F-2AB0ECEFD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621" y="1795572"/>
            <a:ext cx="1835504" cy="17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55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916</Words>
  <Application>Microsoft Office PowerPoint</Application>
  <PresentationFormat>화면 슬라이드 쇼(16:9)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Gowun Dodum</vt:lpstr>
      <vt:lpstr>NanumGothic ExtraBold</vt:lpstr>
      <vt:lpstr>NanumGothic</vt:lpstr>
      <vt:lpstr>맑은 고딕</vt:lpstr>
      <vt:lpstr>배달의민족 한나체 Air</vt:lpstr>
      <vt:lpstr>배달의민족 한나체 Pro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정성룡</dc:creator>
  <cp:lastModifiedBy>PC</cp:lastModifiedBy>
  <cp:revision>26</cp:revision>
  <dcterms:modified xsi:type="dcterms:W3CDTF">2024-05-27T08:18:50Z</dcterms:modified>
</cp:coreProperties>
</file>