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8"/>
  </p:notesMasterIdLst>
  <p:sldIdLst>
    <p:sldId id="304" r:id="rId2"/>
    <p:sldId id="305" r:id="rId3"/>
    <p:sldId id="306" r:id="rId4"/>
    <p:sldId id="308" r:id="rId5"/>
    <p:sldId id="309" r:id="rId6"/>
    <p:sldId id="310" r:id="rId7"/>
  </p:sldIdLst>
  <p:sldSz cx="9144000" cy="5143500" type="screen16x9"/>
  <p:notesSz cx="6858000" cy="9144000"/>
  <p:embeddedFontLst>
    <p:embeddedFont>
      <p:font typeface="NanumGothicExtraBold" panose="020D0904000000000000" pitchFamily="50" charset="-127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1F1E1E-8052-473C-BB93-C31B906E69F8}">
  <a:tblStyle styleId="{C01F1E1E-8052-473C-BB93-C31B906E69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2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6accca8d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6accca8d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여기부터는 스터디 발표에 쓰이는 PPT 슬라이드입니다!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6accca8d1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6accca8d1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이렇게 스터디원들을 만나 공부하신 사진을 넣어주시고 만남 인증을 해주세요!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비대면일 경우 화면 캡처를 이용해주시면 됩니다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지난 기수에서는 이걸 많이 까먹고 안올리셔서 전반적으로 스터디 참여가 저조했던 면이 있었는데, 스터디의 원활한 유지를 위해 꼭 잊지말고 첨부해주시면 감사하겠습니다!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6accca8d1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6accca8d1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>
          <a:extLst>
            <a:ext uri="{FF2B5EF4-FFF2-40B4-BE49-F238E27FC236}">
              <a16:creationId xmlns:a16="http://schemas.microsoft.com/office/drawing/2014/main" id="{7C26E80B-E6B2-E143-ACDB-E4368CFAA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6accca8d11_0_16:notes">
            <a:extLst>
              <a:ext uri="{FF2B5EF4-FFF2-40B4-BE49-F238E27FC236}">
                <a16:creationId xmlns:a16="http://schemas.microsoft.com/office/drawing/2014/main" id="{4BC39A62-A7FE-085A-AA3D-B0D63EC9A2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6accca8d11_0_16:notes">
            <a:extLst>
              <a:ext uri="{FF2B5EF4-FFF2-40B4-BE49-F238E27FC236}">
                <a16:creationId xmlns:a16="http://schemas.microsoft.com/office/drawing/2014/main" id="{F5092FDD-44E2-3875-C953-D3C4E4DEB7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684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>
          <a:extLst>
            <a:ext uri="{FF2B5EF4-FFF2-40B4-BE49-F238E27FC236}">
              <a16:creationId xmlns:a16="http://schemas.microsoft.com/office/drawing/2014/main" id="{536438D5-1957-03F8-2B14-616940EAB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6accca8d11_0_16:notes">
            <a:extLst>
              <a:ext uri="{FF2B5EF4-FFF2-40B4-BE49-F238E27FC236}">
                <a16:creationId xmlns:a16="http://schemas.microsoft.com/office/drawing/2014/main" id="{8757D1C4-71B6-CF52-55C4-A9BD450302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6accca8d11_0_16:notes">
            <a:extLst>
              <a:ext uri="{FF2B5EF4-FFF2-40B4-BE49-F238E27FC236}">
                <a16:creationId xmlns:a16="http://schemas.microsoft.com/office/drawing/2014/main" id="{189278FB-0ACD-7E53-8A2E-05040ED8ED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515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>
          <a:extLst>
            <a:ext uri="{FF2B5EF4-FFF2-40B4-BE49-F238E27FC236}">
              <a16:creationId xmlns:a16="http://schemas.microsoft.com/office/drawing/2014/main" id="{1F1E077C-DCE3-29B5-1026-C40A8B5D1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6accca8d11_0_16:notes">
            <a:extLst>
              <a:ext uri="{FF2B5EF4-FFF2-40B4-BE49-F238E27FC236}">
                <a16:creationId xmlns:a16="http://schemas.microsoft.com/office/drawing/2014/main" id="{86A88251-A1EF-E755-A194-4F7E55DB19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6accca8d11_0_16:notes">
            <a:extLst>
              <a:ext uri="{FF2B5EF4-FFF2-40B4-BE49-F238E27FC236}">
                <a16:creationId xmlns:a16="http://schemas.microsoft.com/office/drawing/2014/main" id="{AE1CE97A-E9AE-0830-6495-0A302D30C0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36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7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7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500" b="1" dirty="0">
                <a:solidFill>
                  <a:srgbClr val="19264B"/>
                </a:solidFill>
              </a:rPr>
              <a:t>[CUAI Advanced Track] CV 1</a:t>
            </a:r>
            <a:r>
              <a:rPr lang="ko-KR" altLang="en-US" sz="2500" b="1" dirty="0">
                <a:solidFill>
                  <a:srgbClr val="19264B"/>
                </a:solidFill>
              </a:rPr>
              <a:t>팀</a:t>
            </a:r>
            <a:endParaRPr lang="en-US" altLang="ko-KR"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2025.03.</a:t>
            </a:r>
            <a:r>
              <a:rPr lang="en-US" altLang="ko" dirty="0">
                <a:solidFill>
                  <a:srgbClr val="19264B"/>
                </a:solidFill>
              </a:rPr>
              <a:t>11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김대현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813" name="Google Shape;813;p7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14" name="Google Shape;814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7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0" name="Google Shape;820;p7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1" name="Google Shape;82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7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824" name="Google Shape;824;p74"/>
          <p:cNvSpPr txBox="1"/>
          <p:nvPr/>
        </p:nvSpPr>
        <p:spPr>
          <a:xfrm>
            <a:off x="6137600" y="1820125"/>
            <a:ext cx="22821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김</a:t>
            </a:r>
            <a:r>
              <a:rPr lang="ko-KR" altLang="en-US" dirty="0"/>
              <a:t>대현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</a:t>
            </a:r>
            <a:r>
              <a:rPr lang="ko-KR" altLang="en-US" dirty="0"/>
              <a:t>송재호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 </a:t>
            </a:r>
            <a:r>
              <a:rPr lang="ko-KR" altLang="en-US" dirty="0" err="1"/>
              <a:t>윤희권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r>
              <a:rPr lang="ko-KR" altLang="en-US" dirty="0" err="1"/>
              <a:t>스터디원</a:t>
            </a:r>
            <a:r>
              <a:rPr lang="ko-KR" altLang="en-US" dirty="0"/>
              <a:t> </a:t>
            </a:r>
            <a:r>
              <a:rPr lang="en-US" altLang="ko-KR" dirty="0"/>
              <a:t>3 : </a:t>
            </a:r>
            <a:r>
              <a:rPr lang="ko-KR" altLang="en-US" dirty="0"/>
              <a:t>조효원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F33E8B-C198-0CA1-2797-EE4B9CA8C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414" y="1517636"/>
            <a:ext cx="4388436" cy="29035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0" name="Google Shape;830;p7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1" name="Google Shape;83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7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목차</a:t>
            </a:r>
            <a:endParaRPr sz="2000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2" name="Google Shape;812;p73">
            <a:extLst>
              <a:ext uri="{FF2B5EF4-FFF2-40B4-BE49-F238E27FC236}">
                <a16:creationId xmlns:a16="http://schemas.microsoft.com/office/drawing/2014/main" id="{783B296B-E47E-9390-B379-E0E3869FD85D}"/>
              </a:ext>
            </a:extLst>
          </p:cNvPr>
          <p:cNvSpPr txBox="1"/>
          <p:nvPr/>
        </p:nvSpPr>
        <p:spPr>
          <a:xfrm>
            <a:off x="1408975" y="799475"/>
            <a:ext cx="4979400" cy="1511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500" b="1" dirty="0">
                <a:solidFill>
                  <a:srgbClr val="19264B"/>
                </a:solidFill>
              </a:rPr>
              <a:t>주제 발표 및 설명</a:t>
            </a:r>
            <a:endParaRPr lang="en-US" altLang="ko-KR" sz="2500" b="1" dirty="0">
              <a:solidFill>
                <a:srgbClr val="19264B"/>
              </a:solidFill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500" b="1" dirty="0">
                <a:solidFill>
                  <a:srgbClr val="19264B"/>
                </a:solidFill>
              </a:rPr>
              <a:t>  주제 하위 분류</a:t>
            </a:r>
            <a:endParaRPr lang="en-US" altLang="ko-KR" sz="2500" b="1" dirty="0">
              <a:solidFill>
                <a:srgbClr val="19264B"/>
              </a:solidFill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500" b="1" dirty="0">
                <a:solidFill>
                  <a:srgbClr val="19264B"/>
                </a:solidFill>
              </a:rPr>
              <a:t>  추후 계획</a:t>
            </a:r>
            <a:endParaRPr lang="en-US" altLang="ko-KR" sz="1100" b="1" dirty="0">
              <a:solidFill>
                <a:srgbClr val="19264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>
          <a:extLst>
            <a:ext uri="{FF2B5EF4-FFF2-40B4-BE49-F238E27FC236}">
              <a16:creationId xmlns:a16="http://schemas.microsoft.com/office/drawing/2014/main" id="{69B4A976-A6A4-75E3-5B04-C814BB2ED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5">
            <a:extLst>
              <a:ext uri="{FF2B5EF4-FFF2-40B4-BE49-F238E27FC236}">
                <a16:creationId xmlns:a16="http://schemas.microsoft.com/office/drawing/2014/main" id="{537CA825-4804-11D8-F7C4-42016CB0FD4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0" name="Google Shape;830;p75">
            <a:extLst>
              <a:ext uri="{FF2B5EF4-FFF2-40B4-BE49-F238E27FC236}">
                <a16:creationId xmlns:a16="http://schemas.microsoft.com/office/drawing/2014/main" id="{FCF2DBAD-B67D-4134-6BB5-1646E802C8B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1" name="Google Shape;831;p75">
            <a:extLst>
              <a:ext uri="{FF2B5EF4-FFF2-40B4-BE49-F238E27FC236}">
                <a16:creationId xmlns:a16="http://schemas.microsoft.com/office/drawing/2014/main" id="{B1E2394F-EF83-DA72-AD5F-707CB85C1F6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75">
            <a:extLst>
              <a:ext uri="{FF2B5EF4-FFF2-40B4-BE49-F238E27FC236}">
                <a16:creationId xmlns:a16="http://schemas.microsoft.com/office/drawing/2014/main" id="{2D5AA38F-3E7B-20DF-1388-3FE14D4B60D4}"/>
              </a:ext>
            </a:extLst>
          </p:cNvPr>
          <p:cNvSpPr txBox="1"/>
          <p:nvPr/>
        </p:nvSpPr>
        <p:spPr>
          <a:xfrm>
            <a:off x="1408975" y="306875"/>
            <a:ext cx="4979400" cy="62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주제 발표</a:t>
            </a:r>
            <a:endParaRPr sz="2500" dirty="0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2" name="Google Shape;812;p73">
            <a:extLst>
              <a:ext uri="{FF2B5EF4-FFF2-40B4-BE49-F238E27FC236}">
                <a16:creationId xmlns:a16="http://schemas.microsoft.com/office/drawing/2014/main" id="{F01E8648-EE62-C58A-9DA6-65360E7C4921}"/>
              </a:ext>
            </a:extLst>
          </p:cNvPr>
          <p:cNvSpPr txBox="1"/>
          <p:nvPr/>
        </p:nvSpPr>
        <p:spPr>
          <a:xfrm>
            <a:off x="1408975" y="799475"/>
            <a:ext cx="4979400" cy="62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b="1" dirty="0">
                <a:solidFill>
                  <a:srgbClr val="19264B"/>
                </a:solidFill>
              </a:rPr>
              <a:t>Semantic segmentation</a:t>
            </a:r>
            <a:endParaRPr lang="en-US" altLang="ko-KR" sz="1100" b="1" dirty="0">
              <a:solidFill>
                <a:srgbClr val="19264B"/>
              </a:solidFill>
            </a:endParaRPr>
          </a:p>
        </p:txBody>
      </p:sp>
      <p:pic>
        <p:nvPicPr>
          <p:cNvPr id="1026" name="Picture 2" descr="Semantic Segmentation in Computer Vision: Full Guide | Encord">
            <a:extLst>
              <a:ext uri="{FF2B5EF4-FFF2-40B4-BE49-F238E27FC236}">
                <a16:creationId xmlns:a16="http://schemas.microsoft.com/office/drawing/2014/main" id="{1150399E-C1D4-87D7-C806-6C4806E80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963" y="1377088"/>
            <a:ext cx="3497140" cy="296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812;p73">
            <a:extLst>
              <a:ext uri="{FF2B5EF4-FFF2-40B4-BE49-F238E27FC236}">
                <a16:creationId xmlns:a16="http://schemas.microsoft.com/office/drawing/2014/main" id="{44E175D4-3AF4-3BBA-A1F8-AC0D215CA239}"/>
              </a:ext>
            </a:extLst>
          </p:cNvPr>
          <p:cNvSpPr txBox="1"/>
          <p:nvPr/>
        </p:nvSpPr>
        <p:spPr>
          <a:xfrm>
            <a:off x="1440236" y="4344025"/>
            <a:ext cx="4979400" cy="361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b="1" dirty="0">
                <a:solidFill>
                  <a:srgbClr val="19264B"/>
                </a:solidFill>
              </a:rPr>
              <a:t>주어진 이미지에 대하여 </a:t>
            </a:r>
            <a:r>
              <a:rPr lang="en-US" altLang="ko-KR" sz="1000" b="1" dirty="0">
                <a:solidFill>
                  <a:srgbClr val="19264B"/>
                </a:solidFill>
              </a:rPr>
              <a:t>pixel-wise classification</a:t>
            </a:r>
            <a:r>
              <a:rPr lang="ko-KR" altLang="en-US" sz="1000" b="1" dirty="0">
                <a:solidFill>
                  <a:srgbClr val="19264B"/>
                </a:solidFill>
              </a:rPr>
              <a:t>을 수행하는 </a:t>
            </a:r>
            <a:r>
              <a:rPr lang="en-US" altLang="ko-KR" sz="1000" b="1" dirty="0">
                <a:solidFill>
                  <a:srgbClr val="19264B"/>
                </a:solidFill>
              </a:rPr>
              <a:t>task</a:t>
            </a:r>
          </a:p>
        </p:txBody>
      </p:sp>
      <p:pic>
        <p:nvPicPr>
          <p:cNvPr id="1028" name="Picture 4" descr="U-Net 논문 리뷰 — U-Net: Convolutional Networks for Biomedical Image  Segmentation | by 강준영 | Medium">
            <a:extLst>
              <a:ext uri="{FF2B5EF4-FFF2-40B4-BE49-F238E27FC236}">
                <a16:creationId xmlns:a16="http://schemas.microsoft.com/office/drawing/2014/main" id="{4E1542A2-B0B4-C5A6-A219-CD47BF320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103" y="1377089"/>
            <a:ext cx="4189415" cy="276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13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>
          <a:extLst>
            <a:ext uri="{FF2B5EF4-FFF2-40B4-BE49-F238E27FC236}">
              <a16:creationId xmlns:a16="http://schemas.microsoft.com/office/drawing/2014/main" id="{F623DEF4-9355-9482-AD47-8223498F9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5">
            <a:extLst>
              <a:ext uri="{FF2B5EF4-FFF2-40B4-BE49-F238E27FC236}">
                <a16:creationId xmlns:a16="http://schemas.microsoft.com/office/drawing/2014/main" id="{82073625-166B-1BB6-C69B-3C3B16FD0AA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0" name="Google Shape;830;p75">
            <a:extLst>
              <a:ext uri="{FF2B5EF4-FFF2-40B4-BE49-F238E27FC236}">
                <a16:creationId xmlns:a16="http://schemas.microsoft.com/office/drawing/2014/main" id="{28BA831C-6578-E496-B8BB-5D8D85836A1D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1" name="Google Shape;831;p75">
            <a:extLst>
              <a:ext uri="{FF2B5EF4-FFF2-40B4-BE49-F238E27FC236}">
                <a16:creationId xmlns:a16="http://schemas.microsoft.com/office/drawing/2014/main" id="{5DEEFAC0-7A47-F87D-F50F-9902A7807CF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75">
            <a:extLst>
              <a:ext uri="{FF2B5EF4-FFF2-40B4-BE49-F238E27FC236}">
                <a16:creationId xmlns:a16="http://schemas.microsoft.com/office/drawing/2014/main" id="{74BF9403-AC51-B1A3-1114-63C330DF5804}"/>
              </a:ext>
            </a:extLst>
          </p:cNvPr>
          <p:cNvSpPr txBox="1"/>
          <p:nvPr/>
        </p:nvSpPr>
        <p:spPr>
          <a:xfrm>
            <a:off x="1408975" y="306875"/>
            <a:ext cx="4979400" cy="62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주제 하위 분류</a:t>
            </a:r>
            <a:endParaRPr sz="2500" dirty="0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2" name="Google Shape;812;p73">
            <a:extLst>
              <a:ext uri="{FF2B5EF4-FFF2-40B4-BE49-F238E27FC236}">
                <a16:creationId xmlns:a16="http://schemas.microsoft.com/office/drawing/2014/main" id="{4B6E19DE-A8BD-8BFB-1CE3-CB553F2FC751}"/>
              </a:ext>
            </a:extLst>
          </p:cNvPr>
          <p:cNvSpPr txBox="1"/>
          <p:nvPr/>
        </p:nvSpPr>
        <p:spPr>
          <a:xfrm>
            <a:off x="1408975" y="799475"/>
            <a:ext cx="4979400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b="1" dirty="0">
                <a:solidFill>
                  <a:srgbClr val="19264B"/>
                </a:solidFill>
              </a:rPr>
              <a:t>Semi-Supervised learning for Semantic segmentation</a:t>
            </a:r>
          </a:p>
        </p:txBody>
      </p:sp>
      <p:sp>
        <p:nvSpPr>
          <p:cNvPr id="3" name="Google Shape;812;p73">
            <a:extLst>
              <a:ext uri="{FF2B5EF4-FFF2-40B4-BE49-F238E27FC236}">
                <a16:creationId xmlns:a16="http://schemas.microsoft.com/office/drawing/2014/main" id="{CFEA6F81-2CC4-DD3A-D99C-423272CC66F2}"/>
              </a:ext>
            </a:extLst>
          </p:cNvPr>
          <p:cNvSpPr txBox="1"/>
          <p:nvPr/>
        </p:nvSpPr>
        <p:spPr>
          <a:xfrm>
            <a:off x="1440236" y="434402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b="1" dirty="0">
                <a:solidFill>
                  <a:srgbClr val="19264B"/>
                </a:solidFill>
              </a:rPr>
              <a:t>Labeled image</a:t>
            </a:r>
            <a:r>
              <a:rPr lang="ko-KR" altLang="en-US" sz="1000" b="1" dirty="0">
                <a:solidFill>
                  <a:srgbClr val="19264B"/>
                </a:solidFill>
              </a:rPr>
              <a:t>와 </a:t>
            </a:r>
            <a:r>
              <a:rPr lang="en-US" altLang="ko-KR" sz="1000" b="1" dirty="0">
                <a:solidFill>
                  <a:srgbClr val="19264B"/>
                </a:solidFill>
              </a:rPr>
              <a:t>unlabeled</a:t>
            </a:r>
            <a:r>
              <a:rPr lang="ko-KR" altLang="en-US" sz="1000" b="1" dirty="0">
                <a:solidFill>
                  <a:srgbClr val="19264B"/>
                </a:solidFill>
              </a:rPr>
              <a:t> </a:t>
            </a:r>
            <a:r>
              <a:rPr lang="en-US" altLang="ko-KR" sz="1000" b="1" dirty="0">
                <a:solidFill>
                  <a:srgbClr val="19264B"/>
                </a:solidFill>
              </a:rPr>
              <a:t>image</a:t>
            </a:r>
            <a:r>
              <a:rPr lang="ko-KR" altLang="en-US" sz="1000" b="1" dirty="0">
                <a:solidFill>
                  <a:srgbClr val="19264B"/>
                </a:solidFill>
              </a:rPr>
              <a:t>를 모두 사용하여 </a:t>
            </a:r>
            <a:r>
              <a:rPr lang="en-US" altLang="ko-KR" sz="1000" b="1" dirty="0">
                <a:solidFill>
                  <a:srgbClr val="19264B"/>
                </a:solidFill>
              </a:rPr>
              <a:t>pixel-wise classification</a:t>
            </a:r>
            <a:r>
              <a:rPr lang="ko-KR" altLang="en-US" sz="1000" b="1" dirty="0">
                <a:solidFill>
                  <a:srgbClr val="19264B"/>
                </a:solidFill>
              </a:rPr>
              <a:t>을 수행하는 </a:t>
            </a:r>
            <a:r>
              <a:rPr lang="en-US" altLang="ko-KR" sz="1000" b="1" dirty="0">
                <a:solidFill>
                  <a:srgbClr val="19264B"/>
                </a:solidFill>
              </a:rPr>
              <a:t>task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D7CE55-BE4D-B2BC-2A4E-5273FADF9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236" y="1471438"/>
            <a:ext cx="5705231" cy="266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26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>
          <a:extLst>
            <a:ext uri="{FF2B5EF4-FFF2-40B4-BE49-F238E27FC236}">
              <a16:creationId xmlns:a16="http://schemas.microsoft.com/office/drawing/2014/main" id="{2538AB8E-FEC8-DA8C-9B79-52AA465A6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5">
            <a:extLst>
              <a:ext uri="{FF2B5EF4-FFF2-40B4-BE49-F238E27FC236}">
                <a16:creationId xmlns:a16="http://schemas.microsoft.com/office/drawing/2014/main" id="{A13883FF-DF90-3621-2886-CFBB9641BB9B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0" name="Google Shape;830;p75">
            <a:extLst>
              <a:ext uri="{FF2B5EF4-FFF2-40B4-BE49-F238E27FC236}">
                <a16:creationId xmlns:a16="http://schemas.microsoft.com/office/drawing/2014/main" id="{BE58B0D0-F3CB-C8B1-6EEC-890B06DA2FC6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1" name="Google Shape;831;p75">
            <a:extLst>
              <a:ext uri="{FF2B5EF4-FFF2-40B4-BE49-F238E27FC236}">
                <a16:creationId xmlns:a16="http://schemas.microsoft.com/office/drawing/2014/main" id="{3D314F03-30AB-FB21-9B45-F4860CBAC8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75">
            <a:extLst>
              <a:ext uri="{FF2B5EF4-FFF2-40B4-BE49-F238E27FC236}">
                <a16:creationId xmlns:a16="http://schemas.microsoft.com/office/drawing/2014/main" id="{1E1F5B64-357D-16EA-5BCA-F159C4480966}"/>
              </a:ext>
            </a:extLst>
          </p:cNvPr>
          <p:cNvSpPr txBox="1"/>
          <p:nvPr/>
        </p:nvSpPr>
        <p:spPr>
          <a:xfrm>
            <a:off x="1408975" y="306875"/>
            <a:ext cx="4979400" cy="62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주제 하위 분류</a:t>
            </a:r>
            <a:endParaRPr sz="2500" dirty="0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2" name="Google Shape;812;p73">
            <a:extLst>
              <a:ext uri="{FF2B5EF4-FFF2-40B4-BE49-F238E27FC236}">
                <a16:creationId xmlns:a16="http://schemas.microsoft.com/office/drawing/2014/main" id="{075F1EC3-0409-B767-1F90-F1D14FC7D1B7}"/>
              </a:ext>
            </a:extLst>
          </p:cNvPr>
          <p:cNvSpPr txBox="1"/>
          <p:nvPr/>
        </p:nvSpPr>
        <p:spPr>
          <a:xfrm>
            <a:off x="1346200" y="1237343"/>
            <a:ext cx="4979400" cy="45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b="1" dirty="0">
                <a:solidFill>
                  <a:srgbClr val="19264B"/>
                </a:solidFill>
              </a:rPr>
              <a:t>Crack segmentation, Medical image segmentation</a:t>
            </a:r>
          </a:p>
        </p:txBody>
      </p:sp>
      <p:sp>
        <p:nvSpPr>
          <p:cNvPr id="3" name="Google Shape;812;p73">
            <a:extLst>
              <a:ext uri="{FF2B5EF4-FFF2-40B4-BE49-F238E27FC236}">
                <a16:creationId xmlns:a16="http://schemas.microsoft.com/office/drawing/2014/main" id="{6A0167EA-635B-D57D-092F-5AF1A4003C99}"/>
              </a:ext>
            </a:extLst>
          </p:cNvPr>
          <p:cNvSpPr txBox="1"/>
          <p:nvPr/>
        </p:nvSpPr>
        <p:spPr>
          <a:xfrm>
            <a:off x="1440236" y="4344025"/>
            <a:ext cx="4979400" cy="361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b="1" dirty="0">
                <a:solidFill>
                  <a:srgbClr val="19264B"/>
                </a:solidFill>
              </a:rPr>
              <a:t>특정 </a:t>
            </a:r>
            <a:r>
              <a:rPr lang="en-US" altLang="ko-KR" sz="1000" b="1" dirty="0">
                <a:solidFill>
                  <a:srgbClr val="19264B"/>
                </a:solidFill>
              </a:rPr>
              <a:t>domain</a:t>
            </a:r>
            <a:r>
              <a:rPr lang="ko-KR" altLang="en-US" sz="1000" b="1" dirty="0">
                <a:solidFill>
                  <a:srgbClr val="19264B"/>
                </a:solidFill>
              </a:rPr>
              <a:t>에 대하여 </a:t>
            </a:r>
            <a:r>
              <a:rPr lang="en-US" altLang="ko-KR" sz="1000" b="1" dirty="0">
                <a:solidFill>
                  <a:srgbClr val="19264B"/>
                </a:solidFill>
              </a:rPr>
              <a:t>pixel-wise classification</a:t>
            </a:r>
            <a:r>
              <a:rPr lang="ko-KR" altLang="en-US" sz="1000" b="1" dirty="0">
                <a:solidFill>
                  <a:srgbClr val="19264B"/>
                </a:solidFill>
              </a:rPr>
              <a:t>을 수행하는 </a:t>
            </a:r>
            <a:r>
              <a:rPr lang="en-US" altLang="ko-KR" sz="1000" b="1" dirty="0">
                <a:solidFill>
                  <a:srgbClr val="19264B"/>
                </a:solidFill>
              </a:rPr>
              <a:t>task</a:t>
            </a:r>
          </a:p>
        </p:txBody>
      </p:sp>
      <p:pic>
        <p:nvPicPr>
          <p:cNvPr id="2052" name="Picture 4" descr="Figure 5 from Road surface crack detection: Improved segmentation with  pixel-based refinement | Semantic Scholar">
            <a:extLst>
              <a:ext uri="{FF2B5EF4-FFF2-40B4-BE49-F238E27FC236}">
                <a16:creationId xmlns:a16="http://schemas.microsoft.com/office/drawing/2014/main" id="{5EE7E6BF-35D2-FFCE-D05A-571804D48C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" t="5435" r="2106" b="8954"/>
          <a:stretch/>
        </p:blipFill>
        <p:spPr bwMode="auto">
          <a:xfrm>
            <a:off x="1440236" y="1643255"/>
            <a:ext cx="3494934" cy="249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80A7BA-D745-6358-F993-8F28019728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2742" y="1643254"/>
            <a:ext cx="2485057" cy="247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553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화면 슬라이드 쇼(16:9)</PresentationFormat>
  <Paragraphs>30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NanumGothicExtraBold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김대현</cp:lastModifiedBy>
  <cp:revision>1</cp:revision>
  <dcterms:modified xsi:type="dcterms:W3CDTF">2025-03-11T09:37:35Z</dcterms:modified>
</cp:coreProperties>
</file>