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0" r:id="rId3"/>
    <p:sldId id="258" r:id="rId4"/>
    <p:sldId id="266" r:id="rId5"/>
    <p:sldId id="267" r:id="rId6"/>
    <p:sldId id="265" r:id="rId7"/>
    <p:sldId id="268" r:id="rId8"/>
    <p:sldId id="264" r:id="rId9"/>
    <p:sldId id="261" r:id="rId10"/>
  </p:sldIdLst>
  <p:sldSz cx="9144000" cy="5143500" type="screen16x9"/>
  <p:notesSz cx="6858000" cy="9144000"/>
  <p:embeddedFontLst>
    <p:embeddedFont>
      <p:font typeface="나눔스퀘어OTF" panose="020B0600000101010101" pitchFamily="34" charset="-127"/>
      <p:regular r:id="rId12"/>
    </p:embeddedFont>
    <p:embeddedFont>
      <p:font typeface="나눔스퀘어OTF_ac" panose="020B0600000101010101" pitchFamily="34" charset="-127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03" autoAdjust="0"/>
  </p:normalViewPr>
  <p:slideViewPr>
    <p:cSldViewPr snapToGrid="0">
      <p:cViewPr varScale="1">
        <p:scale>
          <a:sx n="103" d="100"/>
          <a:sy n="103" d="100"/>
        </p:scale>
        <p:origin x="87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FB5942E-276F-A7DF-32F2-CDBCA872B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1498EBB-E31D-E7E7-635A-AF9DF369A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1DD0E617-ED28-2200-4F9E-665D20B08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37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39E92E8-2DC2-6EE6-C6A2-7DDB5E65B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1CE37E24-848B-639A-C5FF-2517259647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90137751-002A-AC67-A407-C2117695D8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45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CABEF51-8417-2E84-F8BC-063C8EB50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D577E7E2-8CC2-F0E9-CF96-FDC4B6774A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D9B41E83-2B56-FE14-33F0-A719C49DC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0232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A83A736-1A43-33BC-B5B2-02FC2EAF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5E8D174C-7F3F-8D1F-DC3E-598AF79C89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2C18C3D2-7629-3BB3-C59A-4936145042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245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120C708-0098-0650-F3D0-EB801A402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5621178E-47D1-D781-CEBB-B07EAAEE25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E9F13DB-82C3-E5E2-203B-F2C231B2FC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709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C4B101A-FC6F-D3E5-5226-52148AB5F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D3DAF46C-D722-B1E2-4388-9B58A58EB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D7EEAF3-9000-7697-A623-17478652C2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983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29DE5F9-54A5-4BAF-554F-2893CCB47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33C0981E-ED1D-78B5-E73C-68974EC61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C97B230-F14F-93EF-FA18-BF9108A0DE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964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DA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7.01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김재일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3641E35-8A56-1B9E-6817-04E35CFD5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E925C0A-D76C-DCC9-5860-4BEE1E7B0BD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C60A34F-A358-9E97-4B25-7820B003301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153AA47-0D3D-5DB4-DAF4-E3E48F5B40E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C8E69-F200-B92F-F2EE-ACD4406D9E5E}"/>
              </a:ext>
            </a:extLst>
          </p:cNvPr>
          <p:cNvSpPr txBox="1"/>
          <p:nvPr/>
        </p:nvSpPr>
        <p:spPr>
          <a:xfrm>
            <a:off x="1408975" y="1019577"/>
            <a:ext cx="4165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김민하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김재일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이나현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장희원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4BD55E22-C9E7-F68A-B33C-0F5F236C83B2}"/>
              </a:ext>
            </a:extLst>
          </p:cNvPr>
          <p:cNvSpPr txBox="1"/>
          <p:nvPr/>
        </p:nvSpPr>
        <p:spPr>
          <a:xfrm>
            <a:off x="1408974" y="19904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팀원 소개</a:t>
            </a:r>
            <a:endParaRPr sz="2000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855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56E953-CF66-1B98-5A4B-37B6395A168E}"/>
              </a:ext>
            </a:extLst>
          </p:cNvPr>
          <p:cNvSpPr txBox="1"/>
          <p:nvPr/>
        </p:nvSpPr>
        <p:spPr>
          <a:xfrm>
            <a:off x="1408975" y="1019577"/>
            <a:ext cx="416560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진행했던 프로젝트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결과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06DE9822-19C1-E033-20CF-23DFC17DF481}"/>
              </a:ext>
            </a:extLst>
          </p:cNvPr>
          <p:cNvSpPr txBox="1"/>
          <p:nvPr/>
        </p:nvSpPr>
        <p:spPr>
          <a:xfrm>
            <a:off x="1408974" y="19904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11617CE9-B38D-061A-DFF9-16B2C4121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3FF5040-7448-6C46-4A9F-5750B70B932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78AB358-F6D6-5F19-2518-843D842214E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C2235CE-6B5A-0F50-CECD-DE11536A66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89B2FE-6ABD-5841-BA1E-4132A52E7829}"/>
              </a:ext>
            </a:extLst>
          </p:cNvPr>
          <p:cNvSpPr txBox="1"/>
          <p:nvPr/>
        </p:nvSpPr>
        <p:spPr>
          <a:xfrm>
            <a:off x="1408974" y="3865654"/>
            <a:ext cx="73251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갑상선암 진단 분류 </a:t>
            </a:r>
            <a:r>
              <a:rPr lang="ko-KR" altLang="en-US" sz="1500" b="1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해커톤</a:t>
            </a:r>
            <a:r>
              <a:rPr lang="ko-KR" altLang="en-US" sz="15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r>
              <a:rPr lang="en-US" altLang="ko-KR" sz="15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(DACON)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1E6A8-9017-2787-7071-8726BB2CCB51}"/>
              </a:ext>
            </a:extLst>
          </p:cNvPr>
          <p:cNvSpPr txBox="1"/>
          <p:nvPr/>
        </p:nvSpPr>
        <p:spPr>
          <a:xfrm>
            <a:off x="1682179" y="4206359"/>
            <a:ext cx="6778702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갑상선과 관련된 건강 데이터를 기반으로 양성인지 악성인지 예측하는 이진 분류 모델을 개발</a:t>
            </a:r>
            <a:endParaRPr lang="en-US" altLang="ko-KR" sz="1200" dirty="0"/>
          </a:p>
          <a:p>
            <a:pPr algn="ctr">
              <a:lnSpc>
                <a:spcPct val="150000"/>
              </a:lnSpc>
            </a:pPr>
            <a:r>
              <a:rPr lang="ko-KR" altLang="en-US" sz="1200" b="0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목표</a:t>
            </a:r>
            <a:r>
              <a:rPr lang="en-US" altLang="ko-KR" sz="1200" b="0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Binary F1 score </a:t>
            </a:r>
            <a:r>
              <a:rPr lang="ko-KR" altLang="en-US" sz="1200" b="0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최적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화</a:t>
            </a:r>
            <a:endParaRPr lang="ko-KR" altLang="en-US" sz="1200" b="0" i="0" dirty="0">
              <a:solidFill>
                <a:srgbClr val="0D0D0D"/>
              </a:solidFill>
              <a:effectLst/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606B78E9-58D9-C979-F2BD-C18871D2E758}"/>
              </a:ext>
            </a:extLst>
          </p:cNvPr>
          <p:cNvSpPr txBox="1"/>
          <p:nvPr/>
        </p:nvSpPr>
        <p:spPr>
          <a:xfrm>
            <a:off x="1408974" y="19904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프로젝트 개요</a:t>
            </a:r>
            <a:endParaRPr sz="2000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1B1E88-26B1-4D7B-A2F4-B311FA54D4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003" y="627280"/>
            <a:ext cx="5977054" cy="30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6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7574811-EAB0-7044-97EC-5C75B739F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62B84B4-FAF9-E748-ABAC-5AC59C728B2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7B01E2C-52DB-8686-B94B-45F6983BDE0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5CB8E0F-5E7E-CCD1-BB9D-745A4E71D7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CB4AC0E1-870C-F263-3955-FAD37E1DF50D}"/>
              </a:ext>
            </a:extLst>
          </p:cNvPr>
          <p:cNvSpPr txBox="1"/>
          <p:nvPr/>
        </p:nvSpPr>
        <p:spPr>
          <a:xfrm>
            <a:off x="1408974" y="19904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프로젝트 개요</a:t>
            </a:r>
            <a:endParaRPr sz="2000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D2E2F-E699-5C44-4025-D43808110041}"/>
              </a:ext>
            </a:extLst>
          </p:cNvPr>
          <p:cNvSpPr txBox="1"/>
          <p:nvPr/>
        </p:nvSpPr>
        <p:spPr>
          <a:xfrm>
            <a:off x="1562118" y="694313"/>
            <a:ext cx="7790037" cy="375487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 b="1" u="sng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Train</a:t>
            </a:r>
            <a:r>
              <a:rPr lang="en-US" altLang="ko-KR" b="1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ko-KR" altLang="en-US" b="1" u="sng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데이터셋 컬럼</a:t>
            </a:r>
            <a:endParaRPr lang="en-US" altLang="ko-KR" b="1" u="sng" dirty="0"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샘플별 고유 </a:t>
            </a: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Age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환자의 나이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Gender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성별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Country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국적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Race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인종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Family_Background</a:t>
            </a: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가족력 여부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Radiation_History</a:t>
            </a: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방사선 노출 이력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Iodine_Deficiency</a:t>
            </a: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요오드 결핍 여부</a:t>
            </a:r>
            <a:endParaRPr lang="en-US" altLang="ko-KR" sz="1200" dirty="0"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spcAft>
                <a:spcPts val="600"/>
              </a:spcAft>
            </a:pPr>
            <a:endParaRPr lang="ko-KR" altLang="en-US" sz="1200" dirty="0"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effectLst/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Smoke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흡연 여부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Weight_Risk</a:t>
            </a: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체중 관련 위험도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Diabetes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당뇨병 여부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Nodule_Size</a:t>
            </a: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갑상선 결절 크기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TSH_Result</a:t>
            </a: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TSH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호르몬 검사 결과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T4_Result : T4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호르몬 검사 결과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T3_Result : T3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호르몬 검사 결과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Cancer 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갑상선암 여부 </a:t>
            </a: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(0: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양성</a:t>
            </a: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, 1: </a:t>
            </a:r>
            <a:r>
              <a:rPr lang="ko-KR" altLang="en-US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악성</a:t>
            </a:r>
            <a:r>
              <a:rPr lang="en-US" altLang="ko-KR" sz="1200" dirty="0">
                <a:effectLst/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689AAE4-86CF-2889-DF75-3792F8C31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156" y="3126326"/>
            <a:ext cx="6170341" cy="17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4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CEF0AF7-C1FB-EA6E-B873-7E31A9B27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DD058E1-087B-1A46-4758-711B0C33C5DA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770B1B12-E331-F65E-74A4-0E4C6565DB9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6695D14E-7898-E4F9-C562-D76CAA9A27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B833CF5B-3B9D-6629-93B9-AFC0871D8618}"/>
              </a:ext>
            </a:extLst>
          </p:cNvPr>
          <p:cNvSpPr txBox="1"/>
          <p:nvPr/>
        </p:nvSpPr>
        <p:spPr>
          <a:xfrm>
            <a:off x="1408974" y="19904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데이터 </a:t>
            </a:r>
            <a:r>
              <a:rPr lang="ko-KR" altLang="en-US" sz="2000" dirty="0" err="1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전처리</a:t>
            </a:r>
            <a:endParaRPr lang="ko-KR" altLang="en-US" sz="2000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FA1C81-4F00-1860-AE04-C997D4B22284}"/>
              </a:ext>
            </a:extLst>
          </p:cNvPr>
          <p:cNvSpPr txBox="1"/>
          <p:nvPr/>
        </p:nvSpPr>
        <p:spPr>
          <a:xfrm>
            <a:off x="1551878" y="783554"/>
            <a:ext cx="604024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결측치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확인</a:t>
            </a:r>
            <a:endParaRPr lang="en-US" altLang="ko-KR" sz="1200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이상치 확인</a:t>
            </a:r>
            <a:endParaRPr lang="en-US" altLang="ko-KR" sz="1200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범주형 변수에 대한 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one-hot encoding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14E044-834A-C6A9-1EF1-DD75F2248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989" y="1830822"/>
            <a:ext cx="1560480" cy="31136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0AB086-0AD5-4E52-05BB-1C53B818E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706" y="1830822"/>
            <a:ext cx="4187283" cy="1236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17182-5348-D97E-F5C1-DC614333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6268" y="3067285"/>
            <a:ext cx="3913284" cy="2076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0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C1F630F-3BA3-CA76-1411-97FB1354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646DA14-7BC9-F360-4A63-B433C845C78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FBD0F021-135E-B124-384E-9BE34911147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69CFCBA-DA75-CAC4-DDD3-C0A96444F1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D249850B-F6D8-614F-BED0-A6F5300AAF2E}"/>
              </a:ext>
            </a:extLst>
          </p:cNvPr>
          <p:cNvSpPr txBox="1"/>
          <p:nvPr/>
        </p:nvSpPr>
        <p:spPr>
          <a:xfrm>
            <a:off x="1408974" y="19904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EDA</a:t>
            </a:r>
            <a:endParaRPr lang="ko-KR" altLang="en-US" sz="2000" dirty="0">
              <a:solidFill>
                <a:srgbClr val="19264B"/>
              </a:solidFill>
              <a:latin typeface="나눔스퀘어OTF" panose="020B0600000101010101" pitchFamily="34" charset="-127"/>
              <a:ea typeface="나눔스퀘어OTF" panose="020B0600000101010101" pitchFamily="34" charset="-127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6B0E3A-2F67-7DAA-BB4F-0DB954113E40}"/>
              </a:ext>
            </a:extLst>
          </p:cNvPr>
          <p:cNvSpPr txBox="1"/>
          <p:nvPr/>
        </p:nvSpPr>
        <p:spPr>
          <a:xfrm>
            <a:off x="1551878" y="783554"/>
            <a:ext cx="604024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변수들 간의 관계를 </a:t>
            </a:r>
            <a:r>
              <a:rPr lang="ko-KR" altLang="en-US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시각화하여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확인 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</a:t>
            </a:r>
            <a:r>
              <a:rPr lang="ko-KR" altLang="en-US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다중공선성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등 확인되지 않음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)</a:t>
            </a: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4D8DE9-C30E-B566-84DD-52052BF1C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92" y="1263674"/>
            <a:ext cx="2968056" cy="163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0F71739-847A-B85B-5DC7-EC3470BE5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387904"/>
            <a:ext cx="4268138" cy="356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438C7F5-45B1-BA12-A56C-4751CE82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267" y="2967618"/>
            <a:ext cx="2830661" cy="217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44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92D460B-8DAF-4F84-EC28-86AD6AB6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CD0909A-BDA1-C9DE-418A-D5FF1E67DC1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7914E5B-3885-A424-37D5-A53743CF9E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5689B10-259A-F71D-8DD0-8708783487C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8CFDBE27-663F-3604-94DC-1191CBD4242A}"/>
              </a:ext>
            </a:extLst>
          </p:cNvPr>
          <p:cNvSpPr txBox="1"/>
          <p:nvPr/>
        </p:nvSpPr>
        <p:spPr>
          <a:xfrm>
            <a:off x="1408974" y="19904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주요 어려움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3841B-9042-258C-BF35-BA520FACC074}"/>
              </a:ext>
            </a:extLst>
          </p:cNvPr>
          <p:cNvSpPr txBox="1"/>
          <p:nvPr/>
        </p:nvSpPr>
        <p:spPr>
          <a:xfrm>
            <a:off x="1468245" y="879458"/>
            <a:ext cx="387690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“</a:t>
            </a:r>
            <a:r>
              <a:rPr lang="ko-KR" altLang="en-US" sz="1200" b="1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클래스 불균형</a:t>
            </a:r>
            <a:r>
              <a:rPr lang="en-US" altLang="ko-KR" sz="1200" b="1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양성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음성 환자 간 </a:t>
            </a:r>
            <a:r>
              <a:rPr lang="ko-KR" altLang="en-US" sz="1200" b="0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데이터 불균형 존재</a:t>
            </a: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주요 도전 과제</a:t>
            </a:r>
            <a:r>
              <a:rPr lang="en-US" altLang="ko-KR" sz="1200" b="0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: 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양성</a:t>
            </a:r>
            <a:r>
              <a:rPr lang="ko-KR" altLang="en-US" sz="1200" b="0" i="0" dirty="0">
                <a:solidFill>
                  <a:srgbClr val="0D0D0D"/>
                </a:solidFill>
                <a:effectLst/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클래스 예측 정확도 향상</a:t>
            </a:r>
            <a:endParaRPr lang="en-US" altLang="ko-KR" sz="1200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indent="-1714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Smote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등 기법으로 데이터 증강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/ 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클래스 비율을 고려하여 모델을 학습할 때 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weight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주기 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/ threshold 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낮추기 등의 전략 사용</a:t>
            </a:r>
            <a:endParaRPr lang="en-US" altLang="ko-KR" sz="1200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BBEBBF-6CA7-1220-AAD9-9BF956659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986" y="420457"/>
            <a:ext cx="2745639" cy="21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3A8AB6C-4D8D-C009-A8C5-E86CAFB35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245" y="2683285"/>
            <a:ext cx="6959173" cy="203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35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A043BD0-A7D8-924B-F52D-0447FFD33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4F8287F-8482-8E88-85B6-354B20F0F5A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408E823-54BC-1BAE-C4C8-9FFC202A319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0BFC8A9E-06A0-F6AA-47A7-1F255D6247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FDC0BA0B-12A6-3149-9EF7-433713AC4CB7}"/>
              </a:ext>
            </a:extLst>
          </p:cNvPr>
          <p:cNvSpPr txBox="1"/>
          <p:nvPr/>
        </p:nvSpPr>
        <p:spPr>
          <a:xfrm>
            <a:off x="1408974" y="199044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cs typeface="NanumGothic ExtraBold"/>
                <a:sym typeface="NanumGothic ExtraBold"/>
              </a:rPr>
              <a:t>모델링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057289-330A-9C6F-4469-5E8E5716A668}"/>
              </a:ext>
            </a:extLst>
          </p:cNvPr>
          <p:cNvSpPr txBox="1"/>
          <p:nvPr/>
        </p:nvSpPr>
        <p:spPr>
          <a:xfrm>
            <a:off x="1523987" y="782521"/>
            <a:ext cx="70624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XGboost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LightGBM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Catboost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TabM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</a:t>
            </a:r>
            <a:r>
              <a:rPr lang="en-US" altLang="ko-KR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TabNet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, MLP 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 트리 모델과 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Tabular data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용 딥러닝 모델 사용</a:t>
            </a:r>
            <a:endParaRPr lang="en-US" altLang="ko-KR" sz="1200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Optuna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로 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hyperparameter 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최적화  </a:t>
            </a:r>
            <a:endParaRPr lang="en-US" altLang="ko-KR" sz="1200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pPr marL="171450" indent="-1714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Boosting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계열 </a:t>
            </a:r>
            <a:r>
              <a:rPr lang="ko-KR" altLang="en-US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머신러닝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모델에 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MLP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를 붙여서 만든 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ensemble </a:t>
            </a:r>
            <a:r>
              <a:rPr lang="ko-KR" altLang="en-US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모델이 가장 좋은 성능을 보임</a:t>
            </a:r>
            <a:endParaRPr lang="en-US" altLang="ko-KR" sz="1200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B20475-84DD-5E52-8339-BEF51A669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987" y="1781526"/>
            <a:ext cx="1866803" cy="32186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BE503A-3FFD-9030-D0FE-A41A2C09C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611" y="2327003"/>
            <a:ext cx="2996763" cy="17171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5B1045-6920-F367-1621-70A7F7C7E1F2}"/>
              </a:ext>
            </a:extLst>
          </p:cNvPr>
          <p:cNvSpPr txBox="1"/>
          <p:nvPr/>
        </p:nvSpPr>
        <p:spPr>
          <a:xfrm>
            <a:off x="6704782" y="2685566"/>
            <a:ext cx="223849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ko-KR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XGBoost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+ </a:t>
            </a:r>
            <a:r>
              <a:rPr lang="en-US" altLang="ko-KR" sz="1200" dirty="0" err="1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LightGBM</a:t>
            </a: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+ MLP</a:t>
            </a:r>
          </a:p>
          <a:p>
            <a:pPr>
              <a:spcAft>
                <a:spcPts val="1200"/>
              </a:spcAft>
            </a:pPr>
            <a:r>
              <a:rPr lang="en-US" altLang="ko-KR" sz="1200" dirty="0">
                <a:solidFill>
                  <a:srgbClr val="0D0D0D"/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  <a:sym typeface="Wingdings" panose="05000000000000000000" pitchFamily="2" charset="2"/>
              </a:rPr>
              <a:t> Soft voting ensemble</a:t>
            </a:r>
            <a:endParaRPr lang="en-US" altLang="ko-KR" sz="1200" dirty="0">
              <a:solidFill>
                <a:srgbClr val="0D0D0D"/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26993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267</Words>
  <Application>Microsoft Office PowerPoint</Application>
  <PresentationFormat>화면 슬라이드 쇼(16:9)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나눔스퀘어OTF</vt:lpstr>
      <vt:lpstr>Arial</vt:lpstr>
      <vt:lpstr>나눔스퀘어OTF_ac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김재일</dc:creator>
  <cp:lastModifiedBy>이나현</cp:lastModifiedBy>
  <cp:revision>7</cp:revision>
  <dcterms:modified xsi:type="dcterms:W3CDTF">2025-06-30T12:01:29Z</dcterms:modified>
</cp:coreProperties>
</file>