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9"/>
    <p:restoredTop sz="68846" autoAdjust="0"/>
  </p:normalViewPr>
  <p:slideViewPr>
    <p:cSldViewPr snapToGrid="0">
      <p:cViewPr varScale="1">
        <p:scale>
          <a:sx n="100" d="100"/>
          <a:sy n="100" d="100"/>
        </p:scale>
        <p:origin x="1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FC77C09-F715-3465-2229-B635D03D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8EB56601-AA58-27B3-F51B-70B465D46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4602590-C87F-6568-9C6E-48D100BAD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멀티모달</a:t>
            </a:r>
            <a:r>
              <a:rPr lang="ko-KR" altLang="en-US" dirty="0"/>
              <a:t> 프로젝트 </a:t>
            </a:r>
            <a:r>
              <a:rPr lang="en-US" altLang="ko-KR" dirty="0"/>
              <a:t>1</a:t>
            </a:r>
            <a:r>
              <a:rPr lang="ko-KR" altLang="en-US" dirty="0"/>
              <a:t>팀 발표를 맡은 </a:t>
            </a:r>
            <a:r>
              <a:rPr lang="ko-KR" altLang="en-US" dirty="0" err="1"/>
              <a:t>이주엽입니다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206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2AA4FAF-EEBE-9E5F-40EA-F152A4FD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60A3312-8E6A-F6AB-54BC-217DB3619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4D7200C-7A27-90BF-9566-62D8AF5D9B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</a:t>
            </a:r>
            <a:r>
              <a:rPr lang="en-US" altLang="ko-KR" dirty="0"/>
              <a:t>train </a:t>
            </a:r>
            <a:r>
              <a:rPr lang="ko-KR" altLang="en-US" dirty="0"/>
              <a:t>데이터 중 화질이 제일 낮은 </a:t>
            </a:r>
            <a:r>
              <a:rPr lang="en-US" altLang="ko-KR" dirty="0"/>
              <a:t>1.8</a:t>
            </a:r>
            <a:r>
              <a:rPr lang="ko-KR" altLang="en-US" dirty="0"/>
              <a:t>로 다음과 같이 대비가 부족하다는 말과 함께 부정적인 </a:t>
            </a:r>
            <a:r>
              <a:rPr lang="ko-KR" altLang="en-US" dirty="0" err="1"/>
              <a:t>캡셔닝이</a:t>
            </a:r>
            <a:r>
              <a:rPr lang="ko-KR" altLang="en-US" dirty="0"/>
              <a:t> 생성됨을 확인해 볼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14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8D50C70-7546-BB85-15B1-6E6D29E8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A4BCBAA-5249-48A1-9847-2FA4715BE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74A2A83-623C-AAE4-D953-09EBDDE06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46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DA7B0558-6BC6-30D6-1179-E68F2DD0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CEB77C8D-5F98-1398-C538-69D578FF05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562905DC-886D-46E6-F023-381808F22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조는 다음과 같이 구글 미트를 통해 프로젝트 방향성을 정하였습니다</a:t>
            </a:r>
            <a:r>
              <a:rPr lang="en-US" altLang="ko-KR" dirty="0"/>
              <a:t>.</a:t>
            </a:r>
            <a:r>
              <a:rPr lang="ko-KR" altLang="en-US" dirty="0"/>
              <a:t> 스터디 원은 다음과 같이 구성되어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29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1043BA3-0B8F-6C43-6B3F-7A56F3F6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289EDA3-21D8-93D5-F10A-2C09B0A9F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1B1E9D4-B42D-2F2B-34B3-CC3993F61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프로젝트는 여러 대회를 찾아보다 마땅한 대회가 없어 </a:t>
            </a:r>
            <a:r>
              <a:rPr lang="en-US" altLang="ko-KR" dirty="0"/>
              <a:t>2023</a:t>
            </a:r>
            <a:r>
              <a:rPr lang="ko-KR" altLang="en-US" dirty="0"/>
              <a:t>년에 </a:t>
            </a:r>
            <a:r>
              <a:rPr lang="ko-KR" altLang="en-US" dirty="0" err="1"/>
              <a:t>데이콘에서</a:t>
            </a:r>
            <a:r>
              <a:rPr lang="ko-KR" altLang="en-US" dirty="0"/>
              <a:t> 진행되었던 </a:t>
            </a:r>
            <a:r>
              <a:rPr kumimoji="1" lang="en-US" altLang="ko-KR" sz="1100" dirty="0"/>
              <a:t>Samsung AI Challenge Image Quality Assessment</a:t>
            </a:r>
            <a:r>
              <a:rPr kumimoji="1" lang="ko-KR" altLang="en-US" sz="1100" dirty="0" err="1"/>
              <a:t>에</a:t>
            </a:r>
            <a:r>
              <a:rPr kumimoji="1" lang="ko-KR" altLang="en-US" sz="1100" dirty="0"/>
              <a:t> 참가해 </a:t>
            </a:r>
            <a:r>
              <a:rPr kumimoji="1" lang="en-US" altLang="ko-KR" sz="1100" dirty="0"/>
              <a:t>3</a:t>
            </a:r>
            <a:r>
              <a:rPr kumimoji="1" lang="ko-KR" altLang="en-US" sz="1100" dirty="0"/>
              <a:t>등 이상을 </a:t>
            </a:r>
            <a:r>
              <a:rPr kumimoji="1" lang="ko-KR" altLang="en-US" sz="1100" dirty="0" err="1"/>
              <a:t>수행해보자라는</a:t>
            </a:r>
            <a:r>
              <a:rPr kumimoji="1" lang="ko-KR" altLang="en-US" sz="1100" dirty="0"/>
              <a:t> 내용으로 대회를 진행하기로 하였습니다</a:t>
            </a:r>
            <a:r>
              <a:rPr kumimoji="1" lang="en-US" altLang="ko-KR" sz="11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51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269D9EF-1A6F-719C-C926-074ED8A18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FB3708E-4B7F-46FD-EF08-C2C99477A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C54CC37-CEB3-862A-B82B-B43079546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프로젝트는 카메라로 촬영된 영상의 화질에 대한 정량적 평가 점수를 예측하고</a:t>
            </a:r>
            <a:r>
              <a:rPr lang="en-US" altLang="ko-KR" dirty="0"/>
              <a:t>,</a:t>
            </a:r>
            <a:r>
              <a:rPr lang="ko-KR" altLang="en-US" dirty="0"/>
              <a:t> 그 평가 결과를 자연어로 상세하게 표현하는 알고리즘을 개발하도록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화질 평가는 영상의 선명도나</a:t>
            </a:r>
            <a:r>
              <a:rPr lang="en-US" altLang="ko-KR" dirty="0"/>
              <a:t>,</a:t>
            </a:r>
            <a:r>
              <a:rPr lang="ko-KR" altLang="en-US" dirty="0"/>
              <a:t> 노이즈 정도</a:t>
            </a:r>
            <a:r>
              <a:rPr lang="en-US" altLang="ko-KR" dirty="0"/>
              <a:t>,</a:t>
            </a:r>
            <a:r>
              <a:rPr lang="ko-KR" altLang="en-US" dirty="0"/>
              <a:t> 색감</a:t>
            </a:r>
            <a:r>
              <a:rPr lang="en-US" altLang="ko-KR" dirty="0"/>
              <a:t>,</a:t>
            </a:r>
            <a:r>
              <a:rPr lang="ko-KR" altLang="en-US" dirty="0"/>
              <a:t> 선호도 등 다양한 요소를 고려해 평가를 수행하게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35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5692786-36E3-9FF5-DC43-A7B21C30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143C3D7-5B44-6BEF-2086-0BC6F1BCA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94D9666-BD56-6DD8-A380-1612E70D66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</a:t>
            </a:r>
            <a:r>
              <a:rPr lang="ko-KR" altLang="en-US" dirty="0"/>
              <a:t>데이터로 이미지가 주어지고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Output </a:t>
            </a:r>
            <a:r>
              <a:rPr lang="ko-KR" altLang="en-US" dirty="0"/>
              <a:t>데이터로 </a:t>
            </a:r>
            <a:r>
              <a:rPr lang="ko-KR" altLang="en-US" dirty="0" err="1"/>
              <a:t>자영너</a:t>
            </a:r>
            <a:r>
              <a:rPr lang="ko-KR" altLang="en-US" dirty="0"/>
              <a:t> 기반 정성 평가 </a:t>
            </a:r>
            <a:r>
              <a:rPr lang="ko-KR" altLang="en-US" dirty="0" err="1"/>
              <a:t>캡셔닝으로</a:t>
            </a:r>
            <a:r>
              <a:rPr lang="ko-KR" altLang="en-US" dirty="0"/>
              <a:t> 영어로 된 </a:t>
            </a:r>
            <a:r>
              <a:rPr lang="en-US" altLang="ko-KR" dirty="0"/>
              <a:t>text output</a:t>
            </a:r>
            <a:r>
              <a:rPr lang="ko-KR" altLang="en-US" dirty="0"/>
              <a:t>이 주어지고</a:t>
            </a:r>
            <a:r>
              <a:rPr lang="en-US" altLang="ko-KR" dirty="0"/>
              <a:t>,</a:t>
            </a:r>
            <a:r>
              <a:rPr lang="ko-KR" altLang="en-US" dirty="0"/>
              <a:t> 정량적 인지 화질 점수로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 err="1"/>
              <a:t>으로</a:t>
            </a:r>
            <a:r>
              <a:rPr lang="ko-KR" altLang="en-US" dirty="0"/>
              <a:t> 된 </a:t>
            </a:r>
            <a:r>
              <a:rPr lang="en-US" altLang="ko-KR" dirty="0"/>
              <a:t>float </a:t>
            </a:r>
            <a:r>
              <a:rPr lang="ko-KR" altLang="en-US" dirty="0"/>
              <a:t>자료형으로 주어집니다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98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455BA5A-1925-CBB1-A1D6-BB8715A82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C4581F7-34DE-F285-FB44-1B100C060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86AB91E-5F5C-4EEB-0C87-DB2D714439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평가 산식은 다음과 같이 화질 점수 평가 산식과 </a:t>
            </a:r>
            <a:r>
              <a:rPr lang="ko-KR" altLang="en-US" dirty="0" err="1"/>
              <a:t>캡셔닝</a:t>
            </a:r>
            <a:r>
              <a:rPr lang="ko-KR" altLang="en-US" dirty="0"/>
              <a:t> 평가 산식으로 구성되어 점수가 구성이 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36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652BCE2-569B-0542-071C-2F96818B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50353BE-1583-704D-7794-3304D5D139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3037DBF-6301-B214-26ED-C88C7058C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이때 </a:t>
            </a:r>
            <a:r>
              <a:rPr lang="ko-KR" altLang="en-US" dirty="0" err="1"/>
              <a:t>캡셔닝으로</a:t>
            </a:r>
            <a:r>
              <a:rPr lang="ko-KR" altLang="en-US" dirty="0"/>
              <a:t> 입력 사진에 대한 밝기</a:t>
            </a:r>
            <a:r>
              <a:rPr lang="en-US" altLang="ko-KR" dirty="0"/>
              <a:t>,</a:t>
            </a:r>
            <a:r>
              <a:rPr lang="ko-KR" altLang="en-US" dirty="0"/>
              <a:t> 색감</a:t>
            </a:r>
            <a:r>
              <a:rPr lang="en-US" altLang="ko-KR" dirty="0"/>
              <a:t>,</a:t>
            </a:r>
            <a:r>
              <a:rPr lang="ko-KR" altLang="en-US" dirty="0"/>
              <a:t> 선명도</a:t>
            </a:r>
            <a:r>
              <a:rPr lang="en-US" altLang="ko-KR" dirty="0"/>
              <a:t>,</a:t>
            </a:r>
            <a:r>
              <a:rPr lang="ko-KR" altLang="en-US" dirty="0"/>
              <a:t> 왜곡</a:t>
            </a:r>
            <a:r>
              <a:rPr lang="en-US" altLang="ko-KR" dirty="0"/>
              <a:t>,</a:t>
            </a:r>
            <a:r>
              <a:rPr lang="ko-KR" altLang="en-US" dirty="0"/>
              <a:t> 분위기 등 관점에서 화질을 </a:t>
            </a:r>
            <a:r>
              <a:rPr lang="ko-KR" altLang="en-US" dirty="0" err="1"/>
              <a:t>캡셔닝</a:t>
            </a:r>
            <a:r>
              <a:rPr lang="ko-KR" altLang="en-US" dirty="0"/>
              <a:t> 하게 되고 점수를 판별하게 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67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D3E2076-A818-F025-EF85-46F52314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AF0F9C4-25DA-510F-9737-3E31C7E8D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44D5F33-7C31-AE84-D2C7-31D49C47B0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셋으로 </a:t>
            </a:r>
            <a:r>
              <a:rPr lang="en-US" altLang="ko-KR" dirty="0"/>
              <a:t>train, test, </a:t>
            </a:r>
            <a:r>
              <a:rPr lang="en-US" altLang="ko-KR" dirty="0" err="1"/>
              <a:t>train.csv</a:t>
            </a:r>
            <a:r>
              <a:rPr lang="en-US" altLang="ko-KR" dirty="0"/>
              <a:t>, </a:t>
            </a:r>
            <a:r>
              <a:rPr lang="en-US" altLang="ko-KR" dirty="0" err="1"/>
              <a:t>test.csv</a:t>
            </a:r>
            <a:r>
              <a:rPr lang="ko-KR" altLang="en-US" dirty="0"/>
              <a:t> 파일로 구성되어 있습니다</a:t>
            </a:r>
            <a:r>
              <a:rPr lang="en-US" altLang="ko-KR" dirty="0"/>
              <a:t>.</a:t>
            </a:r>
            <a:r>
              <a:rPr lang="ko-KR" altLang="en-US" dirty="0"/>
              <a:t> 훈련 데이터셋으로 </a:t>
            </a:r>
            <a:r>
              <a:rPr lang="en-US" altLang="ko-KR" dirty="0"/>
              <a:t>54662</a:t>
            </a:r>
            <a:r>
              <a:rPr lang="ko-KR" altLang="en-US" dirty="0"/>
              <a:t>장의 이미지가 주어지고 </a:t>
            </a:r>
            <a:r>
              <a:rPr lang="en-US" altLang="ko-KR" dirty="0"/>
              <a:t>test </a:t>
            </a:r>
            <a:r>
              <a:rPr lang="ko-KR" altLang="en-US" dirty="0"/>
              <a:t>데이터셋으로 </a:t>
            </a:r>
            <a:r>
              <a:rPr lang="en-US" altLang="ko-KR" dirty="0"/>
              <a:t>13012</a:t>
            </a:r>
            <a:r>
              <a:rPr lang="ko-KR" altLang="en-US" dirty="0"/>
              <a:t>장 이미지가 주어집니다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2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C1EBD50-BA18-039D-1BEF-F4A24A9BE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06E24FD-2FA8-258F-3E17-751961990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3FD98ED-6677-6E49-9658-DBABF7430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화질에 대한 이미지와 </a:t>
            </a:r>
            <a:r>
              <a:rPr lang="ko-KR" altLang="en-US" dirty="0" err="1"/>
              <a:t>캡셔닝에</a:t>
            </a:r>
            <a:r>
              <a:rPr lang="ko-KR" altLang="en-US" dirty="0"/>
              <a:t> 대한 정보를 불러와 확인해 보았습니다</a:t>
            </a:r>
            <a:r>
              <a:rPr lang="en-US" altLang="ko-KR" dirty="0"/>
              <a:t>.</a:t>
            </a:r>
            <a:r>
              <a:rPr lang="ko-KR" altLang="en-US" dirty="0"/>
              <a:t> 위 그림은 </a:t>
            </a:r>
            <a:r>
              <a:rPr lang="en-US" altLang="ko-KR" dirty="0"/>
              <a:t>train</a:t>
            </a:r>
            <a:r>
              <a:rPr lang="ko-KR" altLang="en-US" dirty="0"/>
              <a:t> 데이터 중 화질이 제일 높은 이미지 입니다</a:t>
            </a:r>
            <a:r>
              <a:rPr lang="en-US" altLang="ko-KR" dirty="0"/>
              <a:t>.</a:t>
            </a:r>
            <a:r>
              <a:rPr lang="ko-KR" altLang="en-US" dirty="0"/>
              <a:t> 다음과 같이 맑고 좋은 노출</a:t>
            </a:r>
            <a:r>
              <a:rPr lang="en-US" altLang="ko-KR" dirty="0"/>
              <a:t>,</a:t>
            </a:r>
            <a:r>
              <a:rPr lang="ko-KR" altLang="en-US" dirty="0"/>
              <a:t> 좋은 대조를 사용했다는 </a:t>
            </a:r>
            <a:r>
              <a:rPr lang="ko-KR" altLang="en-US" dirty="0" err="1"/>
              <a:t>캡셔닝이</a:t>
            </a:r>
            <a:r>
              <a:rPr lang="ko-KR" altLang="en-US" dirty="0"/>
              <a:t>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18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D5B6125-760D-66D3-D847-B915291ED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7EA4C0B-D456-93C1-78F1-2B5443FEA04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35E65745-5A8D-AADA-0B19-C9B3C3C76D6A}"/>
              </a:ext>
            </a:extLst>
          </p:cNvPr>
          <p:cNvSpPr txBox="1"/>
          <p:nvPr/>
        </p:nvSpPr>
        <p:spPr>
          <a:xfrm>
            <a:off x="1339750" y="2710050"/>
            <a:ext cx="683148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 err="1">
                <a:solidFill>
                  <a:srgbClr val="19264B"/>
                </a:solidFill>
              </a:rPr>
              <a:t>MultiModal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Project 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</a:t>
            </a:r>
            <a:r>
              <a:rPr lang="en-US" altLang="ko-KR" dirty="0">
                <a:solidFill>
                  <a:srgbClr val="19264B"/>
                </a:solidFill>
              </a:rPr>
              <a:t>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이주엽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D739C4E3-FE66-9166-31E7-92BD76F53DC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2FA6B3E7-426D-AD69-4DE3-D805DE7741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69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908B005-2A24-EA61-EEFA-35DEC1197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EF4CC05-D31C-F619-0C42-01BC9267649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CB812AB-1E2F-B0D5-C71D-84738377C05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1201ED3-BB3F-47EB-36DC-0E88DA5B8F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432DB56-38C5-41C5-3D59-9E1E6789E7E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EB85-8C04-EE6C-AF4F-868534316047}"/>
              </a:ext>
            </a:extLst>
          </p:cNvPr>
          <p:cNvSpPr txBox="1"/>
          <p:nvPr/>
        </p:nvSpPr>
        <p:spPr>
          <a:xfrm>
            <a:off x="1323263" y="1368850"/>
            <a:ext cx="731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effectLst/>
                <a:latin typeface="Roboto" panose="02000000000000000000" pitchFamily="2" charset="0"/>
              </a:rPr>
              <a:t>화질 </a:t>
            </a:r>
            <a:r>
              <a:rPr lang="en-US" altLang="ko-KR" sz="1800" b="0" i="0" dirty="0">
                <a:effectLst/>
                <a:latin typeface="Roboto" panose="02000000000000000000" pitchFamily="2" charset="0"/>
              </a:rPr>
              <a:t>1.8</a:t>
            </a:r>
            <a:endParaRPr lang="ko-KR" altLang="en-US" sz="1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633F5-8084-7499-EC12-909D448C933D}"/>
              </a:ext>
            </a:extLst>
          </p:cNvPr>
          <p:cNvSpPr txBox="1"/>
          <p:nvPr/>
        </p:nvSpPr>
        <p:spPr>
          <a:xfrm>
            <a:off x="5057401" y="2045724"/>
            <a:ext cx="3913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b="1" dirty="0"/>
              <a:t>Captioning</a:t>
            </a:r>
          </a:p>
          <a:p>
            <a:endParaRPr kumimoji="1" lang="en" altLang="ko-KR" b="1" dirty="0"/>
          </a:p>
          <a:p>
            <a:r>
              <a:rPr kumimoji="1" lang="en" altLang="ko-KR" dirty="0"/>
              <a:t>well, there is certainly plenty of artificial light</a:t>
            </a:r>
          </a:p>
          <a:p>
            <a:r>
              <a:rPr kumimoji="1" lang="en" altLang="ko-KR" dirty="0" err="1"/>
              <a:t>i</a:t>
            </a:r>
            <a:r>
              <a:rPr kumimoji="1" lang="en" altLang="ko-KR" dirty="0"/>
              <a:t> will take your word for it. nice subtle colors </a:t>
            </a:r>
            <a:r>
              <a:rPr kumimoji="1" lang="en" altLang="ko-KR" dirty="0" err="1"/>
              <a:t>thats</a:t>
            </a:r>
            <a:r>
              <a:rPr kumimoji="1" lang="en" altLang="ko-KR" dirty="0"/>
              <a:t> all </a:t>
            </a:r>
            <a:r>
              <a:rPr kumimoji="1" lang="en" altLang="ko-KR" dirty="0" err="1"/>
              <a:t>i</a:t>
            </a:r>
            <a:r>
              <a:rPr kumimoji="1" lang="en" altLang="ko-KR" dirty="0"/>
              <a:t> see. Swash</a:t>
            </a:r>
          </a:p>
          <a:p>
            <a:r>
              <a:rPr kumimoji="1" lang="en" altLang="ko-KR" dirty="0"/>
              <a:t>lacks a little of contrast, otherwise great job ! for the grain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4BDF24-7977-4313-36C4-B56E26BF1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514" y="1738182"/>
            <a:ext cx="3359473" cy="25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B836215-7F8F-554A-CC7C-359E1A5B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6EBC816-0998-E4D7-67ED-9F751087B3D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52B6C89-24C1-D804-2104-95F9D5506BC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50852C3-12FE-153A-C401-789BBD1800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AA899-63FB-A62B-8C95-D4A161EC8C9B}"/>
              </a:ext>
            </a:extLst>
          </p:cNvPr>
          <p:cNvSpPr txBox="1"/>
          <p:nvPr/>
        </p:nvSpPr>
        <p:spPr>
          <a:xfrm>
            <a:off x="1655200" y="2142962"/>
            <a:ext cx="731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>
                <a:latin typeface="Roboto" panose="02000000000000000000" pitchFamily="2" charset="0"/>
              </a:rPr>
              <a:t>Q &amp; A</a:t>
            </a:r>
            <a:endParaRPr lang="ko-KR" altLang="en-US" sz="3200" b="1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5EEF704E-5189-4803-2252-6DD6A3EB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5A459719-E54E-3125-B6AD-D4B786FE59B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AC0A6C07-C4E8-B2DF-D3C0-7020AE5829C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9925F4B3-F915-8361-497C-FF0EDEDBC9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A6AAD305-99FE-FD06-DEF4-69BBD61C338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5E158CB9-F893-F53F-5B04-1D363FF05794}"/>
              </a:ext>
            </a:extLst>
          </p:cNvPr>
          <p:cNvSpPr txBox="1"/>
          <p:nvPr/>
        </p:nvSpPr>
        <p:spPr>
          <a:xfrm>
            <a:off x="6560362" y="2571750"/>
            <a:ext cx="290303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스터디</a:t>
            </a:r>
            <a:r>
              <a:rPr lang="ko" b="1" dirty="0"/>
              <a:t>원 1 : </a:t>
            </a:r>
            <a:r>
              <a:rPr lang="ko-KR" altLang="en-US" b="1" dirty="0"/>
              <a:t>김현수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나상현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 err="1"/>
              <a:t>이주엽</a:t>
            </a:r>
            <a:endParaRPr b="1" dirty="0"/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8B94C1-DA55-88FF-EF14-6E46B60BC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45" y="1430113"/>
            <a:ext cx="2554974" cy="30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0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1CECD24-390F-17DC-738B-72566F785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CB97B9F-4AF4-C181-B6A3-0AD20368FBC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12D4E75-DE73-DED9-2EB7-DF6C646C74D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DB0BDBB-F667-DE78-06E3-01F78251A7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E5ECC5B1-EB48-54EB-D169-2B792984EFD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D7B894E-B668-CDD8-36EB-4169179B0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45" y="1195785"/>
            <a:ext cx="7158891" cy="1367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5AA62-2E90-95BC-D643-F99EB0D1B0EF}"/>
              </a:ext>
            </a:extLst>
          </p:cNvPr>
          <p:cNvSpPr txBox="1"/>
          <p:nvPr/>
        </p:nvSpPr>
        <p:spPr>
          <a:xfrm>
            <a:off x="1420290" y="2913140"/>
            <a:ext cx="6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800" dirty="0"/>
              <a:t>DACON</a:t>
            </a:r>
            <a:r>
              <a:rPr kumimoji="1" lang="ko-KR" altLang="en-US" sz="1800" dirty="0"/>
              <a:t>에서 진행한 </a:t>
            </a:r>
            <a:r>
              <a:rPr kumimoji="1" lang="en-US" altLang="ko-KR" sz="1800" dirty="0"/>
              <a:t>Samsung AI Challenge Image Quality Assessment</a:t>
            </a:r>
            <a:r>
              <a:rPr kumimoji="1" lang="ko-KR" altLang="en-US" sz="1800" dirty="0"/>
              <a:t> 참가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2088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C8B3E90-D42D-A527-5F9E-F191F845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01500E8-A73D-4F4D-41EF-83C26CDB6ED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EC22B79-17E6-868F-DD05-52C807B68B9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C5D3B8D-D21C-1CE0-6DE7-D44D6C7F65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D4918A29-E265-2288-E535-34C11A6FF73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38B3-0F41-A23A-0DAB-57C82466976E}"/>
              </a:ext>
            </a:extLst>
          </p:cNvPr>
          <p:cNvSpPr txBox="1"/>
          <p:nvPr/>
        </p:nvSpPr>
        <p:spPr>
          <a:xfrm>
            <a:off x="1408975" y="1404298"/>
            <a:ext cx="7315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카메라로 촬영된 영상의 화질에 대한 정량 평가 점수를 예측하고 그 평가 결과를 자연어로 상세하게 표현하는 알고리즘 개발</a:t>
            </a:r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화질 평가는 영상의 선명도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노이즈 정도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색감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선호도 등 다양한 요소 고려</a:t>
            </a:r>
          </a:p>
        </p:txBody>
      </p:sp>
    </p:spTree>
    <p:extLst>
      <p:ext uri="{BB962C8B-B14F-4D97-AF65-F5344CB8AC3E}">
        <p14:creationId xmlns:p14="http://schemas.microsoft.com/office/powerpoint/2010/main" val="387035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06EF4FE-9522-5E52-0EEF-692C4B4B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E4805D8-4681-5B63-35DD-ADA5F9D73F7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CFE94D7-BDD6-F257-4C9C-532FA80DF6B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0F1E4A0-FBFF-8822-A5D3-3FDFA1D2E1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BD0612A0-8190-5426-6A32-1CE00B5867B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142D3-4C99-D87D-FD88-DC9E8E325AEF}"/>
              </a:ext>
            </a:extLst>
          </p:cNvPr>
          <p:cNvSpPr txBox="1"/>
          <p:nvPr/>
        </p:nvSpPr>
        <p:spPr>
          <a:xfrm>
            <a:off x="1408975" y="1404298"/>
            <a:ext cx="7315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Input</a:t>
            </a:r>
          </a:p>
          <a:p>
            <a:pPr marL="573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이미지</a:t>
            </a:r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Output</a:t>
            </a:r>
            <a:endParaRPr kumimoji="1" lang="en-US" altLang="ko-KR" sz="2400" b="1" dirty="0"/>
          </a:p>
          <a:p>
            <a:pPr marL="573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자연어 기반 정성 평가 </a:t>
            </a:r>
            <a:r>
              <a:rPr kumimoji="1" lang="ko-KR" altLang="en-US" sz="1800" dirty="0" err="1"/>
              <a:t>캡셔닝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(Text output, </a:t>
            </a:r>
            <a:r>
              <a:rPr kumimoji="1" lang="ko-KR" altLang="en-US" sz="1800" dirty="0"/>
              <a:t>영어</a:t>
            </a:r>
            <a:r>
              <a:rPr kumimoji="1" lang="en-US" altLang="ko-KR" sz="1800" dirty="0"/>
              <a:t>)</a:t>
            </a:r>
          </a:p>
          <a:p>
            <a:pPr marL="573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정량적 인지 화질 점수 </a:t>
            </a:r>
            <a:r>
              <a:rPr kumimoji="1" lang="en-US" altLang="ko-KR" sz="1800" dirty="0"/>
              <a:t>(0~10,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float)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80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9697D6D-DB20-2694-295F-92B4566BD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BF5ECB7-CE82-A6AA-5121-C3EA36A4BB5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2473C96-43D7-FCDD-3D50-3B13701E845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F9DEE23-424B-25F0-BD05-62E428ED80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D59FE6AC-BD67-0294-AD25-FE7EA11B70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7733F-FAAF-12D0-E87A-EA1F56C1ECC2}"/>
              </a:ext>
            </a:extLst>
          </p:cNvPr>
          <p:cNvSpPr txBox="1"/>
          <p:nvPr/>
        </p:nvSpPr>
        <p:spPr>
          <a:xfrm>
            <a:off x="1408975" y="1404298"/>
            <a:ext cx="7315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b="1" dirty="0"/>
              <a:t>평가 산식</a:t>
            </a:r>
            <a:endParaRPr kumimoji="1"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b="1" dirty="0"/>
          </a:p>
          <a:p>
            <a:pPr marL="573750" indent="-285750">
              <a:buFont typeface="Arial" panose="020B0604020202020204" pitchFamily="34" charset="0"/>
              <a:buChar char="•"/>
            </a:pPr>
            <a:r>
              <a:rPr kumimoji="1" lang="ko-KR" altLang="en-US" sz="1800" b="1" dirty="0"/>
              <a:t>화질 점수 평가 산식</a:t>
            </a:r>
            <a:endParaRPr kumimoji="1" lang="en-US" altLang="ko-KR" sz="1800" b="1" dirty="0"/>
          </a:p>
          <a:p>
            <a:pPr marL="573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825750" indent="-285750">
              <a:buFont typeface="Arial" panose="020B0604020202020204" pitchFamily="34" charset="0"/>
              <a:buChar char="•"/>
            </a:pPr>
            <a:r>
              <a:rPr kumimoji="1" lang="en-US" altLang="ko-KR" sz="1800" dirty="0"/>
              <a:t>Score = (PLCC + SRCC) / 2</a:t>
            </a:r>
          </a:p>
          <a:p>
            <a:pPr marL="82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kumimoji="1" lang="ko-KR" altLang="en-US" sz="1800" b="1" dirty="0" err="1"/>
              <a:t>캡셔닝</a:t>
            </a:r>
            <a:r>
              <a:rPr kumimoji="1" lang="ko-KR" altLang="en-US" sz="1800" b="1" dirty="0"/>
              <a:t> 평가 산식</a:t>
            </a:r>
            <a:endParaRPr kumimoji="1" lang="en-US" altLang="ko-KR" sz="1800" b="1" dirty="0"/>
          </a:p>
          <a:p>
            <a:pPr marL="573750" lvl="1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825750" indent="-285750">
              <a:buFont typeface="Arial" panose="020B0604020202020204" pitchFamily="34" charset="0"/>
              <a:buChar char="•"/>
            </a:pPr>
            <a:r>
              <a:rPr kumimoji="1" lang="en-US" altLang="ko-KR" sz="1800" dirty="0"/>
              <a:t>Score = </a:t>
            </a:r>
            <a:r>
              <a:rPr kumimoji="1" lang="en-US" altLang="ko-KR" sz="1800" dirty="0" err="1"/>
              <a:t>CIDEr</a:t>
            </a:r>
            <a:r>
              <a:rPr kumimoji="1" lang="en-US" altLang="ko-KR" sz="1800" dirty="0"/>
              <a:t>-D * 4 + METEOR * 3 + ((BLEU-4 + BLEU-3) / 2) * 2 + ROUGE-L *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56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6701A41-F1A2-014F-0616-A59164EB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67C9C0D-1E11-AC7B-8725-26AA8DA986B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7F8B3DA-2F2B-BA77-FB42-9C7581BED9B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2D42593-2253-88BF-4804-F2910C2F57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0F617725-18E3-8A16-27F9-82509995432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AC9F2-94D9-875F-C620-C121C1CA7861}"/>
              </a:ext>
            </a:extLst>
          </p:cNvPr>
          <p:cNvSpPr txBox="1"/>
          <p:nvPr/>
        </p:nvSpPr>
        <p:spPr>
          <a:xfrm>
            <a:off x="1408975" y="1404298"/>
            <a:ext cx="7315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입력 사진에 대한 밝기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색감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선명도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왜곡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분위기 등 관점에서 화질 </a:t>
            </a:r>
            <a:r>
              <a:rPr kumimoji="1" lang="ko-KR" altLang="en-US" sz="1800" dirty="0" err="1"/>
              <a:t>캡셔닝</a:t>
            </a:r>
            <a:endParaRPr kumimoji="1" lang="en-US" altLang="ko-KR" sz="1800" dirty="0"/>
          </a:p>
          <a:p>
            <a:pPr marL="573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밝기 및 색감 </a:t>
            </a:r>
            <a:r>
              <a:rPr kumimoji="1" lang="en-US" altLang="ko-KR" sz="1800" dirty="0"/>
              <a:t>(temperature, tint, vibrance, saturation, exposure...)</a:t>
            </a:r>
          </a:p>
          <a:p>
            <a:pPr marL="573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선명도 및 왜곡</a:t>
            </a:r>
            <a:r>
              <a:rPr kumimoji="1" lang="en-US" altLang="ko-KR" sz="1800" dirty="0"/>
              <a:t> (sharpness, clarity, noisiness…)</a:t>
            </a:r>
          </a:p>
          <a:p>
            <a:pPr marL="573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분위기</a:t>
            </a:r>
            <a:r>
              <a:rPr kumimoji="1" lang="en-US" altLang="ko-KR" sz="1800" dirty="0"/>
              <a:t> (warm, surrealism…)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517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5689B0E-5EB6-8E2B-DBC3-802AE016C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E2F3A7B-EBE0-7A1C-E5C6-D8CAA4D7837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836DACC-C187-985A-9989-B684A259424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E35069D-6603-5C7E-8122-AD4B3D0DC6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FF9A268-6FBD-78AC-984E-D80C354E8CE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27EF7-0E13-CC70-D96A-7607BC9EC964}"/>
              </a:ext>
            </a:extLst>
          </p:cNvPr>
          <p:cNvSpPr txBox="1"/>
          <p:nvPr/>
        </p:nvSpPr>
        <p:spPr>
          <a:xfrm>
            <a:off x="1408975" y="1404298"/>
            <a:ext cx="7315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1" i="0" dirty="0">
                <a:effectLst/>
                <a:latin typeface="Roboto" panose="02000000000000000000" pitchFamily="2" charset="0"/>
              </a:rPr>
              <a:t>train [</a:t>
            </a:r>
            <a:r>
              <a:rPr lang="ko-KR" altLang="en-US" sz="1600" b="1" i="0" dirty="0">
                <a:effectLst/>
                <a:latin typeface="Roboto" panose="02000000000000000000" pitchFamily="2" charset="0"/>
              </a:rPr>
              <a:t>폴더</a:t>
            </a:r>
            <a:r>
              <a:rPr lang="en-US" altLang="ko-KR" sz="1600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sz="1600" b="0" i="0" dirty="0">
              <a:effectLst/>
              <a:latin typeface="Roboto" panose="02000000000000000000" pitchFamily="2" charset="0"/>
            </a:endParaRP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학습용 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Input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이미지 파일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(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jpg)</a:t>
            </a: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총 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54662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장</a:t>
            </a:r>
            <a:br>
              <a:rPr lang="ko-KR" altLang="en-US" sz="1600" b="0" i="0" dirty="0">
                <a:effectLst/>
                <a:latin typeface="Roboto" panose="02000000000000000000" pitchFamily="2" charset="0"/>
              </a:rPr>
            </a:br>
            <a:endParaRPr lang="ko-KR" altLang="en-US" sz="16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1" i="0" dirty="0">
                <a:effectLst/>
                <a:latin typeface="Roboto" panose="02000000000000000000" pitchFamily="2" charset="0"/>
              </a:rPr>
              <a:t>test [</a:t>
            </a:r>
            <a:r>
              <a:rPr lang="ko-KR" altLang="en-US" sz="1600" b="1" i="0" dirty="0">
                <a:effectLst/>
                <a:latin typeface="Roboto" panose="02000000000000000000" pitchFamily="2" charset="0"/>
              </a:rPr>
              <a:t>폴더</a:t>
            </a:r>
            <a:r>
              <a:rPr lang="en-US" altLang="ko-KR" sz="1600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sz="1600" b="0" i="0" dirty="0">
              <a:effectLst/>
              <a:latin typeface="Roboto" panose="02000000000000000000" pitchFamily="2" charset="0"/>
            </a:endParaRP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추론용 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Input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이미지 파일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(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jpg)</a:t>
            </a: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총 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13012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장</a:t>
            </a:r>
            <a:br>
              <a:rPr lang="ko-KR" altLang="en-US" sz="1600" b="0" i="0" dirty="0">
                <a:effectLst/>
                <a:latin typeface="Roboto" panose="02000000000000000000" pitchFamily="2" charset="0"/>
              </a:rPr>
            </a:br>
            <a:endParaRPr lang="ko-KR" altLang="en-US" sz="16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70976-69CB-3840-C425-141AC2E4F648}"/>
              </a:ext>
            </a:extLst>
          </p:cNvPr>
          <p:cNvSpPr txBox="1"/>
          <p:nvPr/>
        </p:nvSpPr>
        <p:spPr>
          <a:xfrm>
            <a:off x="4572000" y="1250875"/>
            <a:ext cx="7315925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1" i="0" dirty="0" err="1">
                <a:effectLst/>
                <a:latin typeface="Roboto" panose="02000000000000000000" pitchFamily="2" charset="0"/>
              </a:rPr>
              <a:t>train.csv</a:t>
            </a:r>
            <a:r>
              <a:rPr lang="en" altLang="ko-KR" sz="1600" b="1" i="0" dirty="0">
                <a:effectLst/>
                <a:latin typeface="Roboto" panose="02000000000000000000" pitchFamily="2" charset="0"/>
              </a:rPr>
              <a:t> [</a:t>
            </a:r>
            <a:r>
              <a:rPr lang="ko-KR" altLang="en-US" sz="1600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sz="1600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sz="1600" b="0" i="0" dirty="0">
              <a:effectLst/>
              <a:latin typeface="Roboto" panose="02000000000000000000" pitchFamily="2" charset="0"/>
            </a:endParaRP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0" i="0" dirty="0" err="1">
                <a:effectLst/>
                <a:latin typeface="Roboto" panose="02000000000000000000" pitchFamily="2" charset="0"/>
              </a:rPr>
              <a:t>img_name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이미지 파일명 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(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확장자 제외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0" i="0" dirty="0" err="1">
                <a:effectLst/>
                <a:latin typeface="Roboto" panose="02000000000000000000" pitchFamily="2" charset="0"/>
              </a:rPr>
              <a:t>img_path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이미지 경로</a:t>
            </a: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0" i="0" dirty="0" err="1">
                <a:effectLst/>
                <a:latin typeface="Roboto" panose="02000000000000000000" pitchFamily="2" charset="0"/>
              </a:rPr>
              <a:t>mos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화질 평가 점수 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(0~10, 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float)</a:t>
            </a: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comments :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화질 평가 </a:t>
            </a:r>
            <a:r>
              <a:rPr lang="ko-KR" altLang="en-US" sz="1600" b="0" i="0" dirty="0" err="1">
                <a:effectLst/>
                <a:latin typeface="Roboto" panose="02000000000000000000" pitchFamily="2" charset="0"/>
              </a:rPr>
              <a:t>캡셔닝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정보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(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Text,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영어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)</a:t>
            </a:r>
            <a:br>
              <a:rPr lang="ko-KR" altLang="en-US" sz="1600" b="0" i="0" dirty="0">
                <a:effectLst/>
                <a:latin typeface="Roboto" panose="02000000000000000000" pitchFamily="2" charset="0"/>
              </a:rPr>
            </a:br>
            <a:endParaRPr lang="ko-KR" altLang="en-US" sz="16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1" i="0" dirty="0" err="1">
                <a:effectLst/>
                <a:latin typeface="Roboto" panose="02000000000000000000" pitchFamily="2" charset="0"/>
              </a:rPr>
              <a:t>test.csv</a:t>
            </a:r>
            <a:r>
              <a:rPr lang="en" altLang="ko-KR" sz="1600" b="1" i="0" dirty="0">
                <a:effectLst/>
                <a:latin typeface="Roboto" panose="02000000000000000000" pitchFamily="2" charset="0"/>
              </a:rPr>
              <a:t> [</a:t>
            </a:r>
            <a:r>
              <a:rPr lang="ko-KR" altLang="en-US" sz="1600" b="1" i="0" dirty="0">
                <a:effectLst/>
                <a:latin typeface="Roboto" panose="02000000000000000000" pitchFamily="2" charset="0"/>
              </a:rPr>
              <a:t>파일</a:t>
            </a:r>
            <a:endParaRPr lang="ko-KR" altLang="en-US" sz="1600" b="0" i="0" dirty="0">
              <a:effectLst/>
              <a:latin typeface="Roboto" panose="02000000000000000000" pitchFamily="2" charset="0"/>
            </a:endParaRP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0" i="0" dirty="0" err="1">
                <a:effectLst/>
                <a:latin typeface="Roboto" panose="02000000000000000000" pitchFamily="2" charset="0"/>
              </a:rPr>
              <a:t>img_name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이미지 파일명 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(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확장자 제외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18000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en" altLang="ko-KR" sz="1600" b="0" i="0" dirty="0" err="1">
                <a:effectLst/>
                <a:latin typeface="Roboto" panose="02000000000000000000" pitchFamily="2" charset="0"/>
              </a:rPr>
              <a:t>img_path</a:t>
            </a:r>
            <a:r>
              <a:rPr lang="en" altLang="ko-KR" sz="1600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이미지 경로</a:t>
            </a:r>
          </a:p>
          <a:p>
            <a:pPr algn="l">
              <a:lnSpc>
                <a:spcPts val="1800"/>
              </a:lnSpc>
              <a:spcBef>
                <a:spcPts val="750"/>
              </a:spcBef>
              <a:spcAft>
                <a:spcPts val="750"/>
              </a:spcAft>
            </a:pPr>
            <a:endParaRPr lang="ko-KR" altLang="en-US" sz="16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8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9B3AA4C-AEA4-9BBA-810B-DDA43A7E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C671CD8-C2EF-19AD-C102-5B3DCD7A988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786CEB0-FB49-8C9D-D055-C8117A6CA62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BFE3A18-3284-991E-1D51-B767CE703A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3123BB8-841A-883B-C130-69B4E77F765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B992C-2261-E659-E95A-8C4AB0B1C1C3}"/>
              </a:ext>
            </a:extLst>
          </p:cNvPr>
          <p:cNvSpPr txBox="1"/>
          <p:nvPr/>
        </p:nvSpPr>
        <p:spPr>
          <a:xfrm>
            <a:off x="1323263" y="1368850"/>
            <a:ext cx="731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effectLst/>
                <a:latin typeface="Roboto" panose="02000000000000000000" pitchFamily="2" charset="0"/>
              </a:rPr>
              <a:t>화질 </a:t>
            </a:r>
            <a:r>
              <a:rPr lang="en-US" altLang="ko-KR" sz="1800" dirty="0">
                <a:latin typeface="Roboto" panose="02000000000000000000" pitchFamily="2" charset="0"/>
              </a:rPr>
              <a:t>8.6</a:t>
            </a:r>
            <a:endParaRPr lang="ko-KR" altLang="en-US" sz="1800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11F73-C1A2-BC9E-3A2A-C7A88C606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896932"/>
            <a:ext cx="3557386" cy="2702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784D7-8F38-DDDC-A554-413BFE915731}"/>
              </a:ext>
            </a:extLst>
          </p:cNvPr>
          <p:cNvSpPr txBox="1"/>
          <p:nvPr/>
        </p:nvSpPr>
        <p:spPr>
          <a:xfrm>
            <a:off x="5057425" y="2142962"/>
            <a:ext cx="41424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b="1" dirty="0"/>
              <a:t>Captioning</a:t>
            </a:r>
          </a:p>
          <a:p>
            <a:endParaRPr kumimoji="1" lang="en" altLang="ko-KR" b="1" dirty="0"/>
          </a:p>
          <a:p>
            <a:r>
              <a:rPr kumimoji="1" lang="en" altLang="ko-KR" dirty="0"/>
              <a:t>an . </a:t>
            </a:r>
            <a:r>
              <a:rPr kumimoji="1" lang="en" altLang="ko-KR" dirty="0" err="1"/>
              <a:t>thats</a:t>
            </a:r>
            <a:r>
              <a:rPr kumimoji="1" lang="en" altLang="ko-KR" dirty="0"/>
              <a:t> impressive. cool photo</a:t>
            </a:r>
          </a:p>
          <a:p>
            <a:r>
              <a:rPr kumimoji="1" lang="en" altLang="ko-KR" dirty="0"/>
              <a:t>very clear and sharp, good exposure. its great.</a:t>
            </a:r>
          </a:p>
          <a:p>
            <a:r>
              <a:rPr kumimoji="1" lang="en" altLang="ko-KR" dirty="0"/>
              <a:t>beautiful. yep. sharp, great contrast. just beautiful.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369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643</Words>
  <Application>Microsoft Macintosh PowerPoint</Application>
  <PresentationFormat>화면 슬라이드 쇼(16:9)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NanumGothic ExtraBold</vt:lpstr>
      <vt:lpstr>Arial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김현수</cp:lastModifiedBy>
  <cp:revision>27</cp:revision>
  <dcterms:modified xsi:type="dcterms:W3CDTF">2025-04-28T19:14:30Z</dcterms:modified>
</cp:coreProperties>
</file>