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3" r:id="rId6"/>
    <p:sldId id="266" r:id="rId7"/>
    <p:sldId id="283" r:id="rId8"/>
    <p:sldId id="274" r:id="rId9"/>
    <p:sldId id="275" r:id="rId10"/>
    <p:sldId id="265" r:id="rId11"/>
    <p:sldId id="276" r:id="rId12"/>
    <p:sldId id="277" r:id="rId13"/>
    <p:sldId id="278" r:id="rId14"/>
    <p:sldId id="279" r:id="rId15"/>
    <p:sldId id="282" r:id="rId16"/>
    <p:sldId id="280" r:id="rId17"/>
    <p:sldId id="284" r:id="rId18"/>
    <p:sldId id="281" r:id="rId19"/>
    <p:sldId id="26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CFD9FB"/>
    <a:srgbClr val="A2604E"/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5651" autoAdjust="0"/>
  </p:normalViewPr>
  <p:slideViewPr>
    <p:cSldViewPr snapToGrid="0">
      <p:cViewPr varScale="1">
        <p:scale>
          <a:sx n="125" d="100"/>
          <a:sy n="125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467AF12-F3EB-9F82-CA12-AB0626DC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3D438E1-3FF2-2706-8733-0A9CBFD7DC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244F17D-24B7-6B3F-2C7C-279CDFD86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7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CDC8FC5-AA56-C40E-E21B-F430CE3D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449B700-1D82-EADF-DC66-E530DBF92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31A54A8-BC1E-FB8A-22D9-54F20FEB6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84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8174AE6-A42C-F625-C50A-0C635212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F08A498-2DEA-65C3-4C6F-6903F5023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DD17970-B1E0-61FE-05BB-029707E9C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5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244E950-923D-BC72-C52A-F742E724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56F2DD0-45DC-1514-162E-460414730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969C6AB-18CF-3BA9-16F9-F29A8128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12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24BE6B0-C7C5-F8B2-B7AC-FD05EC2E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3FA8D5F-912F-2775-4D8A-E592EC080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BC2E5F9-33DE-090D-ED67-1D6C06EE5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FF4028-3555-039B-F651-80DC25B7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2CFFE72-E8D9-D822-CB8A-0D21305A3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1107C0A-8FB3-1D98-FCC1-920A6BB8D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58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71FB63A-30CA-F061-0C54-32F01F26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DD6571-323E-3E72-6F6E-65C5A5A0B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6074EB9-D312-4768-C270-889673809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75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12B30F6-C6F1-7635-C41A-8B37288C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1927D4B-3C40-3020-3B4E-09B1DFB04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877D2C8-F1EA-D45F-9B86-8207110A6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두개 다 이용하려고 노력했으나</a:t>
            </a:r>
            <a:r>
              <a:rPr lang="en-US" altLang="ko-KR" dirty="0"/>
              <a:t>, </a:t>
            </a:r>
            <a:r>
              <a:rPr lang="ko-KR" altLang="en-US" dirty="0"/>
              <a:t>일상 대화 말뭉치 데이터는 사용하지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2963F71-4A4C-540C-5781-CA99C5E7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3B06DBC-654E-7B2F-B04C-A2E3D98EF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D2BABB-A6C9-9C78-DA39-85235AB62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0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29D810-5220-94B0-CE16-3503E678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ABB286C-CCA9-F7CC-E197-26353E6B2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AEBE58-6A78-C4C2-EFD9-642722206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A73E706-94EC-FFEB-CB03-7B6842A8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A3468CD-8B46-65E8-10D1-4599D12675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0161ED4-4E74-7A4D-AAF8-14800EC24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86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5FBB1E8-36D9-412C-0375-387C9005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95546C7-48DE-548F-B610-960E20A6D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506469C-7AED-765C-C22E-13B1977B1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91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A8EAD7-75AD-595D-D471-1108366A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23ED220-A013-9862-0623-E1E3F7CBC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29D1F78-1A2F-D160-990E-6C2E0F5E8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3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-KR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한승원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672693"/>
            <a:ext cx="71684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Gemma 3</a:t>
            </a:r>
            <a:r>
              <a:rPr lang="ko-KR" altLang="en-US" dirty="0">
                <a:latin typeface="+mn-ea"/>
                <a:ea typeface="+mn-ea"/>
              </a:rPr>
              <a:t>는  </a:t>
            </a:r>
            <a:r>
              <a:rPr lang="en-US" altLang="ko-KR" dirty="0">
                <a:latin typeface="+mn-ea"/>
                <a:ea typeface="+mn-ea"/>
              </a:rPr>
              <a:t>Google</a:t>
            </a:r>
            <a:r>
              <a:rPr lang="ko-KR" altLang="en-US" dirty="0">
                <a:latin typeface="+mn-ea"/>
                <a:ea typeface="+mn-ea"/>
              </a:rPr>
              <a:t>에서 개발한 경량</a:t>
            </a:r>
            <a:r>
              <a:rPr lang="en-US" altLang="ko-KR" dirty="0">
                <a:latin typeface="+mn-ea"/>
                <a:ea typeface="+mn-ea"/>
              </a:rPr>
              <a:t>(lightweight)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 모델 중 하나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1B(1</a:t>
            </a:r>
            <a:r>
              <a:rPr lang="ko-KR" altLang="en-US" dirty="0">
                <a:latin typeface="+mn-ea"/>
                <a:ea typeface="+mn-ea"/>
              </a:rPr>
              <a:t>억 개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의 훈련가능한 파라미터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가장 최신 버전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이전모델</a:t>
            </a:r>
            <a:r>
              <a:rPr lang="en-US" altLang="ko-KR" dirty="0">
                <a:latin typeface="+mn-ea"/>
                <a:ea typeface="+mn-ea"/>
              </a:rPr>
              <a:t>(Gemma 2)</a:t>
            </a:r>
            <a:r>
              <a:rPr lang="ko-KR" altLang="en-US" dirty="0">
                <a:latin typeface="+mn-ea"/>
                <a:ea typeface="+mn-ea"/>
              </a:rPr>
              <a:t>에 비해 긴 </a:t>
            </a:r>
            <a:r>
              <a:rPr lang="en-US" altLang="ko-KR" dirty="0">
                <a:latin typeface="+mn-ea"/>
                <a:ea typeface="+mn-ea"/>
              </a:rPr>
              <a:t>Context</a:t>
            </a:r>
            <a:r>
              <a:rPr lang="ko-KR" altLang="en-US" dirty="0">
                <a:latin typeface="+mn-ea"/>
                <a:ea typeface="+mn-ea"/>
              </a:rPr>
              <a:t>를 지원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모델의 </a:t>
            </a:r>
            <a:r>
              <a:rPr lang="ko-KR" altLang="en-US" b="1" dirty="0">
                <a:latin typeface="+mn-ea"/>
                <a:ea typeface="+mn-ea"/>
              </a:rPr>
              <a:t>성능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ko-KR" altLang="en-US" b="1" dirty="0">
                <a:latin typeface="+mn-ea"/>
                <a:ea typeface="+mn-ea"/>
              </a:rPr>
              <a:t>자원을 </a:t>
            </a:r>
            <a:r>
              <a:rPr lang="ko-KR" altLang="en-US" dirty="0">
                <a:latin typeface="+mn-ea"/>
                <a:ea typeface="+mn-ea"/>
              </a:rPr>
              <a:t>고려한 선택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Gemma 3-1B</a:t>
            </a:r>
            <a:r>
              <a:rPr lang="en-US" altLang="ko-KR" sz="2000" b="1" dirty="0">
                <a:solidFill>
                  <a:srgbClr val="333333"/>
                </a:solidFill>
                <a:latin typeface="S-CoreDream-7ExtraBold"/>
                <a:ea typeface="나눔스퀘어 ExtraBold" panose="020B0600000101010101"/>
              </a:rPr>
              <a:t>-it</a:t>
            </a:r>
            <a:endParaRPr lang="en-US" altLang="ko-KR" sz="2000" b="1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08E6D-84B4-6D2D-C4A2-85B8BD5C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63857"/>
            <a:ext cx="4161301" cy="706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58989-18D5-29D2-D016-E4CDC50B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2" y="3109573"/>
            <a:ext cx="3858981" cy="18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E4F7109-21E4-94D5-2705-06B102D2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A6BEF0-1E01-6807-7DC0-D36569C48DD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D5950AA-8F9B-CA85-0FA8-91458671C72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77557B6-DA1B-96D1-6927-F7D782D1E0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3D8C39A-43B4-D679-50E6-77BAE2F250E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QLoRA,Tokenizer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7C403-99EF-CD4E-4E0D-CD64BBD7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45454"/>
            <a:ext cx="4891425" cy="1369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D419E-6D26-71D6-D2A3-D77FDE34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909" y="2355561"/>
            <a:ext cx="5071531" cy="261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E2B200-7080-15C6-601A-9C9CCE6E5415}"/>
              </a:ext>
            </a:extLst>
          </p:cNvPr>
          <p:cNvSpPr txBox="1"/>
          <p:nvPr/>
        </p:nvSpPr>
        <p:spPr>
          <a:xfrm>
            <a:off x="6418251" y="1305626"/>
            <a:ext cx="249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QLoRA</a:t>
            </a:r>
            <a:r>
              <a:rPr lang="ko-KR" altLang="en-US" sz="1200" dirty="0"/>
              <a:t>를 사용한 양자화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메모리 사용량 감소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1A675-F20F-24BE-941E-682D30B77AD0}"/>
              </a:ext>
            </a:extLst>
          </p:cNvPr>
          <p:cNvSpPr txBox="1"/>
          <p:nvPr/>
        </p:nvSpPr>
        <p:spPr>
          <a:xfrm>
            <a:off x="6532818" y="3078020"/>
            <a:ext cx="24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rade Gothic Next Cond" panose="020B0506040303020004" pitchFamily="34" charset="0"/>
              </a:rPr>
              <a:t>- </a:t>
            </a:r>
            <a:r>
              <a:rPr lang="en-US" altLang="ko-KR" dirty="0" err="1">
                <a:latin typeface="Trade Gothic Next Cond" panose="020B0506040303020004" pitchFamily="34" charset="0"/>
              </a:rPr>
              <a:t>base_model_name</a:t>
            </a:r>
            <a:r>
              <a:rPr lang="en-US" altLang="ko-KR" dirty="0">
                <a:latin typeface="Trade Gothic Next Cond" panose="020B0506040303020004" pitchFamily="34" charset="0"/>
              </a:rPr>
              <a:t> = </a:t>
            </a:r>
            <a:r>
              <a:rPr lang="en-US" altLang="ko-KR" dirty="0">
                <a:solidFill>
                  <a:srgbClr val="A2604E"/>
                </a:solidFill>
                <a:latin typeface="Trade Gothic Next Cond" panose="020B0506040303020004" pitchFamily="34" charset="0"/>
              </a:rPr>
              <a:t>“google/gemma-3-1b-it”</a:t>
            </a:r>
            <a:endParaRPr lang="ko-KR" altLang="en-US" dirty="0">
              <a:solidFill>
                <a:srgbClr val="A2604E"/>
              </a:solidFill>
              <a:latin typeface="Trade Gothic Next Cond" panose="020B0506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2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C9382FD-631F-9A78-2AE7-4A9C80F6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08E9DD-14A5-7562-F0CF-F81873C6295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55A879D-4C8E-EA45-3B28-C636651BFF8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B2872D2-ECC1-60FE-9539-23CB2497B5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CFA91A9-2010-8E47-55E2-A36A9FC17A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(Prompt)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40C8F2-1166-C459-2498-4954CEC9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213456"/>
            <a:ext cx="7223759" cy="122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1546A-5E69-48C8-40F6-3E7D297F3DE2}"/>
              </a:ext>
            </a:extLst>
          </p:cNvPr>
          <p:cNvSpPr txBox="1"/>
          <p:nvPr/>
        </p:nvSpPr>
        <p:spPr>
          <a:xfrm>
            <a:off x="1408975" y="2975937"/>
            <a:ext cx="6659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&gt;user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뉴스를 초등학생이 이해하기 쉽게 간단하게 바꿔줘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'original'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&gt;model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'simplified'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80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5263EBE-333B-A94F-7E99-55796B4E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2363C48-5B4D-1AB0-1A67-D2BBE6AE2F1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B50D0C8-4800-0BD2-F4E2-B4ECA72F67C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9872565-F925-FCAF-5F03-3A5BCDD96B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AF8CE46-E11D-DD25-AFEC-1DD80839332D}"/>
              </a:ext>
            </a:extLst>
          </p:cNvPr>
          <p:cNvSpPr txBox="1"/>
          <p:nvPr/>
        </p:nvSpPr>
        <p:spPr>
          <a:xfrm>
            <a:off x="1353975" y="22305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(SFT-Trainer)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53D9B-545E-E31E-8BC4-E5A20ABC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0" y="845454"/>
            <a:ext cx="5919740" cy="3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50C6732-2580-A29A-8DB8-0A637485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465B848-9F04-9E5D-0E31-BCBD4590C9C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890352A-0FA4-7B66-4F67-DDB7E20873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FD77676-E9FF-9BD8-3951-86EEB15B96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DCF1104-4712-7AFA-9E44-358B57B3333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26CA3-D046-9EB8-EB41-93A1D942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69" y="1055550"/>
            <a:ext cx="3368636" cy="21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3AE056-DA16-A82D-DD7F-629E5B216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839" y="1504122"/>
            <a:ext cx="2924583" cy="241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F5AC5-0B6B-D7EA-F918-9B251AD22C41}"/>
              </a:ext>
            </a:extLst>
          </p:cNvPr>
          <p:cNvSpPr txBox="1"/>
          <p:nvPr/>
        </p:nvSpPr>
        <p:spPr>
          <a:xfrm>
            <a:off x="4732020" y="3531395"/>
            <a:ext cx="3695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- </a:t>
            </a:r>
            <a:r>
              <a:rPr lang="ko-KR" altLang="en-US" sz="1100" b="1" dirty="0"/>
              <a:t>총 </a:t>
            </a:r>
            <a:r>
              <a:rPr lang="en-US" altLang="ko-KR" sz="1100" b="1" dirty="0"/>
              <a:t>800</a:t>
            </a:r>
            <a:r>
              <a:rPr lang="ko-KR" altLang="en-US" sz="1100" b="1" dirty="0"/>
              <a:t>번의 </a:t>
            </a:r>
            <a:r>
              <a:rPr lang="en-US" altLang="ko-KR" sz="1100" b="1" dirty="0"/>
              <a:t>Step</a:t>
            </a:r>
            <a:r>
              <a:rPr lang="ko-KR" altLang="en-US" sz="1100" b="1" dirty="0"/>
              <a:t>을 통한 결과물을 통해 예측 결과 생성</a:t>
            </a:r>
          </a:p>
        </p:txBody>
      </p:sp>
    </p:spTree>
    <p:extLst>
      <p:ext uri="{BB962C8B-B14F-4D97-AF65-F5344CB8AC3E}">
        <p14:creationId xmlns:p14="http://schemas.microsoft.com/office/powerpoint/2010/main" val="12241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1DC853-DFF8-E11E-F75B-CF4AE19A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B5ED2AB-6473-0DB0-6767-BA2E0651A20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3A44EDB-D97E-C083-BEA5-E2BE58D2668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EE7AC9D-FA79-E53D-0AD8-49813667A5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8B86F4E-B3DD-EAF8-4290-1DA2FBD2FB6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D61531-09C2-8E4A-C71B-641E0BE9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23057"/>
              </p:ext>
            </p:extLst>
          </p:nvPr>
        </p:nvGraphicFramePr>
        <p:xfrm>
          <a:off x="1592580" y="941250"/>
          <a:ext cx="69342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8495191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2122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문장</a:t>
                      </a:r>
                    </a:p>
                  </a:txBody>
                  <a:tcPr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변환 문장</a:t>
                      </a:r>
                    </a:p>
                  </a:txBody>
                  <a:tcPr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발행된 </a:t>
                      </a:r>
                      <a:r>
                        <a:rPr lang="ko-KR" altLang="en-US" dirty="0" err="1"/>
                        <a:t>그리고카드는</a:t>
                      </a:r>
                      <a:r>
                        <a:rPr lang="ko-KR" altLang="en-US" dirty="0"/>
                        <a:t> 코로나</a:t>
                      </a:r>
                      <a:r>
                        <a:rPr lang="en-US" altLang="ko-KR" dirty="0"/>
                        <a:t>19 </a:t>
                      </a:r>
                      <a:r>
                        <a:rPr lang="ko-KR" altLang="en-US" dirty="0"/>
                        <a:t>상황 속에서 소비를 촉진하고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지역자금 역외유출</a:t>
                      </a:r>
                      <a:r>
                        <a:rPr lang="ko-KR" altLang="en-US" dirty="0"/>
                        <a:t>을 방지하기 위해 도입됐다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월에 발행된 </a:t>
                      </a:r>
                      <a:r>
                        <a:rPr lang="ko-KR" altLang="en-US" dirty="0" err="1"/>
                        <a:t>그리고카드는</a:t>
                      </a:r>
                      <a:r>
                        <a:rPr lang="ko-KR" altLang="en-US" dirty="0"/>
                        <a:t> 코로나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로 인해 </a:t>
                      </a:r>
                      <a:r>
                        <a:rPr lang="ko-KR" altLang="en-US" dirty="0"/>
                        <a:t>경제가 활성화되도록 도와주고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지역 자금이 빠져나가지 않도록 </a:t>
                      </a:r>
                      <a:r>
                        <a:rPr lang="ko-KR" altLang="en-US" dirty="0"/>
                        <a:t>하기 위해 만들어졌어요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1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■정부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지자체 주도 건설 활성화 정책 마련 시급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이에 건설산업연구원은 지역건설산업 활성화를 위한 대책 마련을 촉구했다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정부와 지역이 함께 힘을 모아 건설을 활성화해야 해요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건설연구원은 지역 건설을 도울 수 있는 정책을 만들어야 한다고 했어요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유가증권시장에서 기관이 </a:t>
                      </a:r>
                      <a:r>
                        <a:rPr lang="en-US" altLang="ko-KR" dirty="0"/>
                        <a:t>951</a:t>
                      </a:r>
                      <a:r>
                        <a:rPr lang="ko-KR" altLang="en-US" dirty="0"/>
                        <a:t>억원을 순매수하면서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지수 상승</a:t>
                      </a:r>
                      <a:r>
                        <a:rPr lang="ko-KR" altLang="en-US" dirty="0"/>
                        <a:t>을 이끌었다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개인과 외국인은 매도 우위였다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유가증권시장에서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큰 돈이 </a:t>
                      </a:r>
                      <a:r>
                        <a:rPr lang="ko-KR" altLang="en-US" dirty="0"/>
                        <a:t>기관에서 </a:t>
                      </a:r>
                      <a:r>
                        <a:rPr lang="en-US" altLang="ko-KR" dirty="0"/>
                        <a:t>951</a:t>
                      </a:r>
                      <a:r>
                        <a:rPr lang="ko-KR" altLang="en-US" dirty="0"/>
                        <a:t>억원을 순매수하면서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주식 시장이 오르는 데</a:t>
                      </a:r>
                      <a:r>
                        <a:rPr lang="ko-KR" altLang="en-US" dirty="0"/>
                        <a:t> 기여했어요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더존비즈온의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매출채권팩토링은</a:t>
                      </a:r>
                      <a:r>
                        <a:rPr lang="ko-KR" altLang="en-US" dirty="0"/>
                        <a:t> 실시간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세무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·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회계 빅데이터를 </a:t>
                      </a:r>
                      <a:r>
                        <a:rPr lang="ko-KR" altLang="en-US" dirty="0"/>
                        <a:t>활용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기업 정보와 기업간 거래를 분석한다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더존비즈온의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매출채권팩토링은</a:t>
                      </a:r>
                      <a:r>
                        <a:rPr lang="ko-KR" altLang="en-US" dirty="0"/>
                        <a:t> 실시간으로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세금과 회계 정보</a:t>
                      </a:r>
                      <a:r>
                        <a:rPr lang="ko-KR" altLang="en-US" dirty="0"/>
                        <a:t>를 이용해서 기업 정보를 제공하고 분석해요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9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1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9C6677E-E96B-CD87-97DE-9E71E339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243BB7F-0239-D563-9617-C149261E025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3E00D79-9370-F159-8D12-3E00E4C17B4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4EE1E03-9A8F-BD71-BD4A-7A42C886D1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1B54845-A4E5-2A28-EE01-71B54F4F5E0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평가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FDAAD-3056-7983-36E0-3C4E8497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375" y="951096"/>
            <a:ext cx="4979400" cy="3241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914F-BE53-80AC-09BA-F2761B677C5F}"/>
              </a:ext>
            </a:extLst>
          </p:cNvPr>
          <p:cNvSpPr txBox="1"/>
          <p:nvPr/>
        </p:nvSpPr>
        <p:spPr>
          <a:xfrm>
            <a:off x="1760220" y="4465320"/>
            <a:ext cx="46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FKGL (</a:t>
            </a:r>
            <a:r>
              <a:rPr lang="ko-KR" altLang="en-US" b="1" dirty="0"/>
              <a:t>초등학생 </a:t>
            </a:r>
            <a:r>
              <a:rPr lang="en-US" altLang="ko-KR" b="1" dirty="0"/>
              <a:t>1</a:t>
            </a:r>
            <a:r>
              <a:rPr lang="ko-KR" altLang="en-US" b="1" dirty="0"/>
              <a:t>학년</a:t>
            </a:r>
            <a:r>
              <a:rPr lang="en-US" altLang="ko-KR" b="1" dirty="0"/>
              <a:t>), SARI (&gt;40)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12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1DBD2AE-97AD-5575-DC3B-E5DA0FAD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C16824D-B010-80D8-310D-9618DD2B887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3F747FB-F0B6-2CBF-2275-AAD2EFDBA22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4355F83-E76C-5449-EA4F-C2D9B1A7A3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9BB0B656-C45D-8C5C-1AD7-F2A369EAAAF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평가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828EDC-5044-6299-82D6-80FF54AD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93466"/>
              </p:ext>
            </p:extLst>
          </p:nvPr>
        </p:nvGraphicFramePr>
        <p:xfrm>
          <a:off x="449425" y="864870"/>
          <a:ext cx="8521700" cy="3413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1114688799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97665971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580649499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909080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기준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좋은 성능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3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BLEU-1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 </a:t>
                      </a:r>
                      <a:r>
                        <a:rPr lang="ko-KR" altLang="en-US" dirty="0"/>
                        <a:t>단어 </a:t>
                      </a:r>
                      <a:r>
                        <a:rPr lang="ko-KR" altLang="en-US" dirty="0" err="1"/>
                        <a:t>일치율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0.4</a:t>
                      </a:r>
                      <a:r>
                        <a:rPr lang="ko-KR" altLang="en-US" dirty="0"/>
                        <a:t> 양호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0.5</a:t>
                      </a:r>
                      <a:r>
                        <a:rPr lang="ko-KR" altLang="en-US" dirty="0"/>
                        <a:t> 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단일 참조면 </a:t>
                      </a:r>
                      <a:r>
                        <a:rPr lang="en-US" altLang="ko-KR"/>
                        <a:t>0.3</a:t>
                      </a:r>
                      <a:r>
                        <a:rPr lang="ko-KR" altLang="en-US"/>
                        <a:t>도 충분히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91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 recall </a:t>
                      </a:r>
                      <a:r>
                        <a:rPr lang="ko-KR" altLang="en-US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0.4</a:t>
                      </a:r>
                      <a:r>
                        <a:rPr lang="ko-KR" altLang="en-US"/>
                        <a:t> 양호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content overlap </a:t>
                      </a:r>
                      <a:r>
                        <a:rPr lang="ko-KR" altLang="en-US"/>
                        <a:t>기준</a:t>
                      </a:r>
                      <a:r>
                        <a:rPr lang="en-US" altLang="ko-KR"/>
                        <a:t>, </a:t>
                      </a:r>
                      <a:r>
                        <a:rPr lang="en-US"/>
                        <a:t>BLEU</a:t>
                      </a:r>
                      <a:r>
                        <a:rPr lang="ko-KR" altLang="en-US"/>
                        <a:t>보다 관대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1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bigram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0.2–0.3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낮게 나오는 게 일반적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49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Longest common subsequence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0.3–0.4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문장 구조 유사성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38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SARI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단순화 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후와 참조를 모두 비교해 </a:t>
                      </a:r>
                      <a:r>
                        <a:rPr lang="en-US" altLang="ko-KR" b="1" dirty="0"/>
                        <a:t>Add/Keep/Delete</a:t>
                      </a:r>
                      <a:r>
                        <a:rPr lang="ko-KR" altLang="en-US" dirty="0"/>
                        <a:t>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30</a:t>
                      </a:r>
                      <a:r>
                        <a:rPr lang="ko-KR" altLang="en-US"/>
                        <a:t> 기본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40</a:t>
                      </a:r>
                      <a:r>
                        <a:rPr lang="ko-KR" altLang="en-US"/>
                        <a:t> 매우 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단순화 평가에 가장 적합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34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FKGL (Flesch-Kincaid Grade Level)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미국 학년 기준 </a:t>
                      </a:r>
                      <a:r>
                        <a:rPr lang="ko-KR" altLang="en-US" b="1"/>
                        <a:t>읽기 쉬운 정도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낮을수록 좋음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예</a:t>
                      </a:r>
                      <a:r>
                        <a:rPr lang="en-US" altLang="ko-KR"/>
                        <a:t>: </a:t>
                      </a:r>
                      <a:r>
                        <a:rPr lang="en-US" altLang="ko-KR" b="1"/>
                        <a:t>&lt; 8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초중등 수준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너무 낮으면 의미 상실 위험도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7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A9D3633-6AED-E18B-D9B6-D38B781D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768027C-3E64-3083-1E4D-2806584301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86D6A15-0242-7618-27A6-BCD679D841C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04EEE85-6CE1-9BF2-5799-09227B72F5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3B47C20-CBD7-9CC3-5BB6-C362F4188FB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개선점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/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한계점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A6E99-56B3-7736-88F3-2FA8849E2A7D}"/>
              </a:ext>
            </a:extLst>
          </p:cNvPr>
          <p:cNvSpPr txBox="1"/>
          <p:nvPr/>
        </p:nvSpPr>
        <p:spPr>
          <a:xfrm>
            <a:off x="1699260" y="1508760"/>
            <a:ext cx="7002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Gemma 3 1B </a:t>
            </a:r>
            <a:r>
              <a:rPr lang="ko-KR" altLang="en-US" sz="1600" dirty="0"/>
              <a:t>모델은 </a:t>
            </a:r>
            <a:r>
              <a:rPr lang="en-US" altLang="ko-KR" sz="1600" dirty="0"/>
              <a:t>Gemma </a:t>
            </a:r>
            <a:r>
              <a:rPr lang="ko-KR" altLang="en-US" sz="1600" dirty="0"/>
              <a:t>모델 중 가장 성능이 낮은 모델 </a:t>
            </a:r>
            <a:r>
              <a:rPr lang="en-US" altLang="ko-KR" sz="1600" dirty="0"/>
              <a:t>(</a:t>
            </a:r>
            <a:r>
              <a:rPr lang="ko-KR" altLang="en-US" sz="1600" dirty="0"/>
              <a:t>자원 부족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추가적인 </a:t>
            </a:r>
            <a:r>
              <a:rPr lang="en-US" altLang="ko-KR" sz="1600" dirty="0"/>
              <a:t>Hyperparameter </a:t>
            </a:r>
            <a:r>
              <a:rPr lang="ko-KR" altLang="en-US" sz="1600" dirty="0"/>
              <a:t>탐색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병렬 </a:t>
            </a:r>
            <a:r>
              <a:rPr lang="en-US" altLang="ko-KR" sz="1600" dirty="0"/>
              <a:t>Corpus</a:t>
            </a:r>
            <a:r>
              <a:rPr lang="ko-KR" altLang="en-US" sz="1600" dirty="0"/>
              <a:t>의 문제 </a:t>
            </a:r>
            <a:r>
              <a:rPr lang="en-US" altLang="ko-KR" sz="1600" dirty="0"/>
              <a:t>/ </a:t>
            </a:r>
            <a:r>
              <a:rPr lang="ko-KR" altLang="en-US" sz="1600" dirty="0"/>
              <a:t>실효성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언어의 차이점</a:t>
            </a:r>
          </a:p>
        </p:txBody>
      </p:sp>
    </p:spTree>
    <p:extLst>
      <p:ext uri="{BB962C8B-B14F-4D97-AF65-F5344CB8AC3E}">
        <p14:creationId xmlns:p14="http://schemas.microsoft.com/office/powerpoint/2010/main" val="136692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73474" y="1192013"/>
            <a:ext cx="519224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미디어커뮤니케이션학부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류동훈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전자전기공학부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조영범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산업보안학과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에너지시스템공학부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AAD3B74-2AB7-1CF0-817E-5DCFF290A74B}"/>
              </a:ext>
            </a:extLst>
          </p:cNvPr>
          <p:cNvSpPr txBox="1"/>
          <p:nvPr/>
        </p:nvSpPr>
        <p:spPr>
          <a:xfrm>
            <a:off x="3123637" y="3662200"/>
            <a:ext cx="28967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정기회의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수요일 오후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72540704-3699-99BE-E567-F8BF97DDC4A1}"/>
              </a:ext>
            </a:extLst>
          </p:cNvPr>
          <p:cNvSpPr txBox="1"/>
          <p:nvPr/>
        </p:nvSpPr>
        <p:spPr>
          <a:xfrm>
            <a:off x="2035027" y="1404329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층의 경성 뉴스 소비를 늘려보자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AB0FAC-324B-371B-536B-DB073CC196A4}"/>
              </a:ext>
            </a:extLst>
          </p:cNvPr>
          <p:cNvSpPr/>
          <p:nvPr/>
        </p:nvSpPr>
        <p:spPr>
          <a:xfrm>
            <a:off x="4836025" y="2032419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A8CEFDF-08C9-4ECF-3CE7-59236651F15A}"/>
              </a:ext>
            </a:extLst>
          </p:cNvPr>
          <p:cNvSpPr txBox="1"/>
          <p:nvPr/>
        </p:nvSpPr>
        <p:spPr>
          <a:xfrm>
            <a:off x="2035027" y="3052899"/>
            <a:ext cx="59231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어려운 뉴스 기사를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및 청소년의 시각에서 재밌게 풀어 설명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286000" y="1114021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신문 말뭉치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일상 대화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3FB55-0ABA-8BF7-6004-5B6B981C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87" y="1782667"/>
            <a:ext cx="2530775" cy="260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C3AC2-64F0-E1C2-37D5-9FBB843D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18" y="1869045"/>
            <a:ext cx="2530776" cy="2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2AA1432-F077-1E99-F257-B3BBCE613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FB8C096-530F-B1E3-6A86-71D1A4B306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54259C1-B1A9-16CB-6121-00AE490D92D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9328CA0-ECA5-B293-5345-903627D37A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EB286510-F68E-0D2F-2B90-53E0A59639D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3849B-EC1E-6541-C941-07148003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16" y="1185090"/>
            <a:ext cx="4682357" cy="2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DB96A6-06ED-8C62-F56B-04E05DED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0D6ADD-57AD-3885-B322-96441E73B3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D07663F-395F-14E3-0233-1FC522329E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EA6FCBA-213A-6800-D4B8-0F422143E3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20BA878-033E-C594-04A2-1BEC3749C83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부족 문제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DDCAEF-B6B3-2D81-5ADF-3A339282C72C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코퍼스 부족 문제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793D-6CCB-FA80-BBD8-B7670D2B0879}"/>
              </a:ext>
            </a:extLst>
          </p:cNvPr>
          <p:cNvSpPr txBox="1"/>
          <p:nvPr/>
        </p:nvSpPr>
        <p:spPr>
          <a:xfrm>
            <a:off x="1419968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성인이 시청하는 일반 뉴스와 아동</a:t>
            </a:r>
            <a:r>
              <a:rPr lang="en-US" altLang="ko-KR" dirty="0">
                <a:latin typeface="+mn-ea"/>
                <a:ea typeface="+mn-ea"/>
              </a:rPr>
              <a:t>·</a:t>
            </a:r>
            <a:r>
              <a:rPr lang="ko-KR" altLang="en-US" dirty="0">
                <a:latin typeface="+mn-ea"/>
                <a:ea typeface="+mn-ea"/>
              </a:rPr>
              <a:t>청소년용 뉴스가 쌍을 이루는 데이터셋 존재 </a:t>
            </a:r>
            <a:r>
              <a:rPr lang="en-US" altLang="ko-KR" dirty="0">
                <a:latin typeface="+mn-ea"/>
                <a:ea typeface="+mn-ea"/>
              </a:rPr>
              <a:t>X)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CDF0A9-AAAF-4EFF-4027-2C60C3FDACA1}"/>
              </a:ext>
            </a:extLst>
          </p:cNvPr>
          <p:cNvSpPr/>
          <p:nvPr/>
        </p:nvSpPr>
        <p:spPr>
          <a:xfrm>
            <a:off x="4836025" y="2561808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5AF29FA7-18D2-7296-96DB-9CDE18E7FA89}"/>
              </a:ext>
            </a:extLst>
          </p:cNvPr>
          <p:cNvSpPr txBox="1"/>
          <p:nvPr/>
        </p:nvSpPr>
        <p:spPr>
          <a:xfrm>
            <a:off x="2042647" y="3607810"/>
            <a:ext cx="592313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Chat-GPT API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병렬 코퍼스 생성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7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BFC56B1-FE6D-71C5-4FD3-032CECA82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7E7A70D-7EF2-D1C5-9B8C-7426533E8CB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12336B8-0782-1543-8E9C-748C3563018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BECD836-6013-7597-F0F8-800658AAAC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DF1418D-FE7E-9523-28D5-AE5106CEEF0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ChatGPT API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사용</a:t>
            </a:r>
            <a:endParaRPr lang="en-US" altLang="ko-KR"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CAD95-87D5-ABB3-8F8B-E104EBDD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37" y="979170"/>
            <a:ext cx="4607475" cy="3703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3A8D9-CAA1-5430-1782-C190399DB6DD}"/>
              </a:ext>
            </a:extLst>
          </p:cNvPr>
          <p:cNvSpPr txBox="1"/>
          <p:nvPr/>
        </p:nvSpPr>
        <p:spPr>
          <a:xfrm>
            <a:off x="6515100" y="1740011"/>
            <a:ext cx="2255520" cy="189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1" dirty="0">
                <a:solidFill>
                  <a:schemeClr val="tx1"/>
                </a:solidFill>
                <a:latin typeface="+mj-lt"/>
              </a:rPr>
              <a:t>Prompt: </a:t>
            </a:r>
          </a:p>
          <a:p>
            <a:pPr>
              <a:lnSpc>
                <a:spcPts val="1425"/>
              </a:lnSpc>
            </a:pPr>
            <a:endParaRPr lang="en-US" altLang="ko-KR" b="1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다음 문장을 초등학교 고학년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중학생이 쉽게 이해할 수 있도록 바꿔주세요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원래 의미는 유지하되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쉬운 단어를 사용하고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복잡한 개념은 간단히 풀어서 설명해주세요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EC24112-0525-15AD-A59F-8C40FB1F8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637CDB7-4F16-2876-D469-E740B8663AD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76E89B5-D73B-9BFD-03FA-2486A38BC1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04C4699-EFCA-CDA8-4099-8AD58C838F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EFFCB56-BFE8-5445-CF41-2E89187D90A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45B56-D83B-3AF8-EF28-CF8EF89B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055550"/>
            <a:ext cx="3651782" cy="350548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8A316BA-7727-3F0D-9976-3FEB9E4A819A}"/>
              </a:ext>
            </a:extLst>
          </p:cNvPr>
          <p:cNvSpPr/>
          <p:nvPr/>
        </p:nvSpPr>
        <p:spPr>
          <a:xfrm>
            <a:off x="4899660" y="2568262"/>
            <a:ext cx="746760" cy="480060"/>
          </a:xfrm>
          <a:prstGeom prst="rightArrow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6CF01-FB93-1337-336E-F7ABB8C732B3}"/>
              </a:ext>
            </a:extLst>
          </p:cNvPr>
          <p:cNvSpPr txBox="1"/>
          <p:nvPr/>
        </p:nvSpPr>
        <p:spPr>
          <a:xfrm>
            <a:off x="6013958" y="1768043"/>
            <a:ext cx="2834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{Original: ”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인천 </a:t>
            </a:r>
            <a:r>
              <a:rPr lang="ko-KR" altLang="en-US" i="0" dirty="0" err="1">
                <a:solidFill>
                  <a:schemeClr val="accent3"/>
                </a:solidFill>
                <a:effectLst/>
                <a:latin typeface="+mj-lt"/>
              </a:rPr>
              <a:t>청라시티타워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+mj-lt"/>
              </a:rPr>
              <a:t>‘운명의 날’</a:t>
            </a:r>
            <a:r>
              <a:rPr lang="en-US" altLang="ko-KR" i="0" dirty="0">
                <a:solidFill>
                  <a:schemeClr val="accent3"/>
                </a:solidFill>
                <a:effectLst/>
                <a:latin typeface="+mj-lt"/>
              </a:rPr>
              <a:t>…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내일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00FF00"/>
                </a:highlight>
                <a:latin typeface="+mj-lt"/>
              </a:rPr>
              <a:t>추진 여부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결정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” , ”Simplified”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j-lt"/>
              </a:rPr>
              <a:t>: ”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인천 </a:t>
            </a:r>
            <a:r>
              <a:rPr lang="ko-KR" altLang="en-US" i="0" dirty="0" err="1">
                <a:solidFill>
                  <a:schemeClr val="accent3"/>
                </a:solidFill>
                <a:effectLst/>
                <a:latin typeface="+mj-lt"/>
              </a:rPr>
              <a:t>청라시티타워의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+mj-lt"/>
              </a:rPr>
              <a:t>중요한 날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이 다가왔어요</a:t>
            </a:r>
            <a:r>
              <a:rPr lang="en-US" altLang="ko-KR" i="0" dirty="0">
                <a:solidFill>
                  <a:schemeClr val="accent3"/>
                </a:solidFill>
                <a:effectLst/>
                <a:latin typeface="+mj-lt"/>
              </a:rPr>
              <a:t>.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내일 이 건물을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00FF00"/>
                </a:highlight>
                <a:latin typeface="+mj-lt"/>
              </a:rPr>
              <a:t>계속 만들지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결정할 거예요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j-lt"/>
              </a:rPr>
              <a:t>.”}</a:t>
            </a:r>
            <a:br>
              <a:rPr lang="ko-KR" altLang="en-US" dirty="0">
                <a:solidFill>
                  <a:schemeClr val="tx1"/>
                </a:solidFill>
                <a:latin typeface="+mj-lt"/>
              </a:rPr>
            </a:br>
            <a:endParaRPr lang="en-US" altLang="ko-KR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2147-5B97-3CAD-B2EF-B0223D3BE17E}"/>
              </a:ext>
            </a:extLst>
          </p:cNvPr>
          <p:cNvSpPr txBox="1"/>
          <p:nvPr/>
        </p:nvSpPr>
        <p:spPr>
          <a:xfrm>
            <a:off x="6484632" y="3467100"/>
            <a:ext cx="147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병렬 코퍼스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329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19C251D-3C16-58FA-96F6-54F1A3184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278FA2E-041F-FBA9-BDD3-BAC18C0F95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8A47EBE-4374-2FC0-4162-69F08B9F27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4D3B440-545A-BB98-F6BB-F76F1696D5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88EC9EC-7B69-7E2F-2B89-E601BB826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8DE5C3-F868-4E9D-CDDD-EA3779C8CD89}"/>
              </a:ext>
            </a:extLst>
          </p:cNvPr>
          <p:cNvSpPr/>
          <p:nvPr/>
        </p:nvSpPr>
        <p:spPr>
          <a:xfrm>
            <a:off x="4572000" y="2263560"/>
            <a:ext cx="746760" cy="480060"/>
          </a:xfrm>
          <a:prstGeom prst="rightArrow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F8D234-9A82-AC16-B14C-5166210363E8}"/>
              </a:ext>
            </a:extLst>
          </p:cNvPr>
          <p:cNvSpPr/>
          <p:nvPr/>
        </p:nvSpPr>
        <p:spPr>
          <a:xfrm>
            <a:off x="1981200" y="128016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AF2FA-FDD6-D114-CB9F-8EA7FC5F44D6}"/>
              </a:ext>
            </a:extLst>
          </p:cNvPr>
          <p:cNvSpPr/>
          <p:nvPr/>
        </p:nvSpPr>
        <p:spPr>
          <a:xfrm>
            <a:off x="1981200" y="157353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6718C-1690-6E70-CBD7-1546D0AB03E2}"/>
              </a:ext>
            </a:extLst>
          </p:cNvPr>
          <p:cNvSpPr/>
          <p:nvPr/>
        </p:nvSpPr>
        <p:spPr>
          <a:xfrm>
            <a:off x="1981188" y="187863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06CCF-CA15-33BF-1847-45B4CA3BF175}"/>
              </a:ext>
            </a:extLst>
          </p:cNvPr>
          <p:cNvSpPr/>
          <p:nvPr/>
        </p:nvSpPr>
        <p:spPr>
          <a:xfrm>
            <a:off x="1981200" y="215994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AFEDE-B4F8-25DC-B6B4-71BDD985D3DD}"/>
              </a:ext>
            </a:extLst>
          </p:cNvPr>
          <p:cNvSpPr/>
          <p:nvPr/>
        </p:nvSpPr>
        <p:spPr>
          <a:xfrm>
            <a:off x="1981200" y="245331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DF299-3ECF-DC75-2B7E-D42F1A55C588}"/>
              </a:ext>
            </a:extLst>
          </p:cNvPr>
          <p:cNvSpPr/>
          <p:nvPr/>
        </p:nvSpPr>
        <p:spPr>
          <a:xfrm>
            <a:off x="1981188" y="275841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2D384-D79E-C206-A666-1376AC2B87AC}"/>
              </a:ext>
            </a:extLst>
          </p:cNvPr>
          <p:cNvSpPr txBox="1"/>
          <p:nvPr/>
        </p:nvSpPr>
        <p:spPr>
          <a:xfrm rot="5400000">
            <a:off x="2674620" y="3121318"/>
            <a:ext cx="51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A529EA-7CE9-453E-E8D5-16044CB87C56}"/>
              </a:ext>
            </a:extLst>
          </p:cNvPr>
          <p:cNvSpPr/>
          <p:nvPr/>
        </p:nvSpPr>
        <p:spPr>
          <a:xfrm>
            <a:off x="6065520" y="1055550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(70%)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4327A-C436-F235-DC94-D4F48BD3BA2A}"/>
              </a:ext>
            </a:extLst>
          </p:cNvPr>
          <p:cNvSpPr/>
          <p:nvPr/>
        </p:nvSpPr>
        <p:spPr>
          <a:xfrm>
            <a:off x="6065520" y="2072940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 (15%)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74443C-3DF0-961E-AA4C-4E88112E4654}"/>
              </a:ext>
            </a:extLst>
          </p:cNvPr>
          <p:cNvSpPr/>
          <p:nvPr/>
        </p:nvSpPr>
        <p:spPr>
          <a:xfrm>
            <a:off x="6065520" y="3147034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(15%)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98770-C15E-A364-C685-516C776BA4B2}"/>
              </a:ext>
            </a:extLst>
          </p:cNvPr>
          <p:cNvSpPr txBox="1"/>
          <p:nvPr/>
        </p:nvSpPr>
        <p:spPr>
          <a:xfrm>
            <a:off x="2057400" y="3904417"/>
            <a:ext cx="1516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ko-KR" altLang="en-US" sz="1300" b="1" dirty="0"/>
              <a:t>병렬 코퍼스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155894</a:t>
            </a:r>
            <a:r>
              <a:rPr lang="ko-KR" altLang="en-US" sz="1300" b="1" dirty="0"/>
              <a:t>쌍</a:t>
            </a:r>
          </a:p>
        </p:txBody>
      </p:sp>
    </p:spTree>
    <p:extLst>
      <p:ext uri="{BB962C8B-B14F-4D97-AF65-F5344CB8AC3E}">
        <p14:creationId xmlns:p14="http://schemas.microsoft.com/office/powerpoint/2010/main" val="3610596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684</Words>
  <Application>Microsoft Office PowerPoint</Application>
  <PresentationFormat>화면 슬라이드 쇼(16:9)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Consolas</vt:lpstr>
      <vt:lpstr>Courier New</vt:lpstr>
      <vt:lpstr>Trade Gothic Next Cond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한승원</cp:lastModifiedBy>
  <cp:revision>84</cp:revision>
  <dcterms:modified xsi:type="dcterms:W3CDTF">2025-07-01T10:16:11Z</dcterms:modified>
</cp:coreProperties>
</file>