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6" r:id="rId6"/>
    <p:sldId id="268" r:id="rId7"/>
    <p:sldId id="269" r:id="rId8"/>
    <p:sldId id="265" r:id="rId9"/>
    <p:sldId id="270" r:id="rId10"/>
    <p:sldId id="267" r:id="rId11"/>
    <p:sldId id="271" r:id="rId12"/>
    <p:sldId id="261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85651" autoAdjust="0"/>
  </p:normalViewPr>
  <p:slideViewPr>
    <p:cSldViewPr snapToGrid="0">
      <p:cViewPr varScale="1">
        <p:scale>
          <a:sx n="119" d="100"/>
          <a:sy n="119" d="100"/>
        </p:scale>
        <p:origin x="511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84C280C2-F18C-849A-0A49-EF975876A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4BB6663E-DA6A-1CBE-F035-744C7137E8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DA4AA30-3C0A-F883-BBDD-83C2DAE99E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0437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7A4DFF92-A032-9CA9-7FE8-311032EE7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42276CBA-6835-752E-94D1-EBC7472555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F87494E5-EAFD-4724-00DE-5D8B961FFE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1796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20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82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E29D810-5220-94B0-CE16-3503E678D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7ABB286C-CCA9-F7CC-E197-26353E6B25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2AEBE58-6A78-C4C2-EFD9-642722206D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5310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51F6A77B-58E0-2E09-E519-36FB28F54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C4760B1E-07F6-3A0C-9F79-92B310DA80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61B53EF2-C467-36B1-5955-C6DB07D434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3989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20517CB7-56ED-C79E-C4BD-62620C663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6E0AC1B9-23C9-A186-0CC1-A6CD599945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BB81B8F1-3135-D59A-65B7-DAFAA47DCC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0691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079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6055AD3-A86C-B468-4209-733A8D088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DCED661D-AA93-07E0-E0B3-B3D8A8EE48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CC45C435-AC98-266A-994E-8707AF2A0B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247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rxiv.org/pdf/2311.00310" TargetMode="External"/><Relationship Id="rId4" Type="http://schemas.openxmlformats.org/officeDocument/2006/relationships/hyperlink" Target="https://arxiv.org/pdf/2402.1470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haven-jeon/KoBART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NLP </a:t>
            </a:r>
            <a:r>
              <a:rPr lang="ko-KR" altLang="en-US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</a:t>
            </a: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29</a:t>
            </a: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</a:t>
            </a:r>
            <a:r>
              <a:rPr lang="en-US" altLang="ko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ko-KR" altLang="en-US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김지호</a:t>
            </a:r>
            <a:endParaRPr sz="11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8827B528-AC9B-2E91-75B7-0A384B3FC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17B71450-E956-1802-C10F-A13092A1847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F93CDBFC-BD50-E5A4-0A6C-8CCAEAF820B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7EC00C8-FB7F-EF87-C529-D8B59DE9C89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B79B80C5-91D1-1689-B913-544B74A21C40}"/>
              </a:ext>
            </a:extLst>
          </p:cNvPr>
          <p:cNvSpPr txBox="1"/>
          <p:nvPr/>
        </p:nvSpPr>
        <p:spPr>
          <a:xfrm>
            <a:off x="1408974" y="288765"/>
            <a:ext cx="622203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Lexical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Simplification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9C6F7-0251-49FD-55E5-2C39B1CEBB60}"/>
              </a:ext>
            </a:extLst>
          </p:cNvPr>
          <p:cNvSpPr txBox="1"/>
          <p:nvPr/>
        </p:nvSpPr>
        <p:spPr>
          <a:xfrm>
            <a:off x="1457101" y="1272953"/>
            <a:ext cx="716849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복잡한 단어 정의 </a:t>
            </a:r>
            <a:r>
              <a:rPr lang="en-US" altLang="ko-KR" dirty="0">
                <a:latin typeface="+mn-ea"/>
                <a:ea typeface="+mn-ea"/>
              </a:rPr>
              <a:t>(Complex Word Identification, CWI)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2. </a:t>
            </a:r>
            <a:r>
              <a:rPr lang="ko-KR" altLang="en-US" dirty="0">
                <a:latin typeface="+mn-ea"/>
                <a:ea typeface="+mn-ea"/>
              </a:rPr>
              <a:t>대체 단어 생성 </a:t>
            </a:r>
            <a:r>
              <a:rPr lang="en-US" altLang="ko-KR" dirty="0">
                <a:latin typeface="+mn-ea"/>
                <a:ea typeface="+mn-ea"/>
              </a:rPr>
              <a:t>(Substitute word Generation, SG)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대체 단어 순위 매기기</a:t>
            </a:r>
            <a:r>
              <a:rPr lang="en-US" altLang="ko-KR" dirty="0">
                <a:latin typeface="+mn-ea"/>
                <a:ea typeface="+mn-ea"/>
              </a:rPr>
              <a:t>(Substitute Ranking, SR)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D80EE-F344-441B-7033-758AAFBD6417}"/>
              </a:ext>
            </a:extLst>
          </p:cNvPr>
          <p:cNvSpPr txBox="1"/>
          <p:nvPr/>
        </p:nvSpPr>
        <p:spPr>
          <a:xfrm>
            <a:off x="1408974" y="90362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i="0" dirty="0">
                <a:solidFill>
                  <a:srgbClr val="333333"/>
                </a:solidFill>
                <a:effectLst/>
                <a:latin typeface="S-CoreDream-7ExtraBold"/>
                <a:ea typeface="나눔스퀘어 ExtraBold" panose="020B0600000101010101"/>
              </a:rPr>
              <a:t>작업 파이프라인</a:t>
            </a:r>
            <a:endParaRPr lang="en-US" altLang="ko-KR" sz="2400" i="0" dirty="0">
              <a:solidFill>
                <a:srgbClr val="333333"/>
              </a:solidFill>
              <a:effectLst/>
              <a:latin typeface="S-CoreDream-7ExtraBold"/>
              <a:ea typeface="나눔스퀘어 ExtraBold" panose="020B0600000101010101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F0F82-D3F2-901A-BC1C-10ABF2DBCA50}"/>
              </a:ext>
            </a:extLst>
          </p:cNvPr>
          <p:cNvSpPr txBox="1"/>
          <p:nvPr/>
        </p:nvSpPr>
        <p:spPr>
          <a:xfrm>
            <a:off x="1408974" y="25079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ko-KR" altLang="en-US" sz="1800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복잡한 단어 정의</a:t>
            </a:r>
            <a:endParaRPr lang="en-US" altLang="ko-KR" sz="1800" i="0" dirty="0"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 descr="다채로움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8568DA1-8F82-B05E-66F5-5680C6C70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416" y="2375564"/>
            <a:ext cx="2589182" cy="25891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C6F363-497A-06B7-A494-A70ACBF0856D}"/>
              </a:ext>
            </a:extLst>
          </p:cNvPr>
          <p:cNvSpPr txBox="1"/>
          <p:nvPr/>
        </p:nvSpPr>
        <p:spPr>
          <a:xfrm>
            <a:off x="1543536" y="2804167"/>
            <a:ext cx="413041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  <a:ea typeface="+mn-ea"/>
              </a:rPr>
              <a:t>신문 말뭉치 데이터를 국립국어원 어휘 등급화 데이터를 활용해 </a:t>
            </a:r>
            <a:r>
              <a:rPr lang="ko-KR" altLang="en-US" dirty="0" err="1">
                <a:latin typeface="+mn-ea"/>
                <a:ea typeface="+mn-ea"/>
              </a:rPr>
              <a:t>복잡어</a:t>
            </a:r>
            <a:r>
              <a:rPr lang="ko-KR" altLang="en-US" dirty="0">
                <a:latin typeface="+mn-ea"/>
                <a:ea typeface="+mn-ea"/>
              </a:rPr>
              <a:t> 정의 및 빈도 분석  </a:t>
            </a:r>
          </a:p>
        </p:txBody>
      </p:sp>
      <p:pic>
        <p:nvPicPr>
          <p:cNvPr id="2054" name="Picture 6" descr="[서울=뉴시스] 국어 기초 어휘 목록표(사진=국립국어원 제공) 2024.05.31. photo@newsis.com *재판매 및 DB 금지">
            <a:extLst>
              <a:ext uri="{FF2B5EF4-FFF2-40B4-BE49-F238E27FC236}">
                <a16:creationId xmlns:a16="http://schemas.microsoft.com/office/drawing/2014/main" id="{8B6DB5D2-2202-EFA7-C6D2-FB788F8B4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01" y="3501217"/>
            <a:ext cx="3951514" cy="153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74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C780A99-3AF4-8CD0-8553-BA1B9E888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97580E7-1C14-BF36-298A-08412B5270A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365EB7E0-2296-F17F-4C5F-E2824308BFD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CC147C2-87FF-57C3-F001-3F3BA17A6A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66A6C8E5-CDDA-8691-62D7-AE345F399FA3}"/>
              </a:ext>
            </a:extLst>
          </p:cNvPr>
          <p:cNvSpPr txBox="1"/>
          <p:nvPr/>
        </p:nvSpPr>
        <p:spPr>
          <a:xfrm>
            <a:off x="1408974" y="288765"/>
            <a:ext cx="622203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Lexical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Simplification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/>
              <a:cs typeface="NanumGothic ExtraBold"/>
              <a:sym typeface="NanumGothic Extra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0C76F2-98A4-AA14-E704-C24D51E02CF5}"/>
              </a:ext>
            </a:extLst>
          </p:cNvPr>
          <p:cNvSpPr txBox="1"/>
          <p:nvPr/>
        </p:nvSpPr>
        <p:spPr>
          <a:xfrm>
            <a:off x="1543536" y="1325999"/>
            <a:ext cx="7064199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방법 </a:t>
            </a:r>
            <a:r>
              <a:rPr lang="en-US" altLang="ko-KR" sz="1200" b="1" dirty="0">
                <a:latin typeface="+mn-ea"/>
                <a:ea typeface="+mn-ea"/>
              </a:rPr>
              <a:t>1. LLM-enhanced Adversarial Editing System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Adversarial Editing Module</a:t>
            </a:r>
            <a:r>
              <a:rPr lang="ko-KR" altLang="en-US" sz="1200" dirty="0">
                <a:latin typeface="+mn-ea"/>
                <a:ea typeface="+mn-ea"/>
              </a:rPr>
              <a:t>과 </a:t>
            </a:r>
            <a:r>
              <a:rPr lang="en-US" altLang="ko-KR" sz="1200" dirty="0">
                <a:latin typeface="+mn-ea"/>
                <a:ea typeface="+mn-ea"/>
              </a:rPr>
              <a:t>Distillation</a:t>
            </a:r>
            <a:r>
              <a:rPr lang="ko-KR" altLang="en-US" sz="1200" dirty="0">
                <a:latin typeface="+mn-ea"/>
                <a:ea typeface="+mn-ea"/>
              </a:rPr>
              <a:t>된 </a:t>
            </a:r>
            <a:r>
              <a:rPr lang="en-US" altLang="ko-KR" sz="1200" dirty="0">
                <a:latin typeface="+mn-ea"/>
                <a:ea typeface="+mn-ea"/>
              </a:rPr>
              <a:t>LLM</a:t>
            </a:r>
            <a:r>
              <a:rPr lang="ko-KR" altLang="en-US" sz="1200" dirty="0">
                <a:latin typeface="+mn-ea"/>
                <a:ea typeface="+mn-ea"/>
              </a:rPr>
              <a:t>을 활용해 </a:t>
            </a:r>
            <a:r>
              <a:rPr lang="ko-KR" altLang="en-US" sz="1200" dirty="0" err="1">
                <a:latin typeface="+mn-ea"/>
                <a:ea typeface="+mn-ea"/>
              </a:rPr>
              <a:t>복잡어</a:t>
            </a:r>
            <a:r>
              <a:rPr lang="ko-KR" altLang="en-US" sz="1200" dirty="0">
                <a:latin typeface="+mn-ea"/>
                <a:ea typeface="+mn-ea"/>
              </a:rPr>
              <a:t> 식별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Difficulty-aware Filling Module</a:t>
            </a:r>
            <a:r>
              <a:rPr lang="ko-KR" altLang="en-US" sz="1200" dirty="0">
                <a:latin typeface="+mn-ea"/>
                <a:ea typeface="+mn-ea"/>
              </a:rPr>
              <a:t>로 문장에서 </a:t>
            </a:r>
            <a:r>
              <a:rPr lang="ko-KR" altLang="en-US" sz="1200" dirty="0" err="1">
                <a:latin typeface="+mn-ea"/>
                <a:ea typeface="+mn-ea"/>
              </a:rPr>
              <a:t>복잡어를</a:t>
            </a:r>
            <a:r>
              <a:rPr lang="ko-KR" altLang="en-US" sz="1200" dirty="0">
                <a:latin typeface="+mn-ea"/>
                <a:ea typeface="+mn-ea"/>
              </a:rPr>
              <a:t> 찾아 </a:t>
            </a:r>
            <a:r>
              <a:rPr lang="ko-KR" altLang="en-US" sz="1200" dirty="0" err="1">
                <a:latin typeface="+mn-ea"/>
                <a:ea typeface="+mn-ea"/>
              </a:rPr>
              <a:t>마스킹하고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이를 더 쉬운 단어로 교체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ref: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  <a:hlinkClick r:id="rId4"/>
              </a:rPr>
              <a:t>https://arxiv.org/pdf/2402.14704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(An LLM-Enhanced Adversarial Editing System for Lexical Simplification)</a:t>
            </a:r>
            <a:endParaRPr lang="ko-KR" altLang="en-US" sz="1200" dirty="0"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4FF0DF0-B457-F019-1F12-E01AA5A30648}"/>
              </a:ext>
            </a:extLst>
          </p:cNvPr>
          <p:cNvGrpSpPr/>
          <p:nvPr/>
        </p:nvGrpSpPr>
        <p:grpSpPr>
          <a:xfrm>
            <a:off x="1422724" y="900863"/>
            <a:ext cx="5336484" cy="372090"/>
            <a:chOff x="1408974" y="900863"/>
            <a:chExt cx="5336484" cy="37209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9A5DB7-ACF8-1022-6C12-F3E5614FAEA6}"/>
                </a:ext>
              </a:extLst>
            </p:cNvPr>
            <p:cNvSpPr txBox="1"/>
            <p:nvPr/>
          </p:nvSpPr>
          <p:spPr>
            <a:xfrm>
              <a:off x="1408974" y="903621"/>
              <a:ext cx="22394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800" i="0" dirty="0">
                  <a:solidFill>
                    <a:srgbClr val="333333"/>
                  </a:solidFill>
                  <a:effectLst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2) </a:t>
              </a:r>
              <a:r>
                <a:rPr lang="ko-KR" altLang="en-US" sz="1800" i="0" dirty="0">
                  <a:solidFill>
                    <a:srgbClr val="333333"/>
                  </a:solidFill>
                  <a:effectLst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대체 단어 생성</a:t>
              </a:r>
              <a:endParaRPr lang="en-US" altLang="ko-KR" sz="2400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3D5BED-9E32-AB00-4140-E862607EF140}"/>
                </a:ext>
              </a:extLst>
            </p:cNvPr>
            <p:cNvSpPr txBox="1"/>
            <p:nvPr/>
          </p:nvSpPr>
          <p:spPr>
            <a:xfrm>
              <a:off x="3541464" y="900863"/>
              <a:ext cx="32039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800" i="0" dirty="0">
                  <a:solidFill>
                    <a:srgbClr val="333333"/>
                  </a:solidFill>
                  <a:effectLst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3) </a:t>
              </a:r>
              <a:r>
                <a:rPr lang="ko-KR" altLang="en-US" sz="1800" i="0" dirty="0">
                  <a:solidFill>
                    <a:srgbClr val="333333"/>
                  </a:solidFill>
                  <a:effectLst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대체 단어 순위 매기기</a:t>
              </a:r>
              <a:endParaRPr lang="en-US" altLang="ko-KR" sz="2400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2EAC2F-A5A4-4291-33DF-772877C7569F}"/>
                </a:ext>
              </a:extLst>
            </p:cNvPr>
            <p:cNvSpPr txBox="1"/>
            <p:nvPr/>
          </p:nvSpPr>
          <p:spPr>
            <a:xfrm>
              <a:off x="3212161" y="900863"/>
              <a:ext cx="3293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800" i="0" dirty="0">
                  <a:solidFill>
                    <a:srgbClr val="333333"/>
                  </a:solidFill>
                  <a:effectLst/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+</a:t>
              </a:r>
              <a:endParaRPr lang="en-US" altLang="ko-KR" sz="2400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DC98377-2AE6-76B4-3551-5FDCEF1E1FAF}"/>
              </a:ext>
            </a:extLst>
          </p:cNvPr>
          <p:cNvSpPr txBox="1"/>
          <p:nvPr/>
        </p:nvSpPr>
        <p:spPr>
          <a:xfrm>
            <a:off x="1543536" y="2908439"/>
            <a:ext cx="7064199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방법 </a:t>
            </a:r>
            <a:r>
              <a:rPr lang="en-US" altLang="ko-KR" sz="1200" b="1" dirty="0">
                <a:latin typeface="+mn-ea"/>
                <a:ea typeface="+mn-ea"/>
              </a:rPr>
              <a:t>2. </a:t>
            </a:r>
            <a:r>
              <a:rPr lang="ko-KR" altLang="en-US" sz="1200" b="1" dirty="0">
                <a:latin typeface="+mn-ea"/>
                <a:ea typeface="+mn-ea"/>
              </a:rPr>
              <a:t>문맥 증강을 통한 비지도 </a:t>
            </a:r>
            <a:r>
              <a:rPr lang="en-US" altLang="ko-KR" sz="1200" b="1" dirty="0">
                <a:latin typeface="+mn-ea"/>
                <a:ea typeface="+mn-ea"/>
              </a:rPr>
              <a:t>LS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ko-KR" altLang="en-US" sz="1200" dirty="0">
                <a:latin typeface="+mn-ea"/>
                <a:ea typeface="+mn-ea"/>
              </a:rPr>
              <a:t>복잡어가 사용된 다양한 문맥을 수집해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단어 의미를 정확히 반영하는 </a:t>
            </a:r>
            <a:r>
              <a:rPr lang="ko-KR" altLang="en-US" sz="1200" dirty="0" err="1">
                <a:latin typeface="+mn-ea"/>
                <a:ea typeface="+mn-ea"/>
              </a:rPr>
              <a:t>대체어</a:t>
            </a:r>
            <a:r>
              <a:rPr lang="ko-KR" altLang="en-US" sz="1200" dirty="0">
                <a:latin typeface="+mn-ea"/>
                <a:ea typeface="+mn-ea"/>
              </a:rPr>
              <a:t> 생성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ko-KR" altLang="en-US" sz="1200" dirty="0" err="1">
                <a:latin typeface="+mn-ea"/>
                <a:ea typeface="+mn-ea"/>
              </a:rPr>
              <a:t>마스크된</a:t>
            </a:r>
            <a:r>
              <a:rPr lang="ko-KR" altLang="en-US" sz="1200" dirty="0">
                <a:latin typeface="+mn-ea"/>
                <a:ea typeface="+mn-ea"/>
              </a:rPr>
              <a:t> 문장에서 대체 후보 예측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r>
              <a:rPr lang="ko-KR" altLang="en-US" sz="1200" dirty="0" err="1">
                <a:latin typeface="+mn-ea"/>
                <a:ea typeface="+mn-ea"/>
              </a:rPr>
              <a:t>임베딩</a:t>
            </a:r>
            <a:r>
              <a:rPr lang="ko-KR" altLang="en-US" sz="1200" dirty="0">
                <a:latin typeface="+mn-ea"/>
                <a:ea typeface="+mn-ea"/>
              </a:rPr>
              <a:t> 유사도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문장 적합성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단어 빈도 등 활용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ref: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  <a:hlinkClick r:id="rId5"/>
              </a:rPr>
              <a:t>https://arxiv.org/pdf/2311.00310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(Unsupervised Lexical Simplification with Context Augmentation)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75CB9-B365-89C2-CB91-5F177DF75161}"/>
              </a:ext>
            </a:extLst>
          </p:cNvPr>
          <p:cNvSpPr txBox="1"/>
          <p:nvPr/>
        </p:nvSpPr>
        <p:spPr>
          <a:xfrm>
            <a:off x="1543536" y="4383637"/>
            <a:ext cx="6878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성능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구현 편의성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리소스 등을 종합적으로 고려하여 구현 예정</a:t>
            </a:r>
            <a:endParaRPr lang="en-US" altLang="ko-KR" sz="2400" i="0" dirty="0"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9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3466376" y="2125489"/>
            <a:ext cx="279291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감사합니다</a:t>
            </a:r>
            <a:endParaRPr sz="4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1689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팀</a:t>
            </a:r>
            <a:r>
              <a:rPr lang="ko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원 소개 및 만남 인증</a:t>
            </a:r>
            <a:endParaRPr sz="20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995164" y="1350452"/>
            <a:ext cx="2886200" cy="158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</a:t>
            </a:r>
            <a:r>
              <a:rPr lang="ko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1:</a:t>
            </a:r>
            <a:r>
              <a:rPr lang="en-US" altLang="ko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김지호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미디어커뮤니케이션학부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</a:t>
            </a:r>
            <a:r>
              <a:rPr lang="ko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2:</a:t>
            </a:r>
            <a:r>
              <a:rPr lang="en-US" altLang="ko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류동훈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전자전기공학부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3: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조영범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산업보안학과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4: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한승원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에너지시스템공학부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9AAD3B74-2AB7-1CF0-817E-5DCFF290A74B}"/>
              </a:ext>
            </a:extLst>
          </p:cNvPr>
          <p:cNvSpPr txBox="1"/>
          <p:nvPr/>
        </p:nvSpPr>
        <p:spPr>
          <a:xfrm>
            <a:off x="5984639" y="4307398"/>
            <a:ext cx="289672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정기회의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매주 수요일 오후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비대면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9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blipFill dpi="0" rotWithShape="1">
                <a:blip r:embed="rId4"/>
                <a:srcRect/>
                <a:stretch>
                  <a:fillRect/>
                </a:stretch>
              </a:blip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FF8A8D0-FFF5-6123-00BE-00CCA07E8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237" y="1262100"/>
            <a:ext cx="4287599" cy="3414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프로젝트 주제</a:t>
            </a:r>
            <a:endParaRPr sz="20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72540704-3699-99BE-E567-F8BF97DDC4A1}"/>
              </a:ext>
            </a:extLst>
          </p:cNvPr>
          <p:cNvSpPr txBox="1"/>
          <p:nvPr/>
        </p:nvSpPr>
        <p:spPr>
          <a:xfrm>
            <a:off x="2035027" y="1404329"/>
            <a:ext cx="592313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아동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청소년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층의 경성 뉴스 소비를 늘려보자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12AB0FAC-324B-371B-536B-DB073CC196A4}"/>
              </a:ext>
            </a:extLst>
          </p:cNvPr>
          <p:cNvSpPr/>
          <p:nvPr/>
        </p:nvSpPr>
        <p:spPr>
          <a:xfrm>
            <a:off x="4836025" y="2032419"/>
            <a:ext cx="321142" cy="828899"/>
          </a:xfrm>
          <a:prstGeom prst="downArrow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8A8CEFDF-08C9-4ECF-3CE7-59236651F15A}"/>
              </a:ext>
            </a:extLst>
          </p:cNvPr>
          <p:cNvSpPr txBox="1"/>
          <p:nvPr/>
        </p:nvSpPr>
        <p:spPr>
          <a:xfrm>
            <a:off x="2035027" y="3052899"/>
            <a:ext cx="5923138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이해하기 어려운 뉴스 기사를 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아동 및 청소년의 시각에서 재밌게 풀어 설명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데이터셋 소개</a:t>
            </a:r>
            <a:endParaRPr sz="20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A841D5A2-4A9A-D9E4-4750-C918275095EA}"/>
              </a:ext>
            </a:extLst>
          </p:cNvPr>
          <p:cNvSpPr txBox="1"/>
          <p:nvPr/>
        </p:nvSpPr>
        <p:spPr>
          <a:xfrm>
            <a:off x="2286000" y="1114021"/>
            <a:ext cx="562538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국립국어원 신문 말뭉치 데이터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일상 대화 말뭉치 데이터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43FB55-0ABA-8BF7-6004-5B6B981C4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987" y="1782667"/>
            <a:ext cx="2530775" cy="26043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BC3AC2-64F0-E1C2-37D5-9FBB843DA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918" y="1869045"/>
            <a:ext cx="2530776" cy="258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8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D3DB96A6-06ED-8C62-F56B-04E05DEDD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B30D6ADD-57AD-3885-B322-96441E73B3E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D07663F-395F-14E3-0233-1FC522329EE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EA6FCBA-213A-6800-D4B8-0F422143E39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520BA878-033E-C594-04A2-1BEC3749C83B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 부족 문제</a:t>
            </a:r>
            <a:endParaRPr sz="20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CCDDCAEF-B6B3-2D81-5ADF-3A339282C72C}"/>
              </a:ext>
            </a:extLst>
          </p:cNvPr>
          <p:cNvSpPr txBox="1"/>
          <p:nvPr/>
        </p:nvSpPr>
        <p:spPr>
          <a:xfrm>
            <a:off x="2042647" y="1374843"/>
            <a:ext cx="592313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병렬 코퍼스 부족 문제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8793D-6CCB-FA80-BBD8-B7670D2B0879}"/>
              </a:ext>
            </a:extLst>
          </p:cNvPr>
          <p:cNvSpPr txBox="1"/>
          <p:nvPr/>
        </p:nvSpPr>
        <p:spPr>
          <a:xfrm>
            <a:off x="1419968" y="1769077"/>
            <a:ext cx="716849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성인이 시청하는 일반 뉴스와 아동</a:t>
            </a:r>
            <a:r>
              <a:rPr lang="en-US" altLang="ko-KR" dirty="0">
                <a:latin typeface="+mn-ea"/>
                <a:ea typeface="+mn-ea"/>
              </a:rPr>
              <a:t>·</a:t>
            </a:r>
            <a:r>
              <a:rPr lang="ko-KR" altLang="en-US" dirty="0">
                <a:latin typeface="+mn-ea"/>
                <a:ea typeface="+mn-ea"/>
              </a:rPr>
              <a:t>청소년용 뉴스가 쌍을 이루는 데이터셋 존재 </a:t>
            </a:r>
            <a:r>
              <a:rPr lang="en-US" altLang="ko-KR" dirty="0">
                <a:latin typeface="+mn-ea"/>
                <a:ea typeface="+mn-ea"/>
              </a:rPr>
              <a:t>X)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CCDF0A9-AAAF-4EFF-4027-2C60C3FDACA1}"/>
              </a:ext>
            </a:extLst>
          </p:cNvPr>
          <p:cNvSpPr/>
          <p:nvPr/>
        </p:nvSpPr>
        <p:spPr>
          <a:xfrm>
            <a:off x="4836025" y="2561808"/>
            <a:ext cx="321142" cy="828899"/>
          </a:xfrm>
          <a:prstGeom prst="downArrow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5AF29FA7-18D2-7296-96DB-9CDE18E7FA89}"/>
              </a:ext>
            </a:extLst>
          </p:cNvPr>
          <p:cNvSpPr txBox="1"/>
          <p:nvPr/>
        </p:nvSpPr>
        <p:spPr>
          <a:xfrm>
            <a:off x="2042647" y="3607810"/>
            <a:ext cx="592313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Fine-tuning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통한 성능 향상을 기대하기 어려움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47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B86B2D26-0CE8-87C1-7966-207D30909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5FAE536F-D52B-F90B-C42A-642C4235B29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464B16C3-195D-234C-FD5C-FA955BEDC79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EB07D33-5670-42DD-325F-AFF9E917A69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FD6E8F16-687A-8E83-7F9C-75CE21E4703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구현 방향성 문제</a:t>
            </a:r>
            <a:endParaRPr sz="20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B050AFE7-D7AC-AA32-A24D-78B2DFD0B9EB}"/>
              </a:ext>
            </a:extLst>
          </p:cNvPr>
          <p:cNvSpPr txBox="1"/>
          <p:nvPr/>
        </p:nvSpPr>
        <p:spPr>
          <a:xfrm>
            <a:off x="1408975" y="938675"/>
            <a:ext cx="7011125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단순한 </a:t>
            </a: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어체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말투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변환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(Text Style Transfer)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만으로 아동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청소년이 뉴스를 이해하기 힘듦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56CC9-77DD-95E0-4E12-962B02639F93}"/>
              </a:ext>
            </a:extLst>
          </p:cNvPr>
          <p:cNvSpPr txBox="1"/>
          <p:nvPr/>
        </p:nvSpPr>
        <p:spPr>
          <a:xfrm>
            <a:off x="1408975" y="1769077"/>
            <a:ext cx="716849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ea typeface="+mn-ea"/>
              </a:rPr>
              <a:t>heegyu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en-US" altLang="ko-KR" dirty="0" err="1">
                <a:latin typeface="+mn-ea"/>
                <a:ea typeface="+mn-ea"/>
              </a:rPr>
              <a:t>kobart</a:t>
            </a:r>
            <a:r>
              <a:rPr lang="en-US" altLang="ko-KR" dirty="0">
                <a:latin typeface="+mn-ea"/>
                <a:ea typeface="+mn-ea"/>
              </a:rPr>
              <a:t>-text-style-transfer </a:t>
            </a:r>
            <a:r>
              <a:rPr lang="ko-KR" altLang="en-US" dirty="0">
                <a:latin typeface="+mn-ea"/>
                <a:ea typeface="+mn-ea"/>
              </a:rPr>
              <a:t>를 통한 예시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6316ED-CB72-03B9-F7C0-CFD6DE9E66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0000"/>
          <a:stretch/>
        </p:blipFill>
        <p:spPr>
          <a:xfrm>
            <a:off x="2173886" y="2153053"/>
            <a:ext cx="6661126" cy="1862687"/>
          </a:xfrm>
          <a:prstGeom prst="rect">
            <a:avLst/>
          </a:prstGeom>
        </p:spPr>
      </p:pic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BF4D711F-E3C0-65A2-DEF8-675F96288482}"/>
              </a:ext>
            </a:extLst>
          </p:cNvPr>
          <p:cNvSpPr/>
          <p:nvPr/>
        </p:nvSpPr>
        <p:spPr>
          <a:xfrm>
            <a:off x="1993174" y="2153053"/>
            <a:ext cx="144780" cy="847486"/>
          </a:xfrm>
          <a:prstGeom prst="leftBrace">
            <a:avLst>
              <a:gd name="adj1" fmla="val 75000"/>
              <a:gd name="adj2" fmla="val 48642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400FD553-281E-B696-8DAA-DFD98BC99DC3}"/>
              </a:ext>
            </a:extLst>
          </p:cNvPr>
          <p:cNvSpPr/>
          <p:nvPr/>
        </p:nvSpPr>
        <p:spPr>
          <a:xfrm>
            <a:off x="1993174" y="3168254"/>
            <a:ext cx="144780" cy="847486"/>
          </a:xfrm>
          <a:prstGeom prst="leftBrace">
            <a:avLst>
              <a:gd name="adj1" fmla="val 75000"/>
              <a:gd name="adj2" fmla="val 48642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066F09-0726-6157-C9A2-AB0EC7793530}"/>
              </a:ext>
            </a:extLst>
          </p:cNvPr>
          <p:cNvSpPr/>
          <p:nvPr/>
        </p:nvSpPr>
        <p:spPr>
          <a:xfrm>
            <a:off x="3234696" y="3576758"/>
            <a:ext cx="189865" cy="1246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4985A4-FEB7-1A13-9D0C-C10D70161238}"/>
              </a:ext>
            </a:extLst>
          </p:cNvPr>
          <p:cNvSpPr/>
          <p:nvPr/>
        </p:nvSpPr>
        <p:spPr>
          <a:xfrm>
            <a:off x="4629791" y="3401498"/>
            <a:ext cx="299720" cy="1246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D9D4F0-37EC-2160-2393-475565DF225C}"/>
              </a:ext>
            </a:extLst>
          </p:cNvPr>
          <p:cNvSpPr/>
          <p:nvPr/>
        </p:nvSpPr>
        <p:spPr>
          <a:xfrm>
            <a:off x="8086087" y="3219363"/>
            <a:ext cx="315604" cy="1246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2CD235-A729-AE59-F11D-53F3015FFEE3}"/>
              </a:ext>
            </a:extLst>
          </p:cNvPr>
          <p:cNvSpPr/>
          <p:nvPr/>
        </p:nvSpPr>
        <p:spPr>
          <a:xfrm>
            <a:off x="3641096" y="3939540"/>
            <a:ext cx="247015" cy="862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C048D2-D904-38D7-C319-AE676C6AD7BD}"/>
              </a:ext>
            </a:extLst>
          </p:cNvPr>
          <p:cNvSpPr txBox="1"/>
          <p:nvPr/>
        </p:nvSpPr>
        <p:spPr>
          <a:xfrm>
            <a:off x="2541184" y="4268834"/>
            <a:ext cx="376191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아동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·</a:t>
            </a:r>
            <a:r>
              <a:rPr lang="ko-KR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청소년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 이해하기 힘든 단어가 포함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CB79B1-6FAD-2522-1FE3-CCCB450E2A22}"/>
              </a:ext>
            </a:extLst>
          </p:cNvPr>
          <p:cNvSpPr/>
          <p:nvPr/>
        </p:nvSpPr>
        <p:spPr>
          <a:xfrm>
            <a:off x="1816376" y="4268835"/>
            <a:ext cx="665567" cy="3738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B588C1-0D95-6EA0-D471-78039A0936AF}"/>
              </a:ext>
            </a:extLst>
          </p:cNvPr>
          <p:cNvSpPr txBox="1"/>
          <p:nvPr/>
        </p:nvSpPr>
        <p:spPr>
          <a:xfrm>
            <a:off x="1231061" y="2406601"/>
            <a:ext cx="763427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latin typeface="+mn-ea"/>
                <a:ea typeface="+mn-ea"/>
              </a:rPr>
              <a:t>뉴스 기사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E2D462-28D1-E220-D923-9FF1138E5583}"/>
              </a:ext>
            </a:extLst>
          </p:cNvPr>
          <p:cNvSpPr txBox="1"/>
          <p:nvPr/>
        </p:nvSpPr>
        <p:spPr>
          <a:xfrm>
            <a:off x="1196686" y="3334932"/>
            <a:ext cx="906893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latin typeface="+mn-ea"/>
                <a:ea typeface="+mn-ea"/>
              </a:rPr>
              <a:t>초등학생 </a:t>
            </a:r>
            <a:r>
              <a:rPr lang="ko-KR" altLang="en-US" sz="1000" b="1" dirty="0" err="1">
                <a:latin typeface="+mn-ea"/>
                <a:ea typeface="+mn-ea"/>
              </a:rPr>
              <a:t>어체로</a:t>
            </a:r>
            <a:r>
              <a:rPr lang="ko-KR" altLang="en-US" sz="1000" b="1" dirty="0">
                <a:latin typeface="+mn-ea"/>
                <a:ea typeface="+mn-ea"/>
              </a:rPr>
              <a:t> 변환</a:t>
            </a:r>
          </a:p>
        </p:txBody>
      </p:sp>
    </p:spTree>
    <p:extLst>
      <p:ext uri="{BB962C8B-B14F-4D97-AF65-F5344CB8AC3E}">
        <p14:creationId xmlns:p14="http://schemas.microsoft.com/office/powerpoint/2010/main" val="217507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F009C02-0358-FE01-EF96-5D748D99E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4D963ADD-9F99-8B96-58B8-B7FBED58E31F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2F26F945-3BF0-4A78-CCE9-BF28EE13B0C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EF372A47-ED6D-6871-AF8A-DE8FD320D0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3627ED61-DF0A-3ED6-E93C-C0AD7E2A99AD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해결 방향 및 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향후 진행 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9BC04-C51E-9D80-2B41-C4FF7DD5A345}"/>
              </a:ext>
            </a:extLst>
          </p:cNvPr>
          <p:cNvSpPr txBox="1"/>
          <p:nvPr/>
        </p:nvSpPr>
        <p:spPr>
          <a:xfrm>
            <a:off x="1738239" y="1676413"/>
            <a:ext cx="34594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en-US" altLang="ko-KR" sz="1600" b="1" i="0" dirty="0" err="1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Lexial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Simplification Task 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</a:t>
            </a:r>
            <a:endParaRPr lang="en-US" altLang="ko-KR" sz="1600" b="1" i="0" dirty="0"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5B2D7C-B779-FC56-826C-F02E4D8D7BB2}"/>
              </a:ext>
            </a:extLst>
          </p:cNvPr>
          <p:cNvSpPr txBox="1"/>
          <p:nvPr/>
        </p:nvSpPr>
        <p:spPr>
          <a:xfrm>
            <a:off x="1738238" y="1175670"/>
            <a:ext cx="56675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en-US" altLang="ko-KR" sz="1600" b="1" i="0" dirty="0" err="1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KoBART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기반 </a:t>
            </a:r>
            <a:r>
              <a:rPr lang="ko-KR" altLang="en-US" sz="1600" b="1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파인튜닝을</a:t>
            </a:r>
            <a:r>
              <a:rPr lang="ko-KR" altLang="en-US" sz="1600" b="1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통한 </a:t>
            </a:r>
            <a:r>
              <a:rPr lang="en-US" altLang="ko-KR" sz="1600" b="1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 Style </a:t>
            </a:r>
            <a:r>
              <a:rPr lang="en-US" altLang="ko-KR" sz="1600" b="1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Tranfer</a:t>
            </a:r>
            <a:endParaRPr lang="en-US" altLang="ko-KR" sz="1600" b="1" i="0" dirty="0"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0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4" y="288765"/>
            <a:ext cx="622203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모델 소개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/>
              <a:cs typeface="NanumGothic ExtraBold"/>
              <a:sym typeface="NanumGothic Extra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42343-39F7-4EF3-8201-68AC3E61615F}"/>
              </a:ext>
            </a:extLst>
          </p:cNvPr>
          <p:cNvSpPr txBox="1"/>
          <p:nvPr/>
        </p:nvSpPr>
        <p:spPr>
          <a:xfrm>
            <a:off x="1408962" y="1444989"/>
            <a:ext cx="7168496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ea typeface="+mn-ea"/>
              </a:rPr>
              <a:t>BART(Bidirectional and Auto-Regressive Transformers)</a:t>
            </a:r>
            <a:r>
              <a:rPr lang="ko-KR" altLang="en-US" dirty="0">
                <a:latin typeface="+mn-ea"/>
                <a:ea typeface="+mn-ea"/>
              </a:rPr>
              <a:t>는 입력 텍스트 일부에 노이즈를 추가하여 이를 다시 원문으로 복구하는 </a:t>
            </a:r>
            <a:r>
              <a:rPr lang="en-US" altLang="ko-KR" dirty="0">
                <a:latin typeface="+mn-ea"/>
                <a:ea typeface="+mn-ea"/>
              </a:rPr>
              <a:t>autoencoder</a:t>
            </a:r>
            <a:r>
              <a:rPr lang="ko-KR" altLang="en-US" dirty="0">
                <a:latin typeface="+mn-ea"/>
                <a:ea typeface="+mn-ea"/>
              </a:rPr>
              <a:t>의 형태로 학습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ea typeface="+mn-ea"/>
              </a:rPr>
              <a:t>한국어 </a:t>
            </a:r>
            <a:r>
              <a:rPr lang="en-US" altLang="ko-KR" dirty="0">
                <a:latin typeface="+mn-ea"/>
                <a:ea typeface="+mn-ea"/>
              </a:rPr>
              <a:t>BART(</a:t>
            </a:r>
            <a:r>
              <a:rPr lang="en-US" altLang="ko-KR" dirty="0" err="1">
                <a:latin typeface="+mn-ea"/>
                <a:ea typeface="+mn-ea"/>
              </a:rPr>
              <a:t>KoBART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는 논문에서 사용된 </a:t>
            </a:r>
            <a:r>
              <a:rPr lang="en-US" altLang="ko-KR" dirty="0">
                <a:latin typeface="+mn-ea"/>
                <a:ea typeface="+mn-ea"/>
              </a:rPr>
              <a:t>Text Infilling </a:t>
            </a:r>
            <a:r>
              <a:rPr lang="ko-KR" altLang="en-US" dirty="0">
                <a:latin typeface="+mn-ea"/>
                <a:ea typeface="+mn-ea"/>
              </a:rPr>
              <a:t>노이즈 함수를 사용하여 </a:t>
            </a:r>
            <a:r>
              <a:rPr lang="en-US" altLang="ko-KR" dirty="0">
                <a:latin typeface="+mn-ea"/>
                <a:ea typeface="+mn-ea"/>
              </a:rPr>
              <a:t>40GB </a:t>
            </a:r>
            <a:r>
              <a:rPr lang="ko-KR" altLang="en-US" dirty="0">
                <a:latin typeface="+mn-ea"/>
                <a:ea typeface="+mn-ea"/>
              </a:rPr>
              <a:t>이상의 한국어 텍스트에 대해서 학습한 한국어 </a:t>
            </a:r>
            <a:r>
              <a:rPr lang="en-US" altLang="ko-KR" dirty="0">
                <a:latin typeface="+mn-ea"/>
                <a:ea typeface="+mn-ea"/>
              </a:rPr>
              <a:t>encoder-decoder </a:t>
            </a:r>
            <a:r>
              <a:rPr lang="ko-KR" altLang="en-US" dirty="0">
                <a:latin typeface="+mn-ea"/>
                <a:ea typeface="+mn-ea"/>
              </a:rPr>
              <a:t>언어 모델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B07931-18A7-48CF-9BD7-71D881EB48AE}"/>
              </a:ext>
            </a:extLst>
          </p:cNvPr>
          <p:cNvSpPr txBox="1"/>
          <p:nvPr/>
        </p:nvSpPr>
        <p:spPr>
          <a:xfrm>
            <a:off x="1408962" y="104487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b="1" dirty="0" err="1">
                <a:solidFill>
                  <a:srgbClr val="333333"/>
                </a:solidFill>
                <a:latin typeface="S-CoreDream-7ExtraBold"/>
                <a:ea typeface="나눔스퀘어 ExtraBold" panose="020B0600000101010101"/>
              </a:rPr>
              <a:t>KoBART</a:t>
            </a:r>
            <a:endParaRPr lang="en-US" altLang="ko-KR" sz="2000" b="1" i="0" dirty="0">
              <a:solidFill>
                <a:srgbClr val="333333"/>
              </a:solidFill>
              <a:effectLst/>
              <a:latin typeface="S-CoreDream-7ExtraBold"/>
              <a:ea typeface="나눔스퀘어 ExtraBold" panose="020B0600000101010101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BF7118-858F-3D57-6EB9-EA8BE037B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962" y="2926662"/>
            <a:ext cx="4572000" cy="167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20EFD4-2F1A-C0C1-5661-7954E2CDC8C7}"/>
              </a:ext>
            </a:extLst>
          </p:cNvPr>
          <p:cNvSpPr txBox="1"/>
          <p:nvPr/>
        </p:nvSpPr>
        <p:spPr>
          <a:xfrm>
            <a:off x="5551958" y="4541188"/>
            <a:ext cx="271500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  <a:ea typeface="+mn-ea"/>
                <a:hlinkClick r:id="rId5"/>
              </a:rPr>
              <a:t>https://github.com/haven-jeon/KoBART</a:t>
            </a:r>
            <a:endParaRPr lang="en-US" altLang="ko-KR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088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D355DD64-BABC-9B5F-3B7C-DC1FF33BB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70EEDF61-1162-8C46-0108-795EB5071C51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AC312B97-E649-D472-0321-5BB6E958457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236DD267-93B9-9893-F722-2566ECE705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1F1F4F12-0713-2803-7D8E-A134C8B229CD}"/>
              </a:ext>
            </a:extLst>
          </p:cNvPr>
          <p:cNvSpPr txBox="1"/>
          <p:nvPr/>
        </p:nvSpPr>
        <p:spPr>
          <a:xfrm>
            <a:off x="1408974" y="288765"/>
            <a:ext cx="728012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err="1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KoBART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 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기반 </a:t>
            </a:r>
            <a:r>
              <a:rPr lang="ko-KR" altLang="en-US" sz="2000" b="1" dirty="0" err="1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파인튜닝을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 통한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Text Style Transfer 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구현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/>
              <a:cs typeface="NanumGothic ExtraBold"/>
              <a:sym typeface="NanumGothic ExtraBold"/>
            </a:endParaRP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6CA031E6-4647-257B-A53B-A21F6EF04B8B}"/>
              </a:ext>
            </a:extLst>
          </p:cNvPr>
          <p:cNvSpPr txBox="1"/>
          <p:nvPr/>
        </p:nvSpPr>
        <p:spPr>
          <a:xfrm>
            <a:off x="2042647" y="1374843"/>
            <a:ext cx="592313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비지도 방식의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 Style Transfer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어려움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672F91CD-4716-C2A7-C34D-E281CAB6821B}"/>
              </a:ext>
            </a:extLst>
          </p:cNvPr>
          <p:cNvSpPr/>
          <p:nvPr/>
        </p:nvSpPr>
        <p:spPr>
          <a:xfrm>
            <a:off x="4843645" y="2142962"/>
            <a:ext cx="321142" cy="828899"/>
          </a:xfrm>
          <a:prstGeom prst="downArrow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235ED-7026-0065-5EF0-D199CADE83BE}"/>
              </a:ext>
            </a:extLst>
          </p:cNvPr>
          <p:cNvSpPr txBox="1"/>
          <p:nvPr/>
        </p:nvSpPr>
        <p:spPr>
          <a:xfrm>
            <a:off x="1564932" y="3244349"/>
            <a:ext cx="68785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PEFT(Parameter-Efficient Fine-Tuning) 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라이브러리 활용한</a:t>
            </a:r>
            <a:endParaRPr lang="en-US" altLang="ko-KR" sz="1600" i="0" dirty="0"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1600" i="0" dirty="0" err="1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LoRA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Prompt Tuning, Prefix Tuning 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등 다양한 </a:t>
            </a:r>
            <a:r>
              <a:rPr lang="ko-KR" altLang="en-US" sz="1600" i="0" dirty="0" err="1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파인튜닝기법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적용 및 비교</a:t>
            </a:r>
            <a:endParaRPr lang="en-US" altLang="ko-KR" sz="2000" i="0" dirty="0"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0073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477</Words>
  <Application>Microsoft Office PowerPoint</Application>
  <PresentationFormat>화면 슬라이드 쇼(16:9)</PresentationFormat>
  <Paragraphs>66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S-CoreDream-7ExtraBold</vt:lpstr>
      <vt:lpstr>나눔고딕</vt:lpstr>
      <vt:lpstr>나눔스퀘어</vt:lpstr>
      <vt:lpstr>나눔스퀘어 ExtraBold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김지호</cp:lastModifiedBy>
  <cp:revision>69</cp:revision>
  <dcterms:modified xsi:type="dcterms:W3CDTF">2025-04-29T03:05:50Z</dcterms:modified>
</cp:coreProperties>
</file>