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6" r:id="rId6"/>
    <p:sldId id="268" r:id="rId7"/>
    <p:sldId id="269" r:id="rId8"/>
    <p:sldId id="265" r:id="rId9"/>
    <p:sldId id="270" r:id="rId10"/>
    <p:sldId id="267" r:id="rId11"/>
    <p:sldId id="271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5651" autoAdjust="0"/>
  </p:normalViewPr>
  <p:slideViewPr>
    <p:cSldViewPr snapToGrid="0">
      <p:cViewPr varScale="1">
        <p:scale>
          <a:sx n="88" d="100"/>
          <a:sy n="88" d="100"/>
        </p:scale>
        <p:origin x="15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4C280C2-F18C-849A-0A49-EF975876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BB6663E-DA6A-1CBE-F035-744C7137E8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DA4AA30-3C0A-F883-BBDD-83C2DAE99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43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A4DFF92-A032-9CA9-7FE8-311032EE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276CBA-6835-752E-94D1-EBC747255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87494E5-EAFD-4724-00DE-5D8B961FF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79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29D810-5220-94B0-CE16-3503E678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ABB286C-CCA9-F7CC-E197-26353E6B2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AEBE58-6A78-C4C2-EFD9-642722206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1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1F6A77B-58E0-2E09-E519-36FB28F5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4760B1E-07F6-3A0C-9F79-92B310DA8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1B53EF2-C467-36B1-5955-C6DB07D43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98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0517CB7-56ED-C79E-C4BD-62620C66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E0AC1B9-23C9-A186-0CC1-A6CD59994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B81B8F1-3135-D59A-65B7-DAFAA47DC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6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055AD3-A86C-B468-4209-733A8D08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ED661D-AA93-07E0-E0B3-B3D8A8EE4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C45C435-AC98-266A-994E-8707AF2A0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47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2311.00310" TargetMode="External"/><Relationship Id="rId4" Type="http://schemas.openxmlformats.org/officeDocument/2006/relationships/hyperlink" Target="https://arxiv.org/pdf/2402.1470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ven-jeon/KoBART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29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김지호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27B528-AC9B-2E91-75B7-0A384B3F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7B71450-E956-1802-C10F-A13092A1847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93CDBFC-BD50-E5A4-0A6C-8CCAEAF820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7EC00C8-FB7F-EF87-C529-D8B59DE9C8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79B80C5-91D1-1689-B913-544B74A21C40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Lexical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Simplification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9C6F7-0251-49FD-55E5-2C39B1CEBB60}"/>
              </a:ext>
            </a:extLst>
          </p:cNvPr>
          <p:cNvSpPr txBox="1"/>
          <p:nvPr/>
        </p:nvSpPr>
        <p:spPr>
          <a:xfrm>
            <a:off x="1457101" y="1272953"/>
            <a:ext cx="71684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복잡한 단어 정의 </a:t>
            </a:r>
            <a:r>
              <a:rPr lang="en-US" altLang="ko-KR" dirty="0">
                <a:latin typeface="+mn-ea"/>
                <a:ea typeface="+mn-ea"/>
              </a:rPr>
              <a:t>(Complex Word Identification, CWI)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대체 단어 생성 </a:t>
            </a:r>
            <a:r>
              <a:rPr lang="en-US" altLang="ko-KR" dirty="0">
                <a:latin typeface="+mn-ea"/>
                <a:ea typeface="+mn-ea"/>
              </a:rPr>
              <a:t>(Substitute word Generation, SG)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대체 단어 순위 매기기</a:t>
            </a:r>
            <a:r>
              <a:rPr lang="en-US" altLang="ko-KR" dirty="0">
                <a:latin typeface="+mn-ea"/>
                <a:ea typeface="+mn-ea"/>
              </a:rPr>
              <a:t>(Substitute Ranking, SR)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D80EE-F344-441B-7033-758AAFBD6417}"/>
              </a:ext>
            </a:extLst>
          </p:cNvPr>
          <p:cNvSpPr txBox="1"/>
          <p:nvPr/>
        </p:nvSpPr>
        <p:spPr>
          <a:xfrm>
            <a:off x="1408974" y="9036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작업 파이프라인</a:t>
            </a:r>
            <a:endParaRPr lang="en-US" altLang="ko-KR" sz="2400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F0F82-D3F2-901A-BC1C-10ABF2DBCA50}"/>
              </a:ext>
            </a:extLst>
          </p:cNvPr>
          <p:cNvSpPr txBox="1"/>
          <p:nvPr/>
        </p:nvSpPr>
        <p:spPr>
          <a:xfrm>
            <a:off x="1408974" y="2507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복잡한 단어 정의</a:t>
            </a:r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68DA1-8F82-B05E-66F5-5680C6C7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16" y="2375564"/>
            <a:ext cx="2589182" cy="2589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6F363-497A-06B7-A494-A70ACBF0856D}"/>
              </a:ext>
            </a:extLst>
          </p:cNvPr>
          <p:cNvSpPr txBox="1"/>
          <p:nvPr/>
        </p:nvSpPr>
        <p:spPr>
          <a:xfrm>
            <a:off x="1543536" y="2804167"/>
            <a:ext cx="413041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신문 말뭉치 데이터를 국립국어원 어휘 등급화 데이터를 활용해 </a:t>
            </a:r>
            <a:r>
              <a:rPr lang="ko-KR" altLang="en-US" dirty="0" err="1">
                <a:latin typeface="+mn-ea"/>
                <a:ea typeface="+mn-ea"/>
              </a:rPr>
              <a:t>복잡어</a:t>
            </a:r>
            <a:r>
              <a:rPr lang="ko-KR" altLang="en-US" dirty="0">
                <a:latin typeface="+mn-ea"/>
                <a:ea typeface="+mn-ea"/>
              </a:rPr>
              <a:t> 정의 및 빈도 분석  </a:t>
            </a:r>
          </a:p>
        </p:txBody>
      </p:sp>
      <p:pic>
        <p:nvPicPr>
          <p:cNvPr id="2054" name="Picture 6" descr="[서울=뉴시스] 국어 기초 어휘 목록표(사진=국립국어원 제공) 2024.05.31. photo@newsis.com *재판매 및 DB 금지">
            <a:extLst>
              <a:ext uri="{FF2B5EF4-FFF2-40B4-BE49-F238E27FC236}">
                <a16:creationId xmlns:a16="http://schemas.microsoft.com/office/drawing/2014/main" id="{8B6DB5D2-2202-EFA7-C6D2-FB788F8B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01" y="3501217"/>
            <a:ext cx="3951514" cy="15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7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780A99-3AF4-8CD0-8553-BA1B9E88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97580E7-1C14-BF36-298A-08412B5270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65EB7E0-2296-F17F-4C5F-E2824308BF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CC147C2-87FF-57C3-F001-3F3BA17A6A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6A6C8E5-CDDA-8691-62D7-AE345F399FA3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Lexical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Simplification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C76F2-98A4-AA14-E704-C24D51E02CF5}"/>
              </a:ext>
            </a:extLst>
          </p:cNvPr>
          <p:cNvSpPr txBox="1"/>
          <p:nvPr/>
        </p:nvSpPr>
        <p:spPr>
          <a:xfrm>
            <a:off x="1543536" y="1325999"/>
            <a:ext cx="706419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방법 </a:t>
            </a:r>
            <a:r>
              <a:rPr lang="en-US" altLang="ko-KR" sz="1200" b="1" dirty="0">
                <a:latin typeface="+mn-ea"/>
                <a:ea typeface="+mn-ea"/>
              </a:rPr>
              <a:t>1. LLM-enhanced Adversarial Editing System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Adversarial Editing Module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Distillation</a:t>
            </a:r>
            <a:r>
              <a:rPr lang="ko-KR" altLang="en-US" sz="1200" dirty="0">
                <a:latin typeface="+mn-ea"/>
                <a:ea typeface="+mn-ea"/>
              </a:rPr>
              <a:t>된 </a:t>
            </a:r>
            <a:r>
              <a:rPr lang="en-US" altLang="ko-KR" sz="1200" dirty="0">
                <a:latin typeface="+mn-ea"/>
                <a:ea typeface="+mn-ea"/>
              </a:rPr>
              <a:t>LLM</a:t>
            </a:r>
            <a:r>
              <a:rPr lang="ko-KR" altLang="en-US" sz="1200" dirty="0">
                <a:latin typeface="+mn-ea"/>
                <a:ea typeface="+mn-ea"/>
              </a:rPr>
              <a:t>을 활용해 </a:t>
            </a:r>
            <a:r>
              <a:rPr lang="ko-KR" altLang="en-US" sz="1200" dirty="0" err="1">
                <a:latin typeface="+mn-ea"/>
                <a:ea typeface="+mn-ea"/>
              </a:rPr>
              <a:t>복잡어</a:t>
            </a:r>
            <a:r>
              <a:rPr lang="ko-KR" altLang="en-US" sz="1200" dirty="0">
                <a:latin typeface="+mn-ea"/>
                <a:ea typeface="+mn-ea"/>
              </a:rPr>
              <a:t> 식별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Difficulty-aware Filling Module</a:t>
            </a:r>
            <a:r>
              <a:rPr lang="ko-KR" altLang="en-US" sz="1200" dirty="0">
                <a:latin typeface="+mn-ea"/>
                <a:ea typeface="+mn-ea"/>
              </a:rPr>
              <a:t>로 문장에서 </a:t>
            </a:r>
            <a:r>
              <a:rPr lang="ko-KR" altLang="en-US" sz="1200" dirty="0" err="1">
                <a:latin typeface="+mn-ea"/>
                <a:ea typeface="+mn-ea"/>
              </a:rPr>
              <a:t>복잡어를</a:t>
            </a:r>
            <a:r>
              <a:rPr lang="ko-KR" altLang="en-US" sz="1200" dirty="0">
                <a:latin typeface="+mn-ea"/>
                <a:ea typeface="+mn-ea"/>
              </a:rPr>
              <a:t> 찾아 </a:t>
            </a:r>
            <a:r>
              <a:rPr lang="ko-KR" altLang="en-US" sz="1200" dirty="0" err="1">
                <a:latin typeface="+mn-ea"/>
                <a:ea typeface="+mn-ea"/>
              </a:rPr>
              <a:t>마스킹하고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이를 더 쉬운 단어로 교체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ref: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  <a:hlinkClick r:id="rId4"/>
              </a:rPr>
              <a:t>https://arxiv.org/pdf/2402.14704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(An LLM-Enhanced Adversarial Editing System for Lexical Simplification)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FF0DF0-B457-F019-1F12-E01AA5A30648}"/>
              </a:ext>
            </a:extLst>
          </p:cNvPr>
          <p:cNvGrpSpPr/>
          <p:nvPr/>
        </p:nvGrpSpPr>
        <p:grpSpPr>
          <a:xfrm>
            <a:off x="1422724" y="900863"/>
            <a:ext cx="4689318" cy="372090"/>
            <a:chOff x="1408974" y="900863"/>
            <a:chExt cx="4689318" cy="3720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9A5DB7-ACF8-1022-6C12-F3E5614FAEA6}"/>
                </a:ext>
              </a:extLst>
            </p:cNvPr>
            <p:cNvSpPr txBox="1"/>
            <p:nvPr/>
          </p:nvSpPr>
          <p:spPr>
            <a:xfrm>
              <a:off x="1408974" y="903621"/>
              <a:ext cx="1918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2) </a:t>
              </a:r>
              <a:r>
                <a:rPr lang="ko-KR" altLang="en-US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대체 단어 생성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3D5BED-9E32-AB00-4140-E862607EF140}"/>
                </a:ext>
              </a:extLst>
            </p:cNvPr>
            <p:cNvSpPr txBox="1"/>
            <p:nvPr/>
          </p:nvSpPr>
          <p:spPr>
            <a:xfrm>
              <a:off x="3541464" y="900863"/>
              <a:ext cx="25568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3) </a:t>
              </a:r>
              <a:r>
                <a:rPr lang="ko-KR" altLang="en-US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대체 단어 순위 매기기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EAC2F-A5A4-4291-33DF-772877C7569F}"/>
                </a:ext>
              </a:extLst>
            </p:cNvPr>
            <p:cNvSpPr txBox="1"/>
            <p:nvPr/>
          </p:nvSpPr>
          <p:spPr>
            <a:xfrm>
              <a:off x="3212161" y="900863"/>
              <a:ext cx="3293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98377-2AE6-76B4-3551-5FDCEF1E1FAF}"/>
              </a:ext>
            </a:extLst>
          </p:cNvPr>
          <p:cNvSpPr txBox="1"/>
          <p:nvPr/>
        </p:nvSpPr>
        <p:spPr>
          <a:xfrm>
            <a:off x="1543536" y="2908439"/>
            <a:ext cx="706419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방법 </a:t>
            </a: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문맥 증강을 통한 비지도 </a:t>
            </a:r>
            <a:r>
              <a:rPr lang="en-US" altLang="ko-KR" sz="1200" b="1" dirty="0">
                <a:latin typeface="+mn-ea"/>
                <a:ea typeface="+mn-ea"/>
              </a:rPr>
              <a:t>LS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복잡어가 사용된 다양한 문맥을 수집해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단어 의미를 정확히 반영하는 </a:t>
            </a:r>
            <a:r>
              <a:rPr lang="ko-KR" altLang="en-US" sz="1200" dirty="0" err="1">
                <a:latin typeface="+mn-ea"/>
                <a:ea typeface="+mn-ea"/>
              </a:rPr>
              <a:t>대체어</a:t>
            </a:r>
            <a:r>
              <a:rPr lang="ko-KR" altLang="en-US" sz="1200" dirty="0">
                <a:latin typeface="+mn-ea"/>
                <a:ea typeface="+mn-ea"/>
              </a:rPr>
              <a:t> 생성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 err="1">
                <a:latin typeface="+mn-ea"/>
                <a:ea typeface="+mn-ea"/>
              </a:rPr>
              <a:t>마스크된</a:t>
            </a:r>
            <a:r>
              <a:rPr lang="ko-KR" altLang="en-US" sz="1200" dirty="0">
                <a:latin typeface="+mn-ea"/>
                <a:ea typeface="+mn-ea"/>
              </a:rPr>
              <a:t> 문장에서 대체 후보 예측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 err="1">
                <a:latin typeface="+mn-ea"/>
                <a:ea typeface="+mn-ea"/>
              </a:rPr>
              <a:t>임베딩</a:t>
            </a:r>
            <a:r>
              <a:rPr lang="ko-KR" altLang="en-US" sz="1200" dirty="0">
                <a:latin typeface="+mn-ea"/>
                <a:ea typeface="+mn-ea"/>
              </a:rPr>
              <a:t> 유사도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문장 적합성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단어 빈도 등 활용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ref: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  <a:hlinkClick r:id="rId5"/>
              </a:rPr>
              <a:t>https://arxiv.org/pdf/2311.00310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(Unsupervised Lexical Simplification with Context Augmentation)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75CB9-B365-89C2-CB91-5F177DF75161}"/>
              </a:ext>
            </a:extLst>
          </p:cNvPr>
          <p:cNvSpPr txBox="1"/>
          <p:nvPr/>
        </p:nvSpPr>
        <p:spPr>
          <a:xfrm>
            <a:off x="1543536" y="4383637"/>
            <a:ext cx="687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 편의성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리소스 등을 종합적으로 고려하여 구현 예정</a:t>
            </a:r>
            <a:endParaRPr lang="en-US" altLang="ko-KR" sz="24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9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95164" y="1350452"/>
            <a:ext cx="28862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미디어커뮤니케이션학부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류동훈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전자전기공학부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조영범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산업보안학과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한승원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에너지시스템공학부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AAD3B74-2AB7-1CF0-817E-5DCFF290A74B}"/>
              </a:ext>
            </a:extLst>
          </p:cNvPr>
          <p:cNvSpPr txBox="1"/>
          <p:nvPr/>
        </p:nvSpPr>
        <p:spPr>
          <a:xfrm>
            <a:off x="5984639" y="4307398"/>
            <a:ext cx="28967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정기회의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수요일 오후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9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F8A8D0-FFF5-6123-00BE-00CCA07E8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37" y="1262100"/>
            <a:ext cx="4287599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72540704-3699-99BE-E567-F8BF97DDC4A1}"/>
              </a:ext>
            </a:extLst>
          </p:cNvPr>
          <p:cNvSpPr txBox="1"/>
          <p:nvPr/>
        </p:nvSpPr>
        <p:spPr>
          <a:xfrm>
            <a:off x="2035027" y="1404329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층의 경성 뉴스 소비를 늘려보자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AB0FAC-324B-371B-536B-DB073CC196A4}"/>
              </a:ext>
            </a:extLst>
          </p:cNvPr>
          <p:cNvSpPr/>
          <p:nvPr/>
        </p:nvSpPr>
        <p:spPr>
          <a:xfrm>
            <a:off x="4836025" y="2032419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A8CEFDF-08C9-4ECF-3CE7-59236651F15A}"/>
              </a:ext>
            </a:extLst>
          </p:cNvPr>
          <p:cNvSpPr txBox="1"/>
          <p:nvPr/>
        </p:nvSpPr>
        <p:spPr>
          <a:xfrm>
            <a:off x="2035027" y="3052899"/>
            <a:ext cx="59231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어려운 뉴스 기사를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및 청소년의 시각에서 재밌게 풀어 설명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286000" y="1114021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신문 말뭉치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일상 대화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3FB55-0ABA-8BF7-6004-5B6B981C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87" y="1782667"/>
            <a:ext cx="2530775" cy="260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C3AC2-64F0-E1C2-37D5-9FBB843D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18" y="1869045"/>
            <a:ext cx="2530776" cy="2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DB96A6-06ED-8C62-F56B-04E05DED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0D6ADD-57AD-3885-B322-96441E73B3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D07663F-395F-14E3-0233-1FC522329E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EA6FCBA-213A-6800-D4B8-0F422143E3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20BA878-033E-C594-04A2-1BEC3749C83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부족 문제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DDCAEF-B6B3-2D81-5ADF-3A339282C72C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코퍼스 부족 문제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793D-6CCB-FA80-BBD8-B7670D2B0879}"/>
              </a:ext>
            </a:extLst>
          </p:cNvPr>
          <p:cNvSpPr txBox="1"/>
          <p:nvPr/>
        </p:nvSpPr>
        <p:spPr>
          <a:xfrm>
            <a:off x="1419968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성인이 시청하는 일반 뉴스와 아동</a:t>
            </a:r>
            <a:r>
              <a:rPr lang="en-US" altLang="ko-KR" dirty="0">
                <a:latin typeface="+mn-ea"/>
                <a:ea typeface="+mn-ea"/>
              </a:rPr>
              <a:t>·</a:t>
            </a:r>
            <a:r>
              <a:rPr lang="ko-KR" altLang="en-US" dirty="0">
                <a:latin typeface="+mn-ea"/>
                <a:ea typeface="+mn-ea"/>
              </a:rPr>
              <a:t>청소년용 뉴스가 쌍을 이루는 데이터셋 존재 </a:t>
            </a:r>
            <a:r>
              <a:rPr lang="en-US" altLang="ko-KR" dirty="0">
                <a:latin typeface="+mn-ea"/>
                <a:ea typeface="+mn-ea"/>
              </a:rPr>
              <a:t>X)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CDF0A9-AAAF-4EFF-4027-2C60C3FDACA1}"/>
              </a:ext>
            </a:extLst>
          </p:cNvPr>
          <p:cNvSpPr/>
          <p:nvPr/>
        </p:nvSpPr>
        <p:spPr>
          <a:xfrm>
            <a:off x="4836025" y="2561808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5AF29FA7-18D2-7296-96DB-9CDE18E7FA89}"/>
              </a:ext>
            </a:extLst>
          </p:cNvPr>
          <p:cNvSpPr txBox="1"/>
          <p:nvPr/>
        </p:nvSpPr>
        <p:spPr>
          <a:xfrm>
            <a:off x="2042647" y="3607810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성능 향상을 기대하기 어려움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86B2D26-0CE8-87C1-7966-207D30909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FAE536F-D52B-F90B-C42A-642C4235B29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64B16C3-195D-234C-FD5C-FA955BEDC7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EB07D33-5670-42DD-325F-AFF9E917A6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D6E8F16-687A-8E83-7F9C-75CE21E4703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구현 방향성 문제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050AFE7-D7AC-AA32-A24D-78B2DFD0B9EB}"/>
              </a:ext>
            </a:extLst>
          </p:cNvPr>
          <p:cNvSpPr txBox="1"/>
          <p:nvPr/>
        </p:nvSpPr>
        <p:spPr>
          <a:xfrm>
            <a:off x="1408975" y="938675"/>
            <a:ext cx="701112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단순한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말투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(Text Style Transfer)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만으로 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청소년이 뉴스를 이해하기 힘듦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56CC9-77DD-95E0-4E12-962B02639F93}"/>
              </a:ext>
            </a:extLst>
          </p:cNvPr>
          <p:cNvSpPr txBox="1"/>
          <p:nvPr/>
        </p:nvSpPr>
        <p:spPr>
          <a:xfrm>
            <a:off x="1408975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ea typeface="+mn-ea"/>
              </a:rPr>
              <a:t>heegyu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en-US" altLang="ko-KR" dirty="0" err="1">
                <a:latin typeface="+mn-ea"/>
                <a:ea typeface="+mn-ea"/>
              </a:rPr>
              <a:t>kobart</a:t>
            </a:r>
            <a:r>
              <a:rPr lang="en-US" altLang="ko-KR" dirty="0">
                <a:latin typeface="+mn-ea"/>
                <a:ea typeface="+mn-ea"/>
              </a:rPr>
              <a:t>-text-style-transfer </a:t>
            </a:r>
            <a:r>
              <a:rPr lang="ko-KR" altLang="en-US" dirty="0">
                <a:latin typeface="+mn-ea"/>
                <a:ea typeface="+mn-ea"/>
              </a:rPr>
              <a:t>를 통한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6316ED-CB72-03B9-F7C0-CFD6DE9E66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2173886" y="2153053"/>
            <a:ext cx="6661126" cy="1862687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F4D711F-E3C0-65A2-DEF8-675F96288482}"/>
              </a:ext>
            </a:extLst>
          </p:cNvPr>
          <p:cNvSpPr/>
          <p:nvPr/>
        </p:nvSpPr>
        <p:spPr>
          <a:xfrm>
            <a:off x="1993174" y="2153053"/>
            <a:ext cx="144780" cy="847486"/>
          </a:xfrm>
          <a:prstGeom prst="leftBrace">
            <a:avLst>
              <a:gd name="adj1" fmla="val 75000"/>
              <a:gd name="adj2" fmla="val 48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400FD553-281E-B696-8DAA-DFD98BC99DC3}"/>
              </a:ext>
            </a:extLst>
          </p:cNvPr>
          <p:cNvSpPr/>
          <p:nvPr/>
        </p:nvSpPr>
        <p:spPr>
          <a:xfrm>
            <a:off x="1993174" y="3168254"/>
            <a:ext cx="144780" cy="847486"/>
          </a:xfrm>
          <a:prstGeom prst="leftBrace">
            <a:avLst>
              <a:gd name="adj1" fmla="val 75000"/>
              <a:gd name="adj2" fmla="val 48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66F09-0726-6157-C9A2-AB0EC7793530}"/>
              </a:ext>
            </a:extLst>
          </p:cNvPr>
          <p:cNvSpPr/>
          <p:nvPr/>
        </p:nvSpPr>
        <p:spPr>
          <a:xfrm>
            <a:off x="3234696" y="3576758"/>
            <a:ext cx="189865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4985A4-FEB7-1A13-9D0C-C10D70161238}"/>
              </a:ext>
            </a:extLst>
          </p:cNvPr>
          <p:cNvSpPr/>
          <p:nvPr/>
        </p:nvSpPr>
        <p:spPr>
          <a:xfrm>
            <a:off x="4629791" y="3401498"/>
            <a:ext cx="299720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D9D4F0-37EC-2160-2393-475565DF225C}"/>
              </a:ext>
            </a:extLst>
          </p:cNvPr>
          <p:cNvSpPr/>
          <p:nvPr/>
        </p:nvSpPr>
        <p:spPr>
          <a:xfrm>
            <a:off x="8086087" y="3219363"/>
            <a:ext cx="315604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CD235-A729-AE59-F11D-53F3015FFEE3}"/>
              </a:ext>
            </a:extLst>
          </p:cNvPr>
          <p:cNvSpPr/>
          <p:nvPr/>
        </p:nvSpPr>
        <p:spPr>
          <a:xfrm>
            <a:off x="3641096" y="3939540"/>
            <a:ext cx="247015" cy="86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048D2-D904-38D7-C319-AE676C6AD7BD}"/>
              </a:ext>
            </a:extLst>
          </p:cNvPr>
          <p:cNvSpPr txBox="1"/>
          <p:nvPr/>
        </p:nvSpPr>
        <p:spPr>
          <a:xfrm>
            <a:off x="2541184" y="4268834"/>
            <a:ext cx="376191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·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청소년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이해하기 힘든 단어가 포함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CB79B1-6FAD-2522-1FE3-CCCB450E2A22}"/>
              </a:ext>
            </a:extLst>
          </p:cNvPr>
          <p:cNvSpPr/>
          <p:nvPr/>
        </p:nvSpPr>
        <p:spPr>
          <a:xfrm>
            <a:off x="1816376" y="4268835"/>
            <a:ext cx="665567" cy="373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588C1-0D95-6EA0-D471-78039A0936AF}"/>
              </a:ext>
            </a:extLst>
          </p:cNvPr>
          <p:cNvSpPr txBox="1"/>
          <p:nvPr/>
        </p:nvSpPr>
        <p:spPr>
          <a:xfrm>
            <a:off x="1231061" y="2406601"/>
            <a:ext cx="76342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뉴스 기사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2D462-28D1-E220-D923-9FF1138E5583}"/>
              </a:ext>
            </a:extLst>
          </p:cNvPr>
          <p:cNvSpPr txBox="1"/>
          <p:nvPr/>
        </p:nvSpPr>
        <p:spPr>
          <a:xfrm>
            <a:off x="1196686" y="3334932"/>
            <a:ext cx="90689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초등학생 </a:t>
            </a:r>
            <a:r>
              <a:rPr lang="ko-KR" altLang="en-US" sz="1000" b="1" dirty="0" err="1">
                <a:latin typeface="+mn-ea"/>
                <a:ea typeface="+mn-ea"/>
              </a:rPr>
              <a:t>어체로</a:t>
            </a:r>
            <a:r>
              <a:rPr lang="ko-KR" altLang="en-US" sz="1000" b="1" dirty="0">
                <a:latin typeface="+mn-ea"/>
                <a:ea typeface="+mn-ea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21750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009C02-0358-FE01-EF96-5D748D99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D963ADD-9F99-8B96-58B8-B7FBED58E31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F26F945-3BF0-4A78-CCE9-BF28EE13B0C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F372A47-ED6D-6871-AF8A-DE8FD320D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627ED61-DF0A-3ED6-E93C-C0AD7E2A99A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해결 방향 및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진행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9BC04-C51E-9D80-2B41-C4FF7DD5A345}"/>
              </a:ext>
            </a:extLst>
          </p:cNvPr>
          <p:cNvSpPr txBox="1"/>
          <p:nvPr/>
        </p:nvSpPr>
        <p:spPr>
          <a:xfrm>
            <a:off x="1738239" y="1676413"/>
            <a:ext cx="3459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Lexial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Simplification Task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sz="1600" b="1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B2D7C-B779-FC56-826C-F02E4D8D7BB2}"/>
              </a:ext>
            </a:extLst>
          </p:cNvPr>
          <p:cNvSpPr txBox="1"/>
          <p:nvPr/>
        </p:nvSpPr>
        <p:spPr>
          <a:xfrm>
            <a:off x="1738238" y="1175670"/>
            <a:ext cx="5667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KoBART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기반 </a:t>
            </a:r>
            <a:r>
              <a:rPr lang="ko-KR" altLang="en-US" sz="1600" b="1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파인튜닝을</a:t>
            </a:r>
            <a:r>
              <a:rPr lang="ko-KR" altLang="en-US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Style </a:t>
            </a:r>
            <a:r>
              <a:rPr lang="en-US" altLang="ko-KR" sz="1600" b="1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Tranfer</a:t>
            </a:r>
            <a:endParaRPr lang="en-US" altLang="ko-KR" sz="1600" b="1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0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444989"/>
            <a:ext cx="7168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BART(Bidirectional and Auto-Regressive Transformers)</a:t>
            </a:r>
            <a:r>
              <a:rPr lang="ko-KR" altLang="en-US" dirty="0">
                <a:latin typeface="+mn-ea"/>
                <a:ea typeface="+mn-ea"/>
              </a:rPr>
              <a:t>는 입력 텍스트 일부에 노이즈를 추가하여 이를 다시 원문으로 복구하는 </a:t>
            </a:r>
            <a:r>
              <a:rPr lang="en-US" altLang="ko-KR" dirty="0">
                <a:latin typeface="+mn-ea"/>
                <a:ea typeface="+mn-ea"/>
              </a:rPr>
              <a:t>autoencoder</a:t>
            </a:r>
            <a:r>
              <a:rPr lang="ko-KR" altLang="en-US" dirty="0">
                <a:latin typeface="+mn-ea"/>
                <a:ea typeface="+mn-ea"/>
              </a:rPr>
              <a:t>의 형태로 학습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한국어 </a:t>
            </a:r>
            <a:r>
              <a:rPr lang="en-US" altLang="ko-KR" dirty="0">
                <a:latin typeface="+mn-ea"/>
                <a:ea typeface="+mn-ea"/>
              </a:rPr>
              <a:t>BART(</a:t>
            </a:r>
            <a:r>
              <a:rPr lang="en-US" altLang="ko-KR" dirty="0" err="1">
                <a:latin typeface="+mn-ea"/>
                <a:ea typeface="+mn-ea"/>
              </a:rPr>
              <a:t>KoBART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는 논문에서 사용된 </a:t>
            </a:r>
            <a:r>
              <a:rPr lang="en-US" altLang="ko-KR" dirty="0">
                <a:latin typeface="+mn-ea"/>
                <a:ea typeface="+mn-ea"/>
              </a:rPr>
              <a:t>Text Infilling </a:t>
            </a:r>
            <a:r>
              <a:rPr lang="ko-KR" altLang="en-US" dirty="0">
                <a:latin typeface="+mn-ea"/>
                <a:ea typeface="+mn-ea"/>
              </a:rPr>
              <a:t>노이즈 함수를 사용하여 </a:t>
            </a:r>
            <a:r>
              <a:rPr lang="en-US" altLang="ko-KR" dirty="0">
                <a:latin typeface="+mn-ea"/>
                <a:ea typeface="+mn-ea"/>
              </a:rPr>
              <a:t>40GB </a:t>
            </a:r>
            <a:r>
              <a:rPr lang="ko-KR" altLang="en-US" dirty="0">
                <a:latin typeface="+mn-ea"/>
                <a:ea typeface="+mn-ea"/>
              </a:rPr>
              <a:t>이상의 한국어 텍스트에 대해서 학습한 한국어 </a:t>
            </a:r>
            <a:r>
              <a:rPr lang="en-US" altLang="ko-KR" dirty="0">
                <a:latin typeface="+mn-ea"/>
                <a:ea typeface="+mn-ea"/>
              </a:rPr>
              <a:t>encoder-decoder </a:t>
            </a:r>
            <a:r>
              <a:rPr lang="ko-KR" altLang="en-US" dirty="0">
                <a:latin typeface="+mn-ea"/>
                <a:ea typeface="+mn-ea"/>
              </a:rPr>
              <a:t>언어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 err="1">
                <a:solidFill>
                  <a:srgbClr val="333333"/>
                </a:solidFill>
                <a:latin typeface="S-CoreDream-7ExtraBold"/>
                <a:ea typeface="나눔스퀘어 ExtraBold" panose="020B0600000101010101"/>
              </a:rPr>
              <a:t>KoBART</a:t>
            </a:r>
            <a:endParaRPr lang="en-US" altLang="ko-KR" sz="2000" b="1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F7118-858F-3D57-6EB9-EA8BE037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62" y="2926662"/>
            <a:ext cx="4572000" cy="167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0EFD4-2F1A-C0C1-5661-7954E2CDC8C7}"/>
              </a:ext>
            </a:extLst>
          </p:cNvPr>
          <p:cNvSpPr txBox="1"/>
          <p:nvPr/>
        </p:nvSpPr>
        <p:spPr>
          <a:xfrm>
            <a:off x="5551958" y="4541188"/>
            <a:ext cx="27150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+mn-ea"/>
                <a:hlinkClick r:id="rId5"/>
              </a:rPr>
              <a:t>https://github.com/haven-jeon/KoBART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55DD64-BABC-9B5F-3B7C-DC1FF33B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0EEDF61-1162-8C46-0108-795EB5071C5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C312B97-E649-D472-0321-5BB6E958457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36DD267-93B9-9893-F722-2566ECE705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F1F4F12-0713-2803-7D8E-A134C8B229CD}"/>
              </a:ext>
            </a:extLst>
          </p:cNvPr>
          <p:cNvSpPr txBox="1"/>
          <p:nvPr/>
        </p:nvSpPr>
        <p:spPr>
          <a:xfrm>
            <a:off x="1408974" y="288765"/>
            <a:ext cx="646999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KoBART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기반 </a:t>
            </a:r>
            <a:r>
              <a:rPr lang="ko-KR" altLang="en-US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파인튜닝을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통한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Text Style Transfer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구현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CA031E6-4647-257B-A53B-A21F6EF04B8B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방식의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Style Transfer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어려움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72F91CD-4716-C2A7-C34D-E281CAB6821B}"/>
              </a:ext>
            </a:extLst>
          </p:cNvPr>
          <p:cNvSpPr/>
          <p:nvPr/>
        </p:nvSpPr>
        <p:spPr>
          <a:xfrm>
            <a:off x="4843645" y="2142962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35ED-7026-0065-5EF0-D199CADE83BE}"/>
              </a:ext>
            </a:extLst>
          </p:cNvPr>
          <p:cNvSpPr txBox="1"/>
          <p:nvPr/>
        </p:nvSpPr>
        <p:spPr>
          <a:xfrm>
            <a:off x="1564932" y="3244349"/>
            <a:ext cx="6878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PEFT(Parameter-Efficient Fine-Tuning)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 활용한</a:t>
            </a:r>
            <a:endParaRPr lang="en-US" altLang="ko-KR" sz="16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LoRA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Prompt Tuning, Prefix Tuning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다양한 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파인튜닝기법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 및 비교</a:t>
            </a:r>
            <a:endParaRPr lang="en-US" altLang="ko-KR" sz="20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007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477</Words>
  <Application>Microsoft Office PowerPoint</Application>
  <PresentationFormat>화면 슬라이드 쇼(16:9)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조영범</cp:lastModifiedBy>
  <cp:revision>68</cp:revision>
  <dcterms:modified xsi:type="dcterms:W3CDTF">2025-04-28T15:30:13Z</dcterms:modified>
</cp:coreProperties>
</file>