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86615" autoAdjust="0"/>
  </p:normalViewPr>
  <p:slideViewPr>
    <p:cSldViewPr snapToGrid="0">
      <p:cViewPr varScale="1">
        <p:scale>
          <a:sx n="85" d="100"/>
          <a:sy n="85" d="100"/>
        </p:scale>
        <p:origin x="84" y="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AB5337F-C46C-04D5-B7AA-E7F3AC6FA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851A0E1-388E-7B50-39DB-BD80610E8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41162E8-6DBD-9E66-D9D1-7F9D17D87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67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91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02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10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220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9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14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C37D403-5474-3A43-8924-7C92DAA8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5DBDE78-8012-3EDC-114A-475D38CDB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F896F40-0DB3-49C7-CD1D-CB3EAD2617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16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CS224N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2025.03.18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ko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민세희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28FBB06-9652-C7E8-E277-7CB628A2F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E321498-38F5-6D80-8913-F9980F00C09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6BF86F6-AFD8-8C8D-6569-D1F2F21C64F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BC11B72-BAAB-D6DA-ED0B-4B582EC10D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19CFCA1-8F60-E41D-5218-66D0621F694E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다음 스터디 계획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E0790-1841-9A9A-7712-E7C6BB7B3EAD}"/>
              </a:ext>
            </a:extLst>
          </p:cNvPr>
          <p:cNvSpPr txBox="1"/>
          <p:nvPr/>
        </p:nvSpPr>
        <p:spPr>
          <a:xfrm>
            <a:off x="1986141" y="1399053"/>
            <a:ext cx="55435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202124"/>
                </a:solidFill>
                <a:latin typeface="Inter"/>
              </a:rPr>
              <a:t>03.24 18:00 </a:t>
            </a:r>
            <a:r>
              <a:rPr lang="ko-KR" altLang="en-US" sz="2000" dirty="0">
                <a:solidFill>
                  <a:srgbClr val="202124"/>
                </a:solidFill>
                <a:latin typeface="Inter"/>
              </a:rPr>
              <a:t>대면 스터디</a:t>
            </a:r>
            <a:endParaRPr lang="en-US" altLang="ko-KR" sz="2000" dirty="0">
              <a:solidFill>
                <a:srgbClr val="202124"/>
              </a:solidFill>
              <a:latin typeface="Inter"/>
            </a:endParaRPr>
          </a:p>
          <a:p>
            <a:pPr fontAlgn="base"/>
            <a:endParaRPr lang="en-US" altLang="ko-KR" sz="2000" dirty="0">
              <a:solidFill>
                <a:srgbClr val="202124"/>
              </a:solidFill>
              <a:latin typeface="Inter"/>
            </a:endParaRPr>
          </a:p>
          <a:p>
            <a:pPr fontAlgn="base"/>
            <a:r>
              <a:rPr lang="en-US" altLang="ko-KR" sz="2000" i="0" dirty="0">
                <a:solidFill>
                  <a:srgbClr val="202124"/>
                </a:solidFill>
                <a:effectLst/>
                <a:latin typeface="Inter"/>
              </a:rPr>
              <a:t>3</a:t>
            </a:r>
            <a:r>
              <a:rPr lang="ko-KR" altLang="en-US" sz="2000" i="0" dirty="0">
                <a:solidFill>
                  <a:srgbClr val="202124"/>
                </a:solidFill>
                <a:effectLst/>
                <a:latin typeface="Inter"/>
              </a:rPr>
              <a:t>강</a:t>
            </a:r>
            <a:r>
              <a:rPr lang="en-US" altLang="ko-KR" sz="2000" i="0" dirty="0">
                <a:solidFill>
                  <a:srgbClr val="202124"/>
                </a:solidFill>
                <a:effectLst/>
                <a:latin typeface="Inter"/>
              </a:rPr>
              <a:t>: Backpropagation and Neural Network Basics</a:t>
            </a:r>
          </a:p>
          <a:p>
            <a:pPr fontAlgn="base"/>
            <a:r>
              <a:rPr lang="en-US" altLang="ko-KR" sz="2000" dirty="0">
                <a:solidFill>
                  <a:srgbClr val="202124"/>
                </a:solidFill>
                <a:latin typeface="Inter"/>
              </a:rPr>
              <a:t>4</a:t>
            </a:r>
            <a:r>
              <a:rPr lang="ko-KR" altLang="en-US" sz="2000" dirty="0">
                <a:solidFill>
                  <a:srgbClr val="202124"/>
                </a:solidFill>
                <a:latin typeface="Inter"/>
              </a:rPr>
              <a:t>강</a:t>
            </a:r>
            <a:r>
              <a:rPr lang="en-US" altLang="ko-KR" sz="2000" dirty="0">
                <a:solidFill>
                  <a:srgbClr val="202124"/>
                </a:solidFill>
                <a:latin typeface="Inter"/>
              </a:rPr>
              <a:t>: Dependency Parsing</a:t>
            </a:r>
          </a:p>
          <a:p>
            <a:pPr fontAlgn="base"/>
            <a:endParaRPr lang="en-US" altLang="ko-KR" sz="2000" dirty="0">
              <a:solidFill>
                <a:srgbClr val="202124"/>
              </a:solidFill>
              <a:latin typeface="Inter"/>
            </a:endParaRPr>
          </a:p>
          <a:p>
            <a:pPr fontAlgn="base"/>
            <a:r>
              <a:rPr lang="ko-KR" altLang="en-US" sz="2000" dirty="0">
                <a:solidFill>
                  <a:srgbClr val="202124"/>
                </a:solidFill>
                <a:latin typeface="Inter"/>
              </a:rPr>
              <a:t>관련 </a:t>
            </a:r>
            <a:r>
              <a:rPr lang="ko-KR" altLang="en-US" sz="2000" i="0" dirty="0">
                <a:solidFill>
                  <a:srgbClr val="202124"/>
                </a:solidFill>
                <a:effectLst/>
                <a:latin typeface="Inter"/>
              </a:rPr>
              <a:t>논문 리뷰</a:t>
            </a:r>
            <a:r>
              <a:rPr lang="en-US" altLang="ko-KR" sz="2000" i="0" dirty="0">
                <a:solidFill>
                  <a:srgbClr val="202124"/>
                </a:solidFill>
                <a:effectLst/>
                <a:latin typeface="Inter"/>
              </a:rPr>
              <a:t>: </a:t>
            </a:r>
          </a:p>
          <a:p>
            <a:pPr fontAlgn="base"/>
            <a:r>
              <a:rPr lang="en-US" altLang="ko-KR" sz="2000" i="0" dirty="0">
                <a:solidFill>
                  <a:srgbClr val="202124"/>
                </a:solidFill>
                <a:effectLst/>
                <a:latin typeface="Inter"/>
              </a:rPr>
              <a:t>A Fast and Accurate Dependency </a:t>
            </a:r>
          </a:p>
          <a:p>
            <a:pPr fontAlgn="base"/>
            <a:r>
              <a:rPr lang="en-US" altLang="ko-KR" sz="2000" i="0" dirty="0">
                <a:solidFill>
                  <a:srgbClr val="202124"/>
                </a:solidFill>
                <a:effectLst/>
                <a:latin typeface="Inter"/>
              </a:rPr>
              <a:t>Parser using Neural Networks</a:t>
            </a:r>
            <a:endParaRPr lang="en" altLang="ko-KR" sz="2000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2730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8AE2D-0E35-7E56-ABB3-A69C81C5545C}"/>
              </a:ext>
            </a:extLst>
          </p:cNvPr>
          <p:cNvSpPr txBox="1"/>
          <p:nvPr/>
        </p:nvSpPr>
        <p:spPr>
          <a:xfrm>
            <a:off x="3998833" y="2279362"/>
            <a:ext cx="2233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3200" b="1" i="0" dirty="0">
                <a:solidFill>
                  <a:srgbClr val="202124"/>
                </a:solidFill>
                <a:effectLst/>
                <a:latin typeface="Inter"/>
              </a:rPr>
              <a:t>감사합니다</a:t>
            </a:r>
            <a:endParaRPr lang="en" altLang="ko-KR" sz="3200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7817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371060"/>
            <a:ext cx="2714478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 err="1">
                <a:latin typeface="+mj-ea"/>
                <a:ea typeface="+mj-ea"/>
              </a:rPr>
              <a:t>정인혁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ko" dirty="0">
                <a:latin typeface="+mj-ea"/>
                <a:ea typeface="+mj-ea"/>
              </a:rPr>
              <a:t>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태아카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</a:t>
            </a:r>
            <a:r>
              <a:rPr lang="en-US" altLang="ko" dirty="0">
                <a:latin typeface="+mj-ea"/>
                <a:ea typeface="+mj-ea"/>
              </a:rPr>
              <a:t> 3 : </a:t>
            </a:r>
            <a:r>
              <a:rPr lang="ko-KR" altLang="en-US" dirty="0">
                <a:latin typeface="+mj-ea"/>
                <a:ea typeface="+mj-ea"/>
              </a:rPr>
              <a:t>민세희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en-US" altLang="ko" dirty="0">
                <a:latin typeface="+mj-ea"/>
                <a:ea typeface="+mj-ea"/>
              </a:rPr>
              <a:t>4</a:t>
            </a:r>
            <a:r>
              <a:rPr lang="ko" altLang="ko-KR" dirty="0">
                <a:latin typeface="+mj-ea"/>
                <a:ea typeface="+mj-ea"/>
              </a:rPr>
              <a:t>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김지호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en-US" altLang="ko" dirty="0">
                <a:latin typeface="+mj-ea"/>
                <a:ea typeface="+mj-ea"/>
              </a:rPr>
              <a:t>5</a:t>
            </a:r>
            <a:r>
              <a:rPr lang="ko" altLang="ko-KR" dirty="0">
                <a:latin typeface="+mj-ea"/>
                <a:ea typeface="+mj-ea"/>
              </a:rPr>
              <a:t>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민유안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en-US" altLang="ko" dirty="0">
                <a:latin typeface="+mj-ea"/>
                <a:ea typeface="+mj-ea"/>
              </a:rPr>
              <a:t>6</a:t>
            </a:r>
            <a:r>
              <a:rPr lang="ko" altLang="ko-KR" dirty="0">
                <a:latin typeface="+mj-ea"/>
                <a:ea typeface="+mj-ea"/>
              </a:rPr>
              <a:t>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양희원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pic>
        <p:nvPicPr>
          <p:cNvPr id="4" name="그림 3" descr="텍스트, 실내, 벽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17C2CE-BA31-A3DC-76DD-EA823F65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28" y="1371060"/>
            <a:ext cx="4451116" cy="25059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AE2D-0E35-7E56-ABB3-A69C81C5545C}"/>
              </a:ext>
            </a:extLst>
          </p:cNvPr>
          <p:cNvSpPr txBox="1"/>
          <p:nvPr/>
        </p:nvSpPr>
        <p:spPr>
          <a:xfrm>
            <a:off x="1873761" y="3662200"/>
            <a:ext cx="682419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" altLang="ko-KR" sz="2000" dirty="0">
                <a:solidFill>
                  <a:srgbClr val="202124"/>
                </a:solidFill>
                <a:latin typeface="Inter"/>
              </a:rPr>
              <a:t>CS224N: Natural Language Processing with Deep Learning</a:t>
            </a:r>
          </a:p>
          <a:p>
            <a:pPr algn="ctr" fontAlgn="base"/>
            <a:endParaRPr lang="en" altLang="ko-KR" dirty="0">
              <a:solidFill>
                <a:srgbClr val="202124"/>
              </a:solidFill>
              <a:latin typeface="Inter"/>
            </a:endParaRPr>
          </a:p>
          <a:p>
            <a:pPr algn="ctr" fontAlgn="base"/>
            <a:r>
              <a:rPr lang="ko-KR" altLang="en-US" sz="1500" i="0" dirty="0">
                <a:solidFill>
                  <a:srgbClr val="202124"/>
                </a:solidFill>
                <a:effectLst/>
                <a:latin typeface="Inter"/>
              </a:rPr>
              <a:t>매 주 유튜브 강의 영상 </a:t>
            </a:r>
            <a:r>
              <a:rPr lang="en-US" altLang="ko-KR" sz="1500" i="0" dirty="0">
                <a:solidFill>
                  <a:srgbClr val="202124"/>
                </a:solidFill>
                <a:effectLst/>
                <a:latin typeface="Inter"/>
              </a:rPr>
              <a:t>+ </a:t>
            </a:r>
            <a:r>
              <a:rPr lang="ko-KR" altLang="en-US" sz="1500" i="0" dirty="0">
                <a:solidFill>
                  <a:srgbClr val="202124"/>
                </a:solidFill>
                <a:effectLst/>
                <a:latin typeface="Inter"/>
              </a:rPr>
              <a:t>강의 노트 </a:t>
            </a:r>
            <a:r>
              <a:rPr lang="en-US" altLang="ko-KR" sz="1500" i="0" dirty="0">
                <a:solidFill>
                  <a:srgbClr val="202124"/>
                </a:solidFill>
                <a:effectLst/>
                <a:latin typeface="Inter"/>
              </a:rPr>
              <a:t>+ Suggested Readings </a:t>
            </a:r>
            <a:r>
              <a:rPr lang="ko-KR" altLang="en-US" sz="1500" i="0" dirty="0">
                <a:solidFill>
                  <a:srgbClr val="202124"/>
                </a:solidFill>
                <a:effectLst/>
                <a:latin typeface="Inter"/>
              </a:rPr>
              <a:t>논문 리뷰 스터디 진행</a:t>
            </a:r>
            <a:endParaRPr lang="en" altLang="ko-KR" sz="1500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59846E-79D4-4F88-853A-7B57B35DF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302548"/>
            <a:ext cx="3678954" cy="1871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E95E50-333C-4172-A77A-28173F480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457" y="1302548"/>
            <a:ext cx="3977267" cy="1680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 진행 방향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9CC350-37BA-455D-BC54-E95B5869C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1035175"/>
            <a:ext cx="4124901" cy="3591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DF4E03-991E-491D-AF86-5D0FDA968032}"/>
              </a:ext>
            </a:extLst>
          </p:cNvPr>
          <p:cNvSpPr txBox="1"/>
          <p:nvPr/>
        </p:nvSpPr>
        <p:spPr>
          <a:xfrm>
            <a:off x="6275910" y="992236"/>
            <a:ext cx="202483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스터디 방식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(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중간 이전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9E012F-48CE-4DB9-BD4E-DAD032D10F17}"/>
              </a:ext>
            </a:extLst>
          </p:cNvPr>
          <p:cNvSpPr/>
          <p:nvPr/>
        </p:nvSpPr>
        <p:spPr>
          <a:xfrm>
            <a:off x="5990213" y="1422313"/>
            <a:ext cx="2767214" cy="859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개인 학습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매 주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강 학습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관련 논문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 리딩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4A10DF1-89CA-463F-8E73-45C0A55940EC}"/>
              </a:ext>
            </a:extLst>
          </p:cNvPr>
          <p:cNvSpPr/>
          <p:nvPr/>
        </p:nvSpPr>
        <p:spPr>
          <a:xfrm>
            <a:off x="7288327" y="2359877"/>
            <a:ext cx="170985" cy="423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D5094-A9B2-4B5E-B5C1-D208E7F60F0A}"/>
              </a:ext>
            </a:extLst>
          </p:cNvPr>
          <p:cNvSpPr/>
          <p:nvPr/>
        </p:nvSpPr>
        <p:spPr>
          <a:xfrm>
            <a:off x="5997645" y="2853784"/>
            <a:ext cx="2767214" cy="1636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대면 스터디</a:t>
            </a:r>
            <a:r>
              <a:rPr lang="en-US" altLang="ko-KR" dirty="0">
                <a:solidFill>
                  <a:schemeClr val="tx1"/>
                </a:solidFill>
              </a:rPr>
              <a:t>) 3</a:t>
            </a:r>
            <a:r>
              <a:rPr lang="ko-KR" altLang="en-US" dirty="0">
                <a:solidFill>
                  <a:schemeClr val="tx1"/>
                </a:solidFill>
              </a:rPr>
              <a:t>명씩 조를 나누어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강의 리뷰 </a:t>
            </a:r>
            <a:r>
              <a:rPr lang="en-US" altLang="ko-KR" dirty="0">
                <a:solidFill>
                  <a:schemeClr val="tx1"/>
                </a:solidFill>
              </a:rPr>
              <a:t>&amp;</a:t>
            </a:r>
            <a:r>
              <a:rPr lang="ko-KR" altLang="en-US" dirty="0">
                <a:solidFill>
                  <a:schemeClr val="tx1"/>
                </a:solidFill>
              </a:rPr>
              <a:t>질의응답 진행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명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논문 리뷰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질의응답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진행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Ex)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강 리뷰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민세희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강 리뷰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 err="1">
                <a:solidFill>
                  <a:schemeClr val="tx1"/>
                </a:solidFill>
              </a:rPr>
              <a:t>민유안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논문 리뷰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 err="1">
                <a:solidFill>
                  <a:schemeClr val="tx1"/>
                </a:solidFill>
              </a:rPr>
              <a:t>정인혁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다음주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남은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명이 진행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5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주차 스터디 내용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AE2D-0E35-7E56-ABB3-A69C81C5545C}"/>
              </a:ext>
            </a:extLst>
          </p:cNvPr>
          <p:cNvSpPr txBox="1"/>
          <p:nvPr/>
        </p:nvSpPr>
        <p:spPr>
          <a:xfrm>
            <a:off x="1931606" y="1055550"/>
            <a:ext cx="66027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b="1" dirty="0">
                <a:solidFill>
                  <a:srgbClr val="202124"/>
                </a:solidFill>
                <a:latin typeface="Inter"/>
              </a:rPr>
              <a:t>어떻게 인간의 언어를 컴퓨터가 이해할 수 있게 만들까</a:t>
            </a:r>
            <a:r>
              <a:rPr lang="en-US" altLang="ko-KR" b="1" dirty="0">
                <a:solidFill>
                  <a:srgbClr val="202124"/>
                </a:solidFill>
                <a:latin typeface="Inter"/>
              </a:rPr>
              <a:t>?</a:t>
            </a:r>
          </a:p>
          <a:p>
            <a:pPr algn="l" fontAlgn="base"/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전통적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NLP: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단순히 단어를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One-Hot vector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로 표기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문제점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단어 간 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Inter"/>
              </a:rPr>
              <a:t>유사성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을 표현할 수 없음</a:t>
            </a:r>
            <a:endParaRPr lang="en-US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E</a:t>
            </a:r>
            <a:r>
              <a:rPr lang="en" altLang="ko-KR" i="0" dirty="0">
                <a:solidFill>
                  <a:srgbClr val="202124"/>
                </a:solidFill>
                <a:effectLst/>
                <a:latin typeface="Inter"/>
              </a:rPr>
              <a:t>x): Seattle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motel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을 검색할 때 당연히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Seattle hotel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도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포함하여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검색하고 싶지만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,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단순히 원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-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핫 벡터로 표현했을 경우 컴퓨터는 이를 이해할 수 없음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490873-1E6C-4878-858F-2DDBA529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606" y="3282975"/>
            <a:ext cx="622069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1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주차 스터디 내용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AE2D-0E35-7E56-ABB3-A69C81C5545C}"/>
              </a:ext>
            </a:extLst>
          </p:cNvPr>
          <p:cNvSpPr txBox="1"/>
          <p:nvPr/>
        </p:nvSpPr>
        <p:spPr>
          <a:xfrm>
            <a:off x="1809729" y="1142876"/>
            <a:ext cx="39629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202124"/>
                </a:solidFill>
                <a:effectLst/>
                <a:latin typeface="Inter"/>
              </a:rPr>
              <a:t>Word2vec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: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 중심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단어와 주변 단어의 관계성을 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이용하여 단어의 </a:t>
            </a:r>
            <a:r>
              <a:rPr lang="ko-KR" altLang="en-US" dirty="0" err="1">
                <a:solidFill>
                  <a:srgbClr val="202124"/>
                </a:solidFill>
                <a:latin typeface="Inter"/>
              </a:rPr>
              <a:t>임베딩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 표현을 구함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en-US" altLang="ko-KR" dirty="0">
                <a:solidFill>
                  <a:srgbClr val="202124"/>
                </a:solidFill>
                <a:latin typeface="Inter"/>
              </a:rPr>
              <a:t>Skip-gram: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중심단어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-&gt;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주변단어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CBOW: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주변단어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-&gt;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중심단어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1E927-F19E-42A8-864A-4A56FBCB5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587" y="2571750"/>
            <a:ext cx="4833880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6360C2-B164-44FA-B296-550615835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364" y="1493034"/>
            <a:ext cx="2280392" cy="35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주차 스터디 내용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AE2D-0E35-7E56-ABB3-A69C81C5545C}"/>
              </a:ext>
            </a:extLst>
          </p:cNvPr>
          <p:cNvSpPr txBox="1"/>
          <p:nvPr/>
        </p:nvSpPr>
        <p:spPr>
          <a:xfrm>
            <a:off x="1879016" y="2014564"/>
            <a:ext cx="67344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" altLang="ko-KR" sz="1600" dirty="0">
                <a:solidFill>
                  <a:srgbClr val="202124"/>
                </a:solidFill>
                <a:latin typeface="Inter"/>
              </a:rPr>
              <a:t>SoftMax: Word2vec</a:t>
            </a:r>
            <a:r>
              <a:rPr lang="ko-KR" altLang="en-US" sz="1600" dirty="0">
                <a:solidFill>
                  <a:srgbClr val="202124"/>
                </a:solidFill>
                <a:latin typeface="Inter"/>
              </a:rPr>
              <a:t>에서 주변 단어 예측 시 사용</a:t>
            </a:r>
            <a:r>
              <a:rPr lang="en-US" altLang="ko-KR" sz="1600" dirty="0">
                <a:solidFill>
                  <a:srgbClr val="202124"/>
                </a:solidFill>
                <a:latin typeface="Inter"/>
              </a:rPr>
              <a:t>, </a:t>
            </a:r>
            <a:r>
              <a:rPr lang="ko-KR" altLang="en-US" sz="1600" dirty="0">
                <a:solidFill>
                  <a:srgbClr val="202124"/>
                </a:solidFill>
                <a:latin typeface="Inter"/>
              </a:rPr>
              <a:t>즉 다중 클래스 분류 문제</a:t>
            </a:r>
            <a:endParaRPr lang="en-US" altLang="ko-KR" sz="1600" dirty="0">
              <a:solidFill>
                <a:srgbClr val="202124"/>
              </a:solidFill>
              <a:latin typeface="Inter"/>
            </a:endParaRPr>
          </a:p>
          <a:p>
            <a:pPr algn="ctr" fontAlgn="base"/>
            <a:r>
              <a:rPr lang="en-US" altLang="ko-KR" sz="1600" dirty="0">
                <a:solidFill>
                  <a:srgbClr val="202124"/>
                </a:solidFill>
                <a:latin typeface="Inter"/>
              </a:rPr>
              <a:t>But</a:t>
            </a:r>
            <a:r>
              <a:rPr lang="ko-KR" altLang="en-US" sz="1600" dirty="0">
                <a:solidFill>
                  <a:srgbClr val="202124"/>
                </a:solidFill>
                <a:latin typeface="Inter"/>
              </a:rPr>
              <a:t> </a:t>
            </a:r>
            <a:r>
              <a:rPr lang="ko-KR" altLang="en-US" sz="1600" dirty="0" err="1">
                <a:solidFill>
                  <a:srgbClr val="202124"/>
                </a:solidFill>
                <a:latin typeface="Inter"/>
              </a:rPr>
              <a:t>연산량이</a:t>
            </a:r>
            <a:r>
              <a:rPr lang="ko-KR" altLang="en-US" sz="1600" dirty="0">
                <a:solidFill>
                  <a:srgbClr val="202124"/>
                </a:solidFill>
                <a:latin typeface="Inter"/>
              </a:rPr>
              <a:t> 너무 많다는 문제점 발생</a:t>
            </a:r>
            <a:r>
              <a:rPr lang="en-US" altLang="ko-KR" sz="1600" dirty="0">
                <a:solidFill>
                  <a:srgbClr val="202124"/>
                </a:solidFill>
                <a:latin typeface="Inter"/>
              </a:rPr>
              <a:t>(</a:t>
            </a:r>
            <a:r>
              <a:rPr lang="ko-KR" altLang="en-US" sz="1600" dirty="0">
                <a:solidFill>
                  <a:srgbClr val="202124"/>
                </a:solidFill>
                <a:latin typeface="Inter"/>
              </a:rPr>
              <a:t>분모</a:t>
            </a:r>
            <a:r>
              <a:rPr lang="en-US" altLang="ko-KR" sz="1600" dirty="0">
                <a:solidFill>
                  <a:srgbClr val="202124"/>
                </a:solidFill>
                <a:latin typeface="Inter"/>
              </a:rPr>
              <a:t>)</a:t>
            </a:r>
          </a:p>
          <a:p>
            <a:pPr algn="l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 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4C7B2-9360-456A-99EB-00757532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690" y="2814783"/>
            <a:ext cx="6651272" cy="1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주차 스터디 내용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F8F43-B010-4A7A-B298-48B8DD002A31}"/>
              </a:ext>
            </a:extLst>
          </p:cNvPr>
          <p:cNvSpPr txBox="1"/>
          <p:nvPr/>
        </p:nvSpPr>
        <p:spPr>
          <a:xfrm>
            <a:off x="1754838" y="1188855"/>
            <a:ext cx="64521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" altLang="ko-KR" sz="1800" b="1" i="0" dirty="0">
                <a:solidFill>
                  <a:srgbClr val="202124"/>
                </a:solidFill>
                <a:effectLst/>
                <a:latin typeface="Inter"/>
              </a:rPr>
              <a:t>Negative Sampling</a:t>
            </a:r>
            <a:r>
              <a:rPr lang="en" altLang="ko-KR" sz="1600" b="1" i="0" dirty="0">
                <a:solidFill>
                  <a:srgbClr val="202124"/>
                </a:solidFill>
                <a:effectLst/>
                <a:latin typeface="Inter"/>
              </a:rPr>
              <a:t>: </a:t>
            </a:r>
            <a:r>
              <a:rPr lang="en-US" altLang="ko-KR" sz="1600" i="0" dirty="0">
                <a:solidFill>
                  <a:srgbClr val="202124"/>
                </a:solidFill>
                <a:effectLst/>
                <a:latin typeface="Inter"/>
              </a:rPr>
              <a:t>SoftMax</a:t>
            </a:r>
            <a:r>
              <a:rPr lang="ko-KR" altLang="en-US" sz="1600" i="0" dirty="0">
                <a:solidFill>
                  <a:srgbClr val="202124"/>
                </a:solidFill>
                <a:effectLst/>
                <a:latin typeface="Inter"/>
              </a:rPr>
              <a:t>의 </a:t>
            </a:r>
            <a:r>
              <a:rPr lang="ko-KR" altLang="en-US" sz="1600" dirty="0" err="1">
                <a:solidFill>
                  <a:srgbClr val="202124"/>
                </a:solidFill>
                <a:latin typeface="Inter"/>
              </a:rPr>
              <a:t>연산량</a:t>
            </a:r>
            <a:r>
              <a:rPr lang="ko-KR" altLang="en-US" sz="1600" dirty="0">
                <a:solidFill>
                  <a:srgbClr val="202124"/>
                </a:solidFill>
                <a:latin typeface="Inter"/>
              </a:rPr>
              <a:t> 문제를 해결하기 위해 사용</a:t>
            </a:r>
            <a:endParaRPr lang="en-US" altLang="ko-KR" sz="1600" dirty="0">
              <a:solidFill>
                <a:srgbClr val="202124"/>
              </a:solidFill>
              <a:latin typeface="Inter"/>
            </a:endParaRPr>
          </a:p>
          <a:p>
            <a:pPr algn="l" fontAlgn="base"/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en-US" altLang="ko-KR" dirty="0">
                <a:solidFill>
                  <a:srgbClr val="202124"/>
                </a:solidFill>
                <a:latin typeface="Inter"/>
              </a:rPr>
              <a:t>(</a:t>
            </a:r>
            <a:r>
              <a:rPr lang="ko-KR" altLang="en-US" b="1" dirty="0">
                <a:solidFill>
                  <a:srgbClr val="202124"/>
                </a:solidFill>
                <a:latin typeface="Inter"/>
              </a:rPr>
              <a:t>중심 단어</a:t>
            </a:r>
            <a:r>
              <a:rPr lang="en-US" altLang="ko-KR" b="1" dirty="0">
                <a:solidFill>
                  <a:srgbClr val="202124"/>
                </a:solidFill>
                <a:latin typeface="Inter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Inter"/>
              </a:rPr>
              <a:t>실제 주변 단어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)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쌍이 진짜라는 것을 잘 맞히게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, </a:t>
            </a:r>
          </a:p>
          <a:p>
            <a:pPr algn="l" fontAlgn="base"/>
            <a:r>
              <a:rPr lang="en-US" altLang="ko-KR" dirty="0">
                <a:solidFill>
                  <a:srgbClr val="202124"/>
                </a:solidFill>
                <a:latin typeface="Inter"/>
              </a:rPr>
              <a:t>(</a:t>
            </a:r>
            <a:r>
              <a:rPr lang="ko-KR" altLang="en-US" b="1" dirty="0">
                <a:solidFill>
                  <a:srgbClr val="202124"/>
                </a:solidFill>
                <a:latin typeface="Inter"/>
              </a:rPr>
              <a:t>중심 단어</a:t>
            </a:r>
            <a:r>
              <a:rPr lang="en-US" altLang="ko-KR" b="1" dirty="0">
                <a:solidFill>
                  <a:srgbClr val="202124"/>
                </a:solidFill>
                <a:latin typeface="Inter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Inter"/>
              </a:rPr>
              <a:t>가짜 주변 단어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(negative sample))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 쌍이 가짜인 것을 잘 맞히게 학습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en-US" altLang="ko-KR" dirty="0">
                <a:solidFill>
                  <a:srgbClr val="202124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보통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5~20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개의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negative sample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사용 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39EB11-9AA5-47FA-9B56-57A594037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874" y="2627146"/>
            <a:ext cx="4978725" cy="538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04BF1B-8D4E-477A-B8F0-7E5B5622046F}"/>
              </a:ext>
            </a:extLst>
          </p:cNvPr>
          <p:cNvSpPr txBox="1"/>
          <p:nvPr/>
        </p:nvSpPr>
        <p:spPr>
          <a:xfrm>
            <a:off x="2592211" y="3372910"/>
            <a:ext cx="4519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즉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SoftMax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 대신 </a:t>
            </a:r>
            <a:r>
              <a:rPr lang="ko-KR" altLang="en-US" dirty="0" err="1">
                <a:solidFill>
                  <a:srgbClr val="202124"/>
                </a:solidFill>
                <a:latin typeface="Inter"/>
              </a:rPr>
              <a:t>시그모이드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 함수를 활용하여 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ctr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이진분류 문제로 변환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ctr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 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63047-0037-4F5C-B350-CF8CE4DE23EF}"/>
              </a:ext>
            </a:extLst>
          </p:cNvPr>
          <p:cNvSpPr txBox="1"/>
          <p:nvPr/>
        </p:nvSpPr>
        <p:spPr>
          <a:xfrm>
            <a:off x="2592199" y="4059861"/>
            <a:ext cx="451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1600" i="0" dirty="0">
                <a:solidFill>
                  <a:srgbClr val="202124"/>
                </a:solidFill>
                <a:effectLst/>
                <a:latin typeface="Inter"/>
              </a:rPr>
              <a:t>-&gt;</a:t>
            </a:r>
            <a:r>
              <a:rPr lang="ko-KR" altLang="en-US" sz="1600" i="0" dirty="0">
                <a:solidFill>
                  <a:srgbClr val="202124"/>
                </a:solidFill>
                <a:effectLst/>
                <a:latin typeface="Inter"/>
              </a:rPr>
              <a:t> </a:t>
            </a:r>
            <a:r>
              <a:rPr lang="ko-KR" altLang="en-US" sz="1600" i="0" dirty="0" err="1">
                <a:solidFill>
                  <a:srgbClr val="202124"/>
                </a:solidFill>
                <a:effectLst/>
                <a:latin typeface="Inter"/>
              </a:rPr>
              <a:t>연산량을</a:t>
            </a:r>
            <a:r>
              <a:rPr lang="ko-KR" altLang="en-US" sz="1600" i="0" dirty="0">
                <a:solidFill>
                  <a:srgbClr val="202124"/>
                </a:solidFill>
                <a:effectLst/>
                <a:latin typeface="Inter"/>
              </a:rPr>
              <a:t> 획기적으로 감소시키면서 성능 유지</a:t>
            </a:r>
            <a:endParaRPr lang="en" altLang="ko-KR" sz="1600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351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5BE55FD-EF84-2391-64C0-7E4E99EE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3BC81B2-0513-F652-0967-7E44628F25D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4CB8711-FDBA-377F-2DFF-E0293CD7705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5415339-D5DA-6D9E-323F-BD48808C61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164E80F-1CF9-14A4-BCBE-7B69511C7D35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주차 스터디 내용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31D4E-49AB-3509-0C37-0B2F86C66FD2}"/>
              </a:ext>
            </a:extLst>
          </p:cNvPr>
          <p:cNvSpPr txBox="1"/>
          <p:nvPr/>
        </p:nvSpPr>
        <p:spPr>
          <a:xfrm>
            <a:off x="1754836" y="1055550"/>
            <a:ext cx="70956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" altLang="ko-KR" sz="2000" b="1" i="0" dirty="0">
                <a:solidFill>
                  <a:srgbClr val="202124"/>
                </a:solidFill>
                <a:effectLst/>
                <a:latin typeface="Inter"/>
              </a:rPr>
              <a:t>GloVe</a:t>
            </a:r>
          </a:p>
          <a:p>
            <a:pPr algn="l" fontAlgn="base"/>
            <a:endParaRPr lang="en" altLang="ko-KR" sz="2000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단어의 동시 등장 확률을 벡터 내적을 통해 단어의 의미를 벡터공간에서 자연스럽게 표현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en-US" altLang="ko-KR" dirty="0">
                <a:solidFill>
                  <a:srgbClr val="202124"/>
                </a:solidFill>
                <a:latin typeface="Inter"/>
              </a:rPr>
              <a:t>Corpus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 전체 단어쌍의 동시 출현 정보를 활용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algn="l" fontAlgn="base"/>
            <a:r>
              <a:rPr lang="en" altLang="ko-KR" i="0" dirty="0">
                <a:solidFill>
                  <a:srgbClr val="202124"/>
                </a:solidFill>
                <a:effectLst/>
                <a:latin typeface="Inter"/>
              </a:rPr>
              <a:t>-&gt; 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윈도우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(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주변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) 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단어들만 보는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Word2vec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과의 차이점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r>
              <a:rPr lang="ko-KR" altLang="en-US" dirty="0">
                <a:solidFill>
                  <a:srgbClr val="202124"/>
                </a:solidFill>
                <a:latin typeface="Inter"/>
              </a:rPr>
              <a:t>손실함수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2D74CFF-83BC-9748-7DFE-B8B027178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231" y="2589497"/>
            <a:ext cx="4747559" cy="6820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79D6AB7-7221-6D22-7E43-0B6D5372F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863" y="3542418"/>
            <a:ext cx="600159" cy="34294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B2E3AB9-81DC-9D7B-4EE0-AF3F3C4F6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570" y="4439178"/>
            <a:ext cx="676370" cy="33401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3EC4B6D-72F7-8E89-75FB-6F6F1C3A7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3757" y="3972921"/>
            <a:ext cx="676369" cy="3429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F26C96-02FC-E5D4-C9D3-AF8305A583CB}"/>
                  </a:ext>
                </a:extLst>
              </p:cNvPr>
              <p:cNvSpPr txBox="1"/>
              <p:nvPr/>
            </p:nvSpPr>
            <p:spPr>
              <a:xfrm>
                <a:off x="2498940" y="3546812"/>
                <a:ext cx="51887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ko-KR" sz="1600" i="0" dirty="0">
                    <a:solidFill>
                      <a:srgbClr val="202124"/>
                    </a:solidFill>
                    <a:effectLst/>
                    <a:latin typeface="Inter"/>
                  </a:rPr>
                  <a:t>-&gt; </a:t>
                </a:r>
                <a:r>
                  <a:rPr lang="ko-KR" altLang="en-US" i="0" dirty="0">
                    <a:solidFill>
                      <a:srgbClr val="202124"/>
                    </a:solidFill>
                    <a:effectLst/>
                    <a:latin typeface="Inter"/>
                  </a:rPr>
                  <a:t>단어 </a:t>
                </a:r>
                <a:r>
                  <a:rPr lang="ko-KR" altLang="en-US" i="0" dirty="0" err="1">
                    <a:solidFill>
                      <a:srgbClr val="202124"/>
                    </a:solidFill>
                    <a:effectLst/>
                    <a:latin typeface="Inter"/>
                  </a:rPr>
                  <a:t>임베딩</a:t>
                </a:r>
                <a:r>
                  <a:rPr lang="ko-KR" altLang="en-US" i="0" dirty="0">
                    <a:solidFill>
                      <a:srgbClr val="202124"/>
                    </a:solidFill>
                    <a:effectLst/>
                    <a:latin typeface="Inter"/>
                  </a:rPr>
                  <a:t> 벡터의 내적</a:t>
                </a:r>
                <a:r>
                  <a:rPr lang="en-US" altLang="ko-KR" i="0" dirty="0">
                    <a:solidFill>
                      <a:srgbClr val="202124"/>
                    </a:solidFill>
                    <a:effectLst/>
                    <a:latin typeface="Inter"/>
                  </a:rPr>
                  <a:t>, </a:t>
                </a:r>
                <a:r>
                  <a:rPr lang="ko-KR" altLang="en-US" i="0" dirty="0">
                    <a:solidFill>
                      <a:srgbClr val="202124"/>
                    </a:solidFill>
                    <a:effectLst/>
                    <a:latin typeface="Inter"/>
                  </a:rPr>
                  <a:t>이 값이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r>
                  <a:rPr lang="ko-KR" altLang="en-US" i="0" dirty="0">
                    <a:solidFill>
                      <a:srgbClr val="202124"/>
                    </a:solidFill>
                    <a:effectLst/>
                    <a:latin typeface="Inter"/>
                  </a:rPr>
                  <a:t>와 가까워지도록 학습 </a:t>
                </a:r>
                <a:endParaRPr lang="en" altLang="ko-KR" i="0" dirty="0">
                  <a:solidFill>
                    <a:srgbClr val="202124"/>
                  </a:solidFill>
                  <a:effectLst/>
                  <a:latin typeface="Inter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F26C96-02FC-E5D4-C9D3-AF8305A5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940" y="3546812"/>
                <a:ext cx="5188793" cy="338554"/>
              </a:xfrm>
              <a:prstGeom prst="rect">
                <a:avLst/>
              </a:prstGeom>
              <a:blipFill>
                <a:blip r:embed="rId8"/>
                <a:stretch>
                  <a:fillRect l="-705" t="-7273" b="-2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D8ADA3C-D139-B2DE-4145-8F0170EC9363}"/>
              </a:ext>
            </a:extLst>
          </p:cNvPr>
          <p:cNvSpPr txBox="1"/>
          <p:nvPr/>
        </p:nvSpPr>
        <p:spPr>
          <a:xfrm>
            <a:off x="2498940" y="3972921"/>
            <a:ext cx="547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0" dirty="0">
                <a:solidFill>
                  <a:srgbClr val="202124"/>
                </a:solidFill>
                <a:effectLst/>
                <a:latin typeface="Inter"/>
              </a:rPr>
              <a:t>-&gt;</a:t>
            </a:r>
            <a:r>
              <a:rPr lang="ko-KR" altLang="en-US" sz="1600" dirty="0">
                <a:solidFill>
                  <a:srgbClr val="202124"/>
                </a:solidFill>
                <a:latin typeface="Inter"/>
              </a:rPr>
              <a:t>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단어 </a:t>
            </a: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i,j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가 얼마나 자주 등장하는가에 대한 </a:t>
            </a:r>
            <a:r>
              <a:rPr lang="ko-KR" altLang="en-US" dirty="0" err="1">
                <a:solidFill>
                  <a:srgbClr val="202124"/>
                </a:solidFill>
                <a:latin typeface="Inter"/>
              </a:rPr>
              <a:t>로그값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9E687B-68F7-CF39-F500-F9B1964B7981}"/>
              </a:ext>
            </a:extLst>
          </p:cNvPr>
          <p:cNvSpPr txBox="1"/>
          <p:nvPr/>
        </p:nvSpPr>
        <p:spPr>
          <a:xfrm>
            <a:off x="2508466" y="4434634"/>
            <a:ext cx="451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i="0" dirty="0">
                <a:solidFill>
                  <a:srgbClr val="202124"/>
                </a:solidFill>
                <a:effectLst/>
                <a:latin typeface="Inter"/>
              </a:rPr>
              <a:t>-&gt; 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빈도에 따른 편향 완화를 위한 가중치 함수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1795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414</Words>
  <Application>Microsoft Office PowerPoint</Application>
  <PresentationFormat>화면 슬라이드 쇼(16:9)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Inter</vt:lpstr>
      <vt:lpstr>나눔고딕</vt:lpstr>
      <vt:lpstr>맑은 고딕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jiho Kim</cp:lastModifiedBy>
  <cp:revision>62</cp:revision>
  <dcterms:modified xsi:type="dcterms:W3CDTF">2025-03-17T16:16:27Z</dcterms:modified>
</cp:coreProperties>
</file>