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63" r:id="rId5"/>
    <p:sldId id="274" r:id="rId6"/>
    <p:sldId id="275" r:id="rId7"/>
    <p:sldId id="276" r:id="rId8"/>
    <p:sldId id="277" r:id="rId9"/>
    <p:sldId id="278" r:id="rId10"/>
    <p:sldId id="281" r:id="rId11"/>
    <p:sldId id="279" r:id="rId12"/>
    <p:sldId id="280" r:id="rId13"/>
    <p:sldId id="273" r:id="rId1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455" autoAdjust="0"/>
  </p:normalViewPr>
  <p:slideViewPr>
    <p:cSldViewPr snapToGrid="0">
      <p:cViewPr varScale="1">
        <p:scale>
          <a:sx n="119" d="100"/>
          <a:sy n="119" d="100"/>
        </p:scale>
        <p:origin x="13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59283612-54E5-E0B3-9A43-47AC22DBE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44EB299F-B6A8-AE97-1193-0054F38C4A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3946C1D-6170-A446-7CAC-3BF1BD635E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01417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A96DA3E1-94DC-1E6F-5852-D9911E012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247E9DC7-DA30-2222-92C2-4679F83565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B5D67062-E2DB-958F-351C-C3896E68A3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46240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794F0927-F226-136E-DA2A-D7D1E8E77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AE89AF1A-379D-220A-C1DC-6F01C1F224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E9CD43C8-A908-F67C-1509-EC9D4C0D11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14613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6D386BF4-D26C-3399-266E-780194BE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2F3C5F5-FE6F-96E9-17DE-88E03E51BB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4B44BA4-5C53-271B-496B-434483D4CC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79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FF4488D6-9E38-ED44-4F6F-9C8DF0E7C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E1D64908-3D0C-E90B-B51B-8CC1E05E1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0CFE7766-5D51-4362-C284-518D0A6CC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55021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C701A903-868C-9694-1DD6-F9D3EC181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14B74EAE-D302-9D5C-02AC-43E1B5C2E6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D6219B56-AA02-72D2-B405-ADA9CC7DC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304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8B1F4868-2FB7-BA52-452B-214AAE8F3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046FE37E-FB6A-B5EB-DA83-145963633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6E843194-0DAB-6B63-7491-D2FB10FFB7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3852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10A88FCB-E909-792C-D9B6-B7767554A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74B94D37-EA7E-51DC-5807-526D616DE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3BDBE670-013B-5120-5682-F72D80051A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5280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D1168D9C-FB1C-D037-3E05-55FE2E734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9428F476-187C-E38E-D8D2-3AD7E15493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CD9EC3D8-8CFB-E78C-1BA2-EB561BD36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4910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>
          <a:extLst>
            <a:ext uri="{FF2B5EF4-FFF2-40B4-BE49-F238E27FC236}">
              <a16:creationId xmlns:a16="http://schemas.microsoft.com/office/drawing/2014/main" id="{0C403CC7-5D4A-62FF-6A7A-87B00342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>
            <a:extLst>
              <a:ext uri="{FF2B5EF4-FFF2-40B4-BE49-F238E27FC236}">
                <a16:creationId xmlns:a16="http://schemas.microsoft.com/office/drawing/2014/main" id="{BBF45E28-1D02-D7E5-D391-93AD5BE046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>
            <a:extLst>
              <a:ext uri="{FF2B5EF4-FFF2-40B4-BE49-F238E27FC236}">
                <a16:creationId xmlns:a16="http://schemas.microsoft.com/office/drawing/2014/main" id="{21C7FE57-0809-FFE6-073E-6B818A6695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85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5388152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500" b="1" dirty="0">
                <a:solidFill>
                  <a:srgbClr val="19264B"/>
                </a:solidFill>
              </a:rPr>
              <a:t>Stanford Univ. CS231n </a:t>
            </a:r>
            <a:r>
              <a:rPr lang="ko-KR" altLang="en-US" sz="2500" b="1" dirty="0">
                <a:solidFill>
                  <a:srgbClr val="19264B"/>
                </a:solidFill>
              </a:rPr>
              <a:t>스터디</a:t>
            </a:r>
            <a:r>
              <a:rPr lang="ko" sz="2500" b="1" dirty="0">
                <a:solidFill>
                  <a:srgbClr val="19264B"/>
                </a:solidFill>
              </a:rPr>
              <a:t> </a:t>
            </a:r>
            <a:r>
              <a:rPr lang="en-US" altLang="ko" sz="2500" b="1" dirty="0">
                <a:solidFill>
                  <a:srgbClr val="19264B"/>
                </a:solidFill>
              </a:rPr>
              <a:t>2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.0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>
                <a:solidFill>
                  <a:srgbClr val="19264B"/>
                </a:solidFill>
              </a:rPr>
              <a:t>최재민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67757439-4823-A1BE-AD5A-3FBD38CC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2FA58670-B0E2-0F9B-3F42-37FEA06DCA1B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36DC15B3-587E-C11B-CE64-440830907DA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D87D17B-5125-49DF-1914-E948422321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C6369A8-7D48-20CB-83DE-8B2673DA12FD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Generative Models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C35AE8-CF1E-5E08-1F8D-B7D703348A2F}"/>
              </a:ext>
            </a:extLst>
          </p:cNvPr>
          <p:cNvSpPr txBox="1"/>
          <p:nvPr/>
        </p:nvSpPr>
        <p:spPr>
          <a:xfrm>
            <a:off x="1773381" y="774665"/>
            <a:ext cx="6617517" cy="9350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Unsupervised learning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Supervised learning</a:t>
            </a:r>
            <a:r>
              <a:rPr lang="ko-KR" altLang="en-US" sz="1200" dirty="0">
                <a:sym typeface="Wingdings" panose="05000000000000000000" pitchFamily="2" charset="2"/>
              </a:rPr>
              <a:t>과 달리 </a:t>
            </a:r>
            <a:r>
              <a:rPr lang="en-US" altLang="ko-KR" sz="1200" dirty="0">
                <a:sym typeface="Wingdings" panose="05000000000000000000" pitchFamily="2" charset="2"/>
              </a:rPr>
              <a:t>label </a:t>
            </a:r>
            <a:r>
              <a:rPr lang="ko-KR" altLang="en-US" sz="1200" dirty="0">
                <a:sym typeface="Wingdings" panose="05000000000000000000" pitchFamily="2" charset="2"/>
              </a:rPr>
              <a:t>없이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r>
              <a:rPr lang="ko-KR" altLang="en-US" sz="1200" dirty="0">
                <a:sym typeface="Wingdings" panose="05000000000000000000" pitchFamily="2" charset="2"/>
              </a:rPr>
              <a:t>데이터 내부 구조를 학습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 Generative model</a:t>
            </a:r>
            <a:r>
              <a:rPr lang="ko-KR" altLang="en-US" sz="1200" dirty="0">
                <a:sym typeface="Wingdings" panose="05000000000000000000" pitchFamily="2" charset="2"/>
              </a:rPr>
              <a:t>은 </a:t>
            </a:r>
            <a:r>
              <a:rPr lang="ko-KR" alt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데이터 내부의 분포</a:t>
            </a:r>
            <a:r>
              <a:rPr lang="ko-KR" altLang="en-US" sz="1200" dirty="0">
                <a:sym typeface="Wingdings" panose="05000000000000000000" pitchFamily="2" charset="2"/>
              </a:rPr>
              <a:t>를 학습하여 이를 </a:t>
            </a:r>
            <a:r>
              <a:rPr lang="en-US" altLang="ko-KR" sz="1200" dirty="0">
                <a:sym typeface="Wingdings" panose="05000000000000000000" pitchFamily="2" charset="2"/>
              </a:rPr>
              <a:t>Sampling</a:t>
            </a:r>
            <a:r>
              <a:rPr lang="ko-KR" altLang="en-US" sz="1200" dirty="0">
                <a:sym typeface="Wingdings" panose="05000000000000000000" pitchFamily="2" charset="2"/>
              </a:rPr>
              <a:t>함으로써 데이터를 생성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F4484-769B-FCA0-8447-7082702E6996}"/>
              </a:ext>
            </a:extLst>
          </p:cNvPr>
          <p:cNvSpPr txBox="1"/>
          <p:nvPr/>
        </p:nvSpPr>
        <p:spPr>
          <a:xfrm>
            <a:off x="1773381" y="1878044"/>
            <a:ext cx="4679486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PixelRNN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PixelCNN</a:t>
            </a: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이전 </a:t>
            </a:r>
            <a:r>
              <a:rPr lang="en-US" altLang="ko-KR" sz="1200" dirty="0">
                <a:sym typeface="Wingdings" panose="05000000000000000000" pitchFamily="2" charset="2"/>
              </a:rPr>
              <a:t>Pixel</a:t>
            </a:r>
            <a:r>
              <a:rPr lang="ko-KR" altLang="en-US" sz="1200" dirty="0">
                <a:sym typeface="Wingdings" panose="05000000000000000000" pitchFamily="2" charset="2"/>
              </a:rPr>
              <a:t>에 </a:t>
            </a:r>
            <a:r>
              <a:rPr lang="en-US" altLang="ko-KR" sz="1200" dirty="0">
                <a:sym typeface="Wingdings" panose="05000000000000000000" pitchFamily="2" charset="2"/>
              </a:rPr>
              <a:t>Condition</a:t>
            </a:r>
            <a:r>
              <a:rPr lang="ko-KR" altLang="en-US" sz="1200" dirty="0">
                <a:sym typeface="Wingdings" panose="05000000000000000000" pitchFamily="2" charset="2"/>
              </a:rPr>
              <a:t>하여 데이터를 생성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A3373-C525-3797-254A-18B3108B0117}"/>
              </a:ext>
            </a:extLst>
          </p:cNvPr>
          <p:cNvSpPr txBox="1"/>
          <p:nvPr/>
        </p:nvSpPr>
        <p:spPr>
          <a:xfrm>
            <a:off x="1773381" y="2310410"/>
            <a:ext cx="2307042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Variational Autoencoders(VAE)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84F09-026D-3ACA-920B-122D025E7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6918" y="2810906"/>
            <a:ext cx="4237772" cy="12458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22794-C365-F7B6-89A0-4BCA5BC814BD}"/>
              </a:ext>
            </a:extLst>
          </p:cNvPr>
          <p:cNvSpPr txBox="1"/>
          <p:nvPr/>
        </p:nvSpPr>
        <p:spPr>
          <a:xfrm>
            <a:off x="1815476" y="4222105"/>
            <a:ext cx="5513048" cy="3147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Encoder</a:t>
            </a:r>
            <a:r>
              <a:rPr lang="ko-KR" altLang="en-US" sz="1100" dirty="0"/>
              <a:t>에서 </a:t>
            </a:r>
            <a:r>
              <a:rPr lang="en-US" altLang="ko-KR" sz="1100" dirty="0"/>
              <a:t>Data x </a:t>
            </a:r>
            <a:r>
              <a:rPr lang="en-US" altLang="ko-KR" sz="1100" dirty="0">
                <a:sym typeface="Wingdings" panose="05000000000000000000" pitchFamily="2" charset="2"/>
              </a:rPr>
              <a:t></a:t>
            </a:r>
            <a:r>
              <a:rPr lang="ko-KR" altLang="en-US" sz="1100" dirty="0"/>
              <a:t> </a:t>
            </a:r>
            <a:r>
              <a:rPr lang="en-US" altLang="ko-KR" sz="1100" dirty="0"/>
              <a:t>Latent z </a:t>
            </a:r>
            <a:r>
              <a:rPr lang="ko-KR" altLang="en-US" sz="1100" dirty="0"/>
              <a:t>생성</a:t>
            </a:r>
            <a:r>
              <a:rPr lang="en-US" altLang="ko-KR" sz="1100" dirty="0"/>
              <a:t>, Decoder</a:t>
            </a:r>
            <a:r>
              <a:rPr lang="ko-KR" altLang="en-US" sz="1100" dirty="0"/>
              <a:t>에서 </a:t>
            </a:r>
            <a:r>
              <a:rPr lang="en-US" altLang="ko-KR" sz="1100" dirty="0"/>
              <a:t>Latent z </a:t>
            </a:r>
            <a:r>
              <a:rPr lang="en-US" altLang="ko-KR" sz="1100" dirty="0">
                <a:sym typeface="Wingdings" panose="05000000000000000000" pitchFamily="2" charset="2"/>
              </a:rPr>
              <a:t> Reconstructed Data x</a:t>
            </a:r>
            <a:r>
              <a:rPr lang="ko-KR" altLang="en-US" sz="1100" dirty="0"/>
              <a:t> </a:t>
            </a:r>
            <a:endParaRPr lang="en-US" altLang="ko-KR" sz="11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D573D8C-2FF5-4637-D861-AE5B23A272F3}"/>
              </a:ext>
            </a:extLst>
          </p:cNvPr>
          <p:cNvCxnSpPr>
            <a:cxnSpLocks/>
          </p:cNvCxnSpPr>
          <p:nvPr/>
        </p:nvCxnSpPr>
        <p:spPr>
          <a:xfrm flipH="1">
            <a:off x="1815476" y="1842620"/>
            <a:ext cx="6502356" cy="0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1D2037D-CB61-6438-8130-6E27FEC4352C}"/>
              </a:ext>
            </a:extLst>
          </p:cNvPr>
          <p:cNvCxnSpPr>
            <a:cxnSpLocks/>
          </p:cNvCxnSpPr>
          <p:nvPr/>
        </p:nvCxnSpPr>
        <p:spPr>
          <a:xfrm flipH="1">
            <a:off x="1815476" y="2310410"/>
            <a:ext cx="6502356" cy="0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473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1EEF6ED1-17D8-1A67-F405-8159535D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684CA29-0563-7237-AAD8-F516F723293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4F99F971-1ADB-3BDE-7337-91CD8D852218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418C729-DE84-12DA-9F5C-4D1A5C6194C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F9E6E9C6-3878-E801-E80E-78BE1C0CC1E9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Generative Models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244456-99B3-2185-3D30-6D2C855B0CA4}"/>
              </a:ext>
            </a:extLst>
          </p:cNvPr>
          <p:cNvSpPr txBox="1"/>
          <p:nvPr/>
        </p:nvSpPr>
        <p:spPr>
          <a:xfrm>
            <a:off x="1773381" y="774665"/>
            <a:ext cx="2906565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Generative Adversarial Networks (GAN)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C7F888-8AEB-5D9A-B33E-32A41F30D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7941" y="1242455"/>
            <a:ext cx="4309448" cy="16440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47AB0D-5E68-2FE1-2385-47DFBCB34C12}"/>
              </a:ext>
            </a:extLst>
          </p:cNvPr>
          <p:cNvSpPr txBox="1"/>
          <p:nvPr/>
        </p:nvSpPr>
        <p:spPr>
          <a:xfrm>
            <a:off x="1773381" y="3186702"/>
            <a:ext cx="3752950" cy="8891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Two player game: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- Discriminator: input image</a:t>
            </a:r>
            <a:r>
              <a:rPr lang="ko-KR" altLang="en-US" sz="1200" dirty="0">
                <a:sym typeface="Wingdings" panose="05000000000000000000" pitchFamily="2" charset="2"/>
              </a:rPr>
              <a:t>가 </a:t>
            </a:r>
            <a:r>
              <a:rPr lang="en-US" altLang="ko-KR" sz="1200" dirty="0">
                <a:sym typeface="Wingdings" panose="05000000000000000000" pitchFamily="2" charset="2"/>
              </a:rPr>
              <a:t>Fake</a:t>
            </a:r>
            <a:r>
              <a:rPr lang="ko-KR" altLang="en-US" sz="1200" dirty="0"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image</a:t>
            </a:r>
            <a:r>
              <a:rPr lang="ko-KR" altLang="en-US" sz="1200" dirty="0">
                <a:sym typeface="Wingdings" panose="05000000000000000000" pitchFamily="2" charset="2"/>
              </a:rPr>
              <a:t>인지 판별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- Generator: </a:t>
            </a:r>
            <a:r>
              <a:rPr lang="ko-KR" altLang="en-US" sz="1200" dirty="0">
                <a:sym typeface="Wingdings" panose="05000000000000000000" pitchFamily="2" charset="2"/>
              </a:rPr>
              <a:t>진짜 같은 </a:t>
            </a:r>
            <a:r>
              <a:rPr lang="en-US" altLang="ko-KR" sz="1200" dirty="0">
                <a:sym typeface="Wingdings" panose="05000000000000000000" pitchFamily="2" charset="2"/>
              </a:rPr>
              <a:t>Fake image</a:t>
            </a:r>
            <a:r>
              <a:rPr lang="ko-KR" altLang="en-US" sz="1200" dirty="0">
                <a:sym typeface="Wingdings" panose="05000000000000000000" pitchFamily="2" charset="2"/>
              </a:rPr>
              <a:t>를 생성</a:t>
            </a:r>
            <a:r>
              <a:rPr lang="en-US" altLang="ko-KR" sz="1200" dirty="0">
                <a:sym typeface="Wingdings" panose="05000000000000000000" pitchFamily="2" charset="2"/>
              </a:rPr>
              <a:t>.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7812D7-BD20-77E0-9CCE-BE15A495C482}"/>
              </a:ext>
            </a:extLst>
          </p:cNvPr>
          <p:cNvSpPr txBox="1"/>
          <p:nvPr/>
        </p:nvSpPr>
        <p:spPr>
          <a:xfrm>
            <a:off x="2273361" y="4224470"/>
            <a:ext cx="5918607" cy="6118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ctr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200" dirty="0">
                <a:sym typeface="Wingdings" panose="05000000000000000000" pitchFamily="2" charset="2"/>
              </a:rPr>
              <a:t> Discriminator </a:t>
            </a:r>
            <a:r>
              <a:rPr lang="ko-KR" altLang="en-US" sz="1200" dirty="0">
                <a:sym typeface="Wingdings" panose="05000000000000000000" pitchFamily="2" charset="2"/>
              </a:rPr>
              <a:t>가 정답을 잘 맞추도록</a:t>
            </a:r>
            <a:r>
              <a:rPr lang="en-US" altLang="ko-KR" sz="1200" dirty="0">
                <a:sym typeface="Wingdings" panose="05000000000000000000" pitchFamily="2" charset="2"/>
              </a:rPr>
              <a:t>, Generator</a:t>
            </a:r>
            <a:r>
              <a:rPr lang="ko-KR" altLang="en-US" sz="1200" dirty="0">
                <a:sym typeface="Wingdings" panose="05000000000000000000" pitchFamily="2" charset="2"/>
              </a:rPr>
              <a:t>는 </a:t>
            </a:r>
            <a:r>
              <a:rPr lang="en-US" altLang="ko-KR" sz="1200" dirty="0">
                <a:sym typeface="Wingdings" panose="05000000000000000000" pitchFamily="2" charset="2"/>
              </a:rPr>
              <a:t>Discriminator</a:t>
            </a:r>
            <a:r>
              <a:rPr lang="ko-KR" altLang="en-US" sz="1200" dirty="0">
                <a:sym typeface="Wingdings" panose="05000000000000000000" pitchFamily="2" charset="2"/>
              </a:rPr>
              <a:t> 가 </a:t>
            </a:r>
            <a:r>
              <a:rPr lang="en-US" altLang="ko-KR" sz="1200" dirty="0">
                <a:sym typeface="Wingdings" panose="05000000000000000000" pitchFamily="2" charset="2"/>
              </a:rPr>
              <a:t>Fake image</a:t>
            </a:r>
            <a:r>
              <a:rPr lang="ko-KR" altLang="en-US" sz="1200" dirty="0">
                <a:sym typeface="Wingdings" panose="05000000000000000000" pitchFamily="2" charset="2"/>
              </a:rPr>
              <a:t>를</a:t>
            </a:r>
            <a:endParaRPr lang="en-US" altLang="ko-KR" sz="1200" dirty="0"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/>
              <a:t>진짜 </a:t>
            </a:r>
            <a:r>
              <a:rPr lang="en-US" altLang="ko-KR" sz="1200" dirty="0"/>
              <a:t>image</a:t>
            </a:r>
            <a:r>
              <a:rPr lang="ko-KR" altLang="en-US" sz="1200" dirty="0"/>
              <a:t>라고 판단하도록 </a:t>
            </a:r>
            <a:r>
              <a:rPr lang="en-US" altLang="ko-KR" sz="1200" dirty="0"/>
              <a:t>Loss function</a:t>
            </a:r>
            <a:r>
              <a:rPr lang="ko-KR" altLang="en-US" sz="1200" dirty="0"/>
              <a:t>을 구성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8506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9A20B733-9211-AF82-C23A-14D6F9D3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CC3DC61-B465-E86F-C3ED-6261EFDDA75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7483D57-5254-7C42-970C-2BD33C385DFD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566E20FE-FA4C-35E4-FD32-F3804098234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EB4BF501-DCEA-D332-6029-73069A55D5DC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Reinforcement Learning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EA78F2-A8D5-69F4-7D20-3AE550482A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5522"/>
          <a:stretch/>
        </p:blipFill>
        <p:spPr>
          <a:xfrm>
            <a:off x="2052412" y="774665"/>
            <a:ext cx="3360339" cy="12102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88210D-594D-421C-2348-F282240D9AC7}"/>
              </a:ext>
            </a:extLst>
          </p:cNvPr>
          <p:cNvSpPr txBox="1"/>
          <p:nvPr/>
        </p:nvSpPr>
        <p:spPr>
          <a:xfrm>
            <a:off x="2002876" y="1896730"/>
            <a:ext cx="3716082" cy="31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Agent</a:t>
            </a:r>
            <a:r>
              <a:rPr lang="ko-KR" altLang="en-US" sz="1100" dirty="0"/>
              <a:t>의 </a:t>
            </a:r>
            <a:r>
              <a:rPr lang="en-US" altLang="ko-KR" sz="1100" dirty="0"/>
              <a:t>State</a:t>
            </a:r>
            <a:r>
              <a:rPr lang="ko-KR" altLang="en-US" sz="1100" dirty="0"/>
              <a:t>에 따라 얻는 </a:t>
            </a:r>
            <a:r>
              <a:rPr lang="en-US" altLang="ko-KR" sz="1100" dirty="0">
                <a:solidFill>
                  <a:srgbClr val="0070C0"/>
                </a:solidFill>
              </a:rPr>
              <a:t>Reward</a:t>
            </a:r>
            <a:r>
              <a:rPr lang="ko-KR" altLang="en-US" sz="1100" dirty="0">
                <a:solidFill>
                  <a:srgbClr val="0070C0"/>
                </a:solidFill>
              </a:rPr>
              <a:t>를 최대화</a:t>
            </a:r>
            <a:r>
              <a:rPr lang="ko-KR" altLang="en-US" sz="1100" dirty="0"/>
              <a:t>하도록 학습</a:t>
            </a:r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6B904B-A385-9EF9-E44C-ACF00ED20F48}"/>
              </a:ext>
            </a:extLst>
          </p:cNvPr>
          <p:cNvSpPr txBox="1"/>
          <p:nvPr/>
        </p:nvSpPr>
        <p:spPr>
          <a:xfrm>
            <a:off x="1594854" y="2299036"/>
            <a:ext cx="2359941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Markov Decision Process(MDP)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BDC150-7C38-2075-DCDD-F1122F703B68}"/>
              </a:ext>
            </a:extLst>
          </p:cNvPr>
          <p:cNvSpPr txBox="1"/>
          <p:nvPr/>
        </p:nvSpPr>
        <p:spPr>
          <a:xfrm>
            <a:off x="1885787" y="2640275"/>
            <a:ext cx="2993127" cy="3146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정의</a:t>
            </a:r>
            <a:r>
              <a:rPr lang="en-US" altLang="ko-KR" sz="1100" dirty="0"/>
              <a:t>: </a:t>
            </a:r>
            <a:r>
              <a:rPr lang="ko-KR" altLang="en-US" sz="1100" dirty="0"/>
              <a:t>현재 상태만을 이용해 미래 상태를 예측</a:t>
            </a:r>
            <a:endParaRPr lang="en-US" altLang="ko-K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12DE8-1BB9-B8BB-358A-237F174A2AAD}"/>
                  </a:ext>
                </a:extLst>
              </p:cNvPr>
              <p:cNvSpPr txBox="1"/>
              <p:nvPr/>
            </p:nvSpPr>
            <p:spPr>
              <a:xfrm>
                <a:off x="1096350" y="3472731"/>
                <a:ext cx="4572000" cy="973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𝑎𝑟𝑔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ko-KR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r>
                            <a:rPr lang="ko-KR" altLang="en-US" sz="14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altLang="ko-KR" sz="1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sz="1400" i="1">
                                              <a:latin typeface="Cambria Math" panose="02040503050406030204" pitchFamily="18" charset="0"/>
                                            </a:rPr>
                                            <m:t>𝛾</m:t>
                                          </m:r>
                                        </m:e>
                                        <m:sup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  <m:sSub>
                                        <m:sSubPr>
                                          <m:ctrlP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1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ko-KR" altLang="en-US" sz="1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6912DE8-1BB9-B8BB-358A-237F174A2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350" y="3472731"/>
                <a:ext cx="4572000" cy="9738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A6B718-E152-03A8-65EF-7D0036F13307}"/>
                  </a:ext>
                </a:extLst>
              </p:cNvPr>
              <p:cNvSpPr txBox="1"/>
              <p:nvPr/>
            </p:nvSpPr>
            <p:spPr>
              <a:xfrm>
                <a:off x="1594854" y="2963202"/>
                <a:ext cx="1332544" cy="456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200" dirty="0"/>
                  <a:t>Optimal policy </a:t>
                </a:r>
                <a14:m>
                  <m:oMath xmlns:m="http://schemas.openxmlformats.org/officeDocument/2006/math">
                    <m:r>
                      <a:rPr lang="ko-KR" altLang="ko-KR" sz="18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endParaRPr lang="en-US" altLang="ko-KR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AA6B718-E152-03A8-65EF-7D0036F13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4" y="2963202"/>
                <a:ext cx="1332544" cy="456535"/>
              </a:xfrm>
              <a:prstGeom prst="rect">
                <a:avLst/>
              </a:prstGeom>
              <a:blipFill>
                <a:blip r:embed="rId6"/>
                <a:stretch>
                  <a:fillRect l="-459" b="-5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FAA3FB-EDFA-6AB3-6473-A117BE6B63E3}"/>
                  </a:ext>
                </a:extLst>
              </p:cNvPr>
              <p:cNvSpPr txBox="1"/>
              <p:nvPr/>
            </p:nvSpPr>
            <p:spPr>
              <a:xfrm>
                <a:off x="1885787" y="3367953"/>
                <a:ext cx="3095719" cy="3157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100" dirty="0"/>
                  <a:t>누적 </a:t>
                </a:r>
                <a:r>
                  <a:rPr lang="en-US" altLang="ko-KR" sz="1100" dirty="0"/>
                  <a:t>Reward</a:t>
                </a:r>
                <a:r>
                  <a:rPr lang="ko-KR" altLang="en-US" sz="1100" dirty="0"/>
                  <a:t>를 최대화하는 </a:t>
                </a:r>
                <a:r>
                  <a:rPr lang="en-US" altLang="ko-KR" sz="1100" dirty="0"/>
                  <a:t>Policy </a:t>
                </a:r>
                <a14:m>
                  <m:oMath xmlns:m="http://schemas.openxmlformats.org/officeDocument/2006/math">
                    <m:r>
                      <a:rPr lang="ko-KR" altLang="en-US" sz="11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ko-KR" altLang="en-US" sz="11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100" dirty="0"/>
                  <a:t> </a:t>
                </a:r>
                <a:r>
                  <a:rPr lang="ko-KR" altLang="en-US" sz="1100" dirty="0"/>
                  <a:t>찾는 것</a:t>
                </a:r>
                <a:r>
                  <a:rPr lang="en-US" altLang="ko-KR" sz="1100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FAA3FB-EDFA-6AB3-6473-A117BE6B6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787" y="3367953"/>
                <a:ext cx="3095719" cy="315792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0F4CA14F-BD58-0058-477A-C083854F3A64}"/>
              </a:ext>
            </a:extLst>
          </p:cNvPr>
          <p:cNvSpPr txBox="1"/>
          <p:nvPr/>
        </p:nvSpPr>
        <p:spPr>
          <a:xfrm>
            <a:off x="5292315" y="2202958"/>
            <a:ext cx="1367682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Bellman equation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D941C5-7A8F-8D6A-8920-B2A85D2AF69D}"/>
              </a:ext>
            </a:extLst>
          </p:cNvPr>
          <p:cNvSpPr txBox="1"/>
          <p:nvPr/>
        </p:nvSpPr>
        <p:spPr>
          <a:xfrm>
            <a:off x="5574580" y="3159407"/>
            <a:ext cx="3557384" cy="8224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/>
              <a:t>최적의 </a:t>
            </a:r>
            <a:r>
              <a:rPr lang="en-US" altLang="ko-KR" sz="1100" dirty="0"/>
              <a:t>policy</a:t>
            </a:r>
            <a:r>
              <a:rPr lang="ko-KR" altLang="en-US" sz="1100" dirty="0"/>
              <a:t>를 안다고 하면</a:t>
            </a:r>
            <a:r>
              <a:rPr lang="en-US" altLang="ko-KR" sz="1100" dirty="0"/>
              <a:t>, </a:t>
            </a:r>
            <a:r>
              <a:rPr lang="ko-KR" altLang="en-US" sz="1100" dirty="0"/>
              <a:t>특정 </a:t>
            </a:r>
            <a:r>
              <a:rPr lang="en-US" altLang="ko-KR" sz="1100" dirty="0"/>
              <a:t>state</a:t>
            </a:r>
            <a:r>
              <a:rPr lang="ko-KR" altLang="en-US" sz="1100" dirty="0"/>
              <a:t>에서 </a:t>
            </a:r>
            <a:r>
              <a:rPr lang="ko-KR" altLang="en-US" sz="1100" dirty="0" err="1"/>
              <a:t>취해야할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Action a</a:t>
            </a:r>
            <a:r>
              <a:rPr lang="ko-KR" altLang="en-US" sz="1100" dirty="0"/>
              <a:t>를 취하기만 하면</a:t>
            </a:r>
            <a:r>
              <a:rPr lang="en-US" altLang="ko-KR" sz="1100" dirty="0"/>
              <a:t> </a:t>
            </a:r>
            <a:r>
              <a:rPr lang="ko-KR" altLang="en-US" sz="1100" dirty="0"/>
              <a:t>최대의 </a:t>
            </a:r>
            <a:r>
              <a:rPr lang="en-US" altLang="ko-KR" sz="1100" dirty="0"/>
              <a:t>Reward</a:t>
            </a:r>
            <a:r>
              <a:rPr lang="ko-KR" altLang="en-US" sz="1100" dirty="0"/>
              <a:t>를 얻을 수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있을 것이라는 직관</a:t>
            </a:r>
            <a:r>
              <a:rPr lang="en-US" altLang="ko-KR" sz="1100" dirty="0"/>
              <a:t>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C39F18-F24D-2185-8E83-CDF3AFB3514C}"/>
              </a:ext>
            </a:extLst>
          </p:cNvPr>
          <p:cNvSpPr txBox="1"/>
          <p:nvPr/>
        </p:nvSpPr>
        <p:spPr>
          <a:xfrm>
            <a:off x="5574580" y="3958909"/>
            <a:ext cx="3607078" cy="8227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How?</a:t>
            </a:r>
            <a:r>
              <a:rPr lang="ko-KR" altLang="en-US" sz="1100" dirty="0"/>
              <a:t> 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en-US" altLang="ko-KR" sz="1100" dirty="0"/>
              <a:t> - Value iteration algorithm</a:t>
            </a:r>
          </a:p>
          <a:p>
            <a:pPr>
              <a:lnSpc>
                <a:spcPct val="150000"/>
              </a:lnSpc>
            </a:pPr>
            <a:r>
              <a:rPr lang="en-US" altLang="ko-KR" sz="1100" dirty="0"/>
              <a:t> - Neural Network (Deep Q- Learning, Policy gradients)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0D86AE-824C-5E12-E496-8DFE14F6B1DD}"/>
                  </a:ext>
                </a:extLst>
              </p:cNvPr>
              <p:cNvSpPr txBox="1"/>
              <p:nvPr/>
            </p:nvSpPr>
            <p:spPr>
              <a:xfrm>
                <a:off x="5099356" y="2569274"/>
                <a:ext cx="4572000" cy="5151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  <m:func>
                        <m:func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ko-KR" sz="1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endChr m:val="|"/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altLang="ko-KR" sz="14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altLang="ko-KR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0D86AE-824C-5E12-E496-8DFE14F6B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9356" y="2569274"/>
                <a:ext cx="4572000" cy="5151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5890DBC-7715-0F07-83C5-4A025CD95EBC}"/>
              </a:ext>
            </a:extLst>
          </p:cNvPr>
          <p:cNvCxnSpPr>
            <a:cxnSpLocks/>
          </p:cNvCxnSpPr>
          <p:nvPr/>
        </p:nvCxnSpPr>
        <p:spPr>
          <a:xfrm flipH="1">
            <a:off x="1649001" y="3060474"/>
            <a:ext cx="3533093" cy="0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64F67D33-C443-6E91-BBA4-60A34982D0F6}"/>
              </a:ext>
            </a:extLst>
          </p:cNvPr>
          <p:cNvCxnSpPr>
            <a:cxnSpLocks/>
          </p:cNvCxnSpPr>
          <p:nvPr/>
        </p:nvCxnSpPr>
        <p:spPr>
          <a:xfrm flipH="1" flipV="1">
            <a:off x="5182094" y="2264729"/>
            <a:ext cx="1" cy="2555854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53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C91B375-EFEF-C6FB-5B25-20CC9E2A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914B9917-43E0-3A74-83B3-3D82E7D5AB8D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13B8A815-0987-1851-411F-6693FA2F3AFE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E16AC767-BF0E-0700-F1FB-B315533D84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5;p15">
            <a:extLst>
              <a:ext uri="{FF2B5EF4-FFF2-40B4-BE49-F238E27FC236}">
                <a16:creationId xmlns:a16="http://schemas.microsoft.com/office/drawing/2014/main" id="{9CA91E86-DDE3-E256-189B-1EB9D560006F}"/>
              </a:ext>
            </a:extLst>
          </p:cNvPr>
          <p:cNvSpPr txBox="1"/>
          <p:nvPr/>
        </p:nvSpPr>
        <p:spPr>
          <a:xfrm>
            <a:off x="2727168" y="1948517"/>
            <a:ext cx="4930099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감사합니다</a:t>
            </a:r>
            <a:endParaRPr sz="6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2496300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이곳에 만나서 찍은 사진을 넣어주세요.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(비대면일 경우엔 화면 캡쳐 이용)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얼굴이 나오게 찍어주셔야 합니다:D</a:t>
            </a:r>
            <a:endParaRPr sz="120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 소개 및 만남 인증</a:t>
            </a:r>
            <a:endParaRPr sz="200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137600" y="1820125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1 : </a:t>
            </a:r>
            <a:r>
              <a:rPr lang="ko-KR" altLang="en-US" dirty="0"/>
              <a:t>방세현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스터디원 2 : 이</a:t>
            </a:r>
            <a:r>
              <a:rPr lang="ko-KR" altLang="en-US" dirty="0"/>
              <a:t>가연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스터디원</a:t>
            </a:r>
            <a:r>
              <a:rPr lang="ko-KR" altLang="en-US" dirty="0"/>
              <a:t> </a:t>
            </a:r>
            <a:r>
              <a:rPr lang="en-US" altLang="ko-KR" dirty="0"/>
              <a:t>3 : </a:t>
            </a:r>
            <a:r>
              <a:rPr lang="ko-KR" altLang="en-US" dirty="0"/>
              <a:t>최재민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8A65A4C-75AC-3701-8459-E97A84CFD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237" y="1352151"/>
            <a:ext cx="4302363" cy="32267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  <a:endParaRPr sz="32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5E43B-A78F-C769-4EC9-2A0110B140DB}"/>
              </a:ext>
            </a:extLst>
          </p:cNvPr>
          <p:cNvSpPr txBox="1"/>
          <p:nvPr/>
        </p:nvSpPr>
        <p:spPr>
          <a:xfrm>
            <a:off x="1408975" y="1598342"/>
            <a:ext cx="28648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dirty="0"/>
              <a:t>각 단원 별 핵심 정리</a:t>
            </a:r>
            <a:endParaRPr lang="en-US" altLang="ko-KR" sz="2000" b="1" dirty="0"/>
          </a:p>
          <a:p>
            <a:pPr marL="342900" indent="-342900">
              <a:buAutoNum type="arabicPeriod"/>
            </a:pPr>
            <a:endParaRPr lang="ko-KR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DA832FD-0186-9B1E-301E-1ABC5C4C7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F11840E-AEE5-0BC0-ECD3-5AF7CCB60A7E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7C9006A-8F24-A221-A604-9C8CBA592B73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D43CADA-5473-510C-993F-13EEAC3599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0F341D5E-A038-1AF2-417A-5C88E1A9FBFF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Training Neural Networks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CCD5FC-9E23-52FA-B046-A5E10B497496}"/>
              </a:ext>
            </a:extLst>
          </p:cNvPr>
          <p:cNvSpPr txBox="1"/>
          <p:nvPr/>
        </p:nvSpPr>
        <p:spPr>
          <a:xfrm>
            <a:off x="1669472" y="774665"/>
            <a:ext cx="3012363" cy="6988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Optimizers: Loss function</a:t>
            </a:r>
            <a:r>
              <a:rPr lang="ko-KR" altLang="en-US" dirty="0"/>
              <a:t>을 최적화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en-US" altLang="ko-KR" sz="1200" dirty="0" err="1">
                <a:sym typeface="Wingdings" panose="05000000000000000000" pitchFamily="2" charset="2"/>
              </a:rPr>
              <a:t>AdaGrad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en-US" altLang="ko-KR" sz="1200" dirty="0" err="1">
                <a:sym typeface="Wingdings" panose="05000000000000000000" pitchFamily="2" charset="2"/>
              </a:rPr>
              <a:t>RMSProp</a:t>
            </a:r>
            <a:r>
              <a:rPr lang="en-US" altLang="ko-KR" sz="1200" dirty="0">
                <a:sym typeface="Wingdings" panose="05000000000000000000" pitchFamily="2" charset="2"/>
              </a:rPr>
              <a:t>, </a:t>
            </a:r>
            <a:r>
              <a:rPr lang="en-US" altLang="ko-KR" sz="1200" dirty="0">
                <a:solidFill>
                  <a:srgbClr val="0070C0"/>
                </a:solidFill>
                <a:sym typeface="Wingdings" panose="05000000000000000000" pitchFamily="2" charset="2"/>
              </a:rPr>
              <a:t>Adam</a:t>
            </a:r>
            <a:r>
              <a:rPr lang="en-US" altLang="ko-KR" sz="1200" dirty="0">
                <a:sym typeface="Wingdings" panose="05000000000000000000" pitchFamily="2" charset="2"/>
              </a:rPr>
              <a:t> 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16CEB-48A4-085B-4301-61B189E45BD2}"/>
              </a:ext>
            </a:extLst>
          </p:cNvPr>
          <p:cNvSpPr txBox="1"/>
          <p:nvPr/>
        </p:nvSpPr>
        <p:spPr>
          <a:xfrm>
            <a:off x="1669472" y="3007839"/>
            <a:ext cx="5703806" cy="375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Batch normalization: </a:t>
            </a:r>
            <a:r>
              <a:rPr lang="ko-KR" altLang="en-US" dirty="0"/>
              <a:t>각 </a:t>
            </a:r>
            <a:r>
              <a:rPr lang="en-US" altLang="ko-KR" dirty="0"/>
              <a:t>Batch</a:t>
            </a:r>
            <a:r>
              <a:rPr lang="ko-KR" altLang="en-US" dirty="0"/>
              <a:t>에 입력을 평균 </a:t>
            </a:r>
            <a:r>
              <a:rPr lang="en-US" altLang="ko-KR" dirty="0"/>
              <a:t>0, </a:t>
            </a:r>
            <a:r>
              <a:rPr lang="ko-KR" altLang="en-US" dirty="0"/>
              <a:t>분산 </a:t>
            </a:r>
            <a:r>
              <a:rPr lang="en-US" altLang="ko-KR" dirty="0"/>
              <a:t>1 </a:t>
            </a:r>
            <a:r>
              <a:rPr lang="ko-KR" altLang="en-US" dirty="0"/>
              <a:t>분포로 정규화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58BFBF-4602-65CE-DFF5-AF508EF50483}"/>
              </a:ext>
            </a:extLst>
          </p:cNvPr>
          <p:cNvSpPr txBox="1"/>
          <p:nvPr/>
        </p:nvSpPr>
        <p:spPr>
          <a:xfrm>
            <a:off x="1669472" y="2587802"/>
            <a:ext cx="5793574" cy="375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Dropout: </a:t>
            </a: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에서 일부 뉴런을 일정 확률로 </a:t>
            </a:r>
            <a:r>
              <a:rPr lang="en-US" altLang="ko-KR" dirty="0"/>
              <a:t>Masking</a:t>
            </a:r>
            <a:r>
              <a:rPr lang="ko-KR" altLang="en-US" dirty="0"/>
              <a:t>하여 </a:t>
            </a:r>
            <a:r>
              <a:rPr lang="ko-KR" altLang="en-US" dirty="0">
                <a:solidFill>
                  <a:srgbClr val="0070C0"/>
                </a:solidFill>
              </a:rPr>
              <a:t>비활성화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8FAFF-A9FD-F08C-245C-42064C519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2894" y="1252051"/>
            <a:ext cx="4354030" cy="12187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8B0E86-637A-D468-7325-27CBF7B27287}"/>
                  </a:ext>
                </a:extLst>
              </p:cNvPr>
              <p:cNvSpPr txBox="1"/>
              <p:nvPr/>
            </p:nvSpPr>
            <p:spPr>
              <a:xfrm>
                <a:off x="3567463" y="3312372"/>
                <a:ext cx="2396682" cy="8440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𝐵𝑁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𝑉𝑎𝑟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ko-KR" alt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08B0E86-637A-D468-7325-27CBF7B272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7463" y="3312372"/>
                <a:ext cx="2396682" cy="8440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32E28-B320-CE16-2BDF-210C84B57D66}"/>
                  </a:ext>
                </a:extLst>
              </p:cNvPr>
              <p:cNvSpPr txBox="1"/>
              <p:nvPr/>
            </p:nvSpPr>
            <p:spPr>
              <a:xfrm>
                <a:off x="2004022" y="4297366"/>
                <a:ext cx="5523563" cy="611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1200" dirty="0"/>
                  <a:t>이때 </a:t>
                </a:r>
                <a14:m>
                  <m:oMath xmlns:m="http://schemas.openxmlformats.org/officeDocument/2006/math"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sz="12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200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sz="1200" dirty="0"/>
                  <a:t> </a:t>
                </a:r>
                <a:r>
                  <a:rPr lang="en-US" altLang="ko-KR" sz="1200" dirty="0">
                    <a:solidFill>
                      <a:srgbClr val="0070C0"/>
                    </a:solidFill>
                  </a:rPr>
                  <a:t>Learnable parameter</a:t>
                </a:r>
                <a:r>
                  <a:rPr lang="ko-KR" altLang="en-US" sz="1200" dirty="0"/>
                  <a:t>로</a:t>
                </a:r>
                <a:r>
                  <a:rPr lang="en-US" altLang="ko-KR" sz="1200" dirty="0"/>
                  <a:t>, </a:t>
                </a:r>
                <a:r>
                  <a:rPr lang="ko-KR" altLang="en-US" sz="1200" dirty="0" err="1"/>
                  <a:t>정규화된</a:t>
                </a:r>
                <a:r>
                  <a:rPr lang="ko-KR" altLang="en-US" sz="1200" dirty="0"/>
                  <a:t> 출력을 </a:t>
                </a:r>
                <a:r>
                  <a:rPr lang="en-US" altLang="ko-KR" sz="1200" dirty="0"/>
                  <a:t>Scaling </a:t>
                </a:r>
                <a:r>
                  <a:rPr lang="ko-KR" altLang="en-US" sz="1200" dirty="0"/>
                  <a:t>및 </a:t>
                </a:r>
                <a:r>
                  <a:rPr lang="en-US" altLang="ko-KR" sz="1200" dirty="0"/>
                  <a:t>Shift</a:t>
                </a:r>
                <a:r>
                  <a:rPr lang="ko-KR" altLang="en-US" sz="1200" dirty="0"/>
                  <a:t>를 통해 </a:t>
                </a:r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r>
                  <a:rPr lang="ko-KR" altLang="en-US" sz="1200" dirty="0"/>
                  <a:t>모델이 다양한 분포를 학습할 수 있도록 </a:t>
                </a:r>
                <a:r>
                  <a:rPr lang="ko-KR" altLang="en-US" sz="1200" dirty="0" err="1"/>
                  <a:t>해줌</a:t>
                </a:r>
                <a:r>
                  <a:rPr lang="en-US" altLang="ko-KR" sz="1200" dirty="0"/>
                  <a:t>.</a:t>
                </a:r>
                <a:r>
                  <a:rPr lang="ko-KR" altLang="en-US" sz="1200" dirty="0"/>
                  <a:t> </a:t>
                </a:r>
                <a:endParaRPr lang="en-US" altLang="ko-KR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132E28-B320-CE16-2BDF-210C84B57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4022" y="4297366"/>
                <a:ext cx="5523563" cy="611834"/>
              </a:xfrm>
              <a:prstGeom prst="rect">
                <a:avLst/>
              </a:prstGeom>
              <a:blipFill>
                <a:blip r:embed="rId6"/>
                <a:stretch>
                  <a:fillRect b="-7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7231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E6CE58-152E-C708-A71C-246122A32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3191CEF-5185-7E55-28A7-4B34B6F8D25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1AC3B55-234C-EA02-7CE5-B27E0CB7427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60F1FC5B-C931-4D8B-A371-FDBC664E3D1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D623A803-BD63-03C6-8928-5B89C23661A1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Deep Learning Software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731B7-A26D-0415-8944-054FC2CC1804}"/>
              </a:ext>
            </a:extLst>
          </p:cNvPr>
          <p:cNvSpPr txBox="1"/>
          <p:nvPr/>
        </p:nvSpPr>
        <p:spPr>
          <a:xfrm>
            <a:off x="1773381" y="879764"/>
            <a:ext cx="3791423" cy="6987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CPU vs GPU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Core </a:t>
            </a:r>
            <a:r>
              <a:rPr lang="ko-KR" altLang="en-US" sz="1200" dirty="0">
                <a:sym typeface="Wingdings" panose="05000000000000000000" pitchFamily="2" charset="2"/>
              </a:rPr>
              <a:t>수가 많은 </a:t>
            </a:r>
            <a:r>
              <a:rPr lang="en-US" altLang="ko-KR" sz="1200" dirty="0">
                <a:sym typeface="Wingdings" panose="05000000000000000000" pitchFamily="2" charset="2"/>
              </a:rPr>
              <a:t>GPU</a:t>
            </a:r>
            <a:r>
              <a:rPr lang="ko-KR" altLang="en-US" sz="1200" dirty="0">
                <a:sym typeface="Wingdings" panose="05000000000000000000" pitchFamily="2" charset="2"/>
              </a:rPr>
              <a:t>가 단순한 연산을 더 잘 수행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8E5782-734F-5735-C53E-CA26B3D15AE6}"/>
              </a:ext>
            </a:extLst>
          </p:cNvPr>
          <p:cNvSpPr txBox="1"/>
          <p:nvPr/>
        </p:nvSpPr>
        <p:spPr>
          <a:xfrm>
            <a:off x="1773381" y="1995055"/>
            <a:ext cx="2879314" cy="935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Framework: TensorFlow, </a:t>
            </a:r>
            <a:r>
              <a:rPr lang="en-US" altLang="ko-KR" dirty="0" err="1"/>
              <a:t>PyTorch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</a:t>
            </a:r>
            <a:r>
              <a:rPr lang="ko-KR" altLang="en-US" sz="1200" dirty="0">
                <a:sym typeface="Wingdings" panose="05000000000000000000" pitchFamily="2" charset="2"/>
              </a:rPr>
              <a:t>특성 및 </a:t>
            </a:r>
            <a:r>
              <a:rPr lang="en-US" altLang="ko-KR" sz="1200" dirty="0">
                <a:sym typeface="Wingdings" panose="05000000000000000000" pitchFamily="2" charset="2"/>
              </a:rPr>
              <a:t>Code review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ym typeface="Wingdings" panose="05000000000000000000" pitchFamily="2" charset="2"/>
              </a:rPr>
              <a:t>  Static graph vs Dynamic graph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02277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4902255C-FFEF-DB94-8414-FEF7DE9A4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EEE2F14C-5B2F-8E2B-ED64-57C1E4859525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7F8A0AB1-98CE-8A4F-38D2-9E7ED76F5944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CDAD56C-FDC0-51C3-FF76-9A40DA192DD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A2D8B23-2633-0DA7-8186-C29DA1E17B5C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CNN Architecture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5C29DB-D460-E5B2-9C6A-364956DC4F84}"/>
              </a:ext>
            </a:extLst>
          </p:cNvPr>
          <p:cNvSpPr txBox="1"/>
          <p:nvPr/>
        </p:nvSpPr>
        <p:spPr>
          <a:xfrm>
            <a:off x="1773381" y="879764"/>
            <a:ext cx="5012911" cy="658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기본 구성 요소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Convolution, Activation(ReLU), Pooling, Fully connected, </a:t>
            </a:r>
            <a:r>
              <a:rPr lang="en-US" altLang="ko-KR" sz="1200" dirty="0" err="1">
                <a:sym typeface="Wingdings" panose="05000000000000000000" pitchFamily="2" charset="2"/>
              </a:rPr>
              <a:t>Softmax</a:t>
            </a:r>
            <a:r>
              <a:rPr lang="en-US" altLang="ko-KR" sz="1200" dirty="0">
                <a:sym typeface="Wingdings" panose="05000000000000000000" pitchFamily="2" charset="2"/>
              </a:rPr>
              <a:t>.. </a:t>
            </a:r>
            <a:endParaRPr lang="ko-KR" altLang="en-US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B5A8077-FF79-BF93-A162-7CC6DD2D5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7469" y="2431473"/>
            <a:ext cx="990894" cy="21424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233B00-BCA1-CD26-CB26-4F5CFF0F46C5}"/>
              </a:ext>
            </a:extLst>
          </p:cNvPr>
          <p:cNvSpPr txBox="1"/>
          <p:nvPr/>
        </p:nvSpPr>
        <p:spPr>
          <a:xfrm>
            <a:off x="2047160" y="1955186"/>
            <a:ext cx="813043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AlexNet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9D5C6C-ECD2-A7E6-A3B9-D00F42A0C2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41062" y="2420794"/>
            <a:ext cx="2107059" cy="208385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12D12954-3B2F-16A1-9BEA-CB04A284DD1A}"/>
              </a:ext>
            </a:extLst>
          </p:cNvPr>
          <p:cNvCxnSpPr>
            <a:cxnSpLocks/>
          </p:cNvCxnSpPr>
          <p:nvPr/>
        </p:nvCxnSpPr>
        <p:spPr>
          <a:xfrm flipH="1">
            <a:off x="2060586" y="2320058"/>
            <a:ext cx="78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E9E76C4-6A7C-74E5-E5E8-59F2992407D1}"/>
              </a:ext>
            </a:extLst>
          </p:cNvPr>
          <p:cNvSpPr txBox="1"/>
          <p:nvPr/>
        </p:nvSpPr>
        <p:spPr>
          <a:xfrm>
            <a:off x="4588070" y="1955186"/>
            <a:ext cx="862737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VGGNet</a:t>
            </a:r>
            <a:endParaRPr lang="ko-KR" altLang="en-US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CBD6FF0-B942-5F46-486A-39B384F799FF}"/>
              </a:ext>
            </a:extLst>
          </p:cNvPr>
          <p:cNvCxnSpPr>
            <a:cxnSpLocks/>
          </p:cNvCxnSpPr>
          <p:nvPr/>
        </p:nvCxnSpPr>
        <p:spPr>
          <a:xfrm flipH="1">
            <a:off x="4626343" y="2320058"/>
            <a:ext cx="78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FF8EC5-BD66-549E-9EA8-1A07FD772410}"/>
              </a:ext>
            </a:extLst>
          </p:cNvPr>
          <p:cNvSpPr txBox="1"/>
          <p:nvPr/>
        </p:nvSpPr>
        <p:spPr>
          <a:xfrm>
            <a:off x="7312899" y="1955186"/>
            <a:ext cx="782587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ResNet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5A9D8F-94AC-493A-D3FE-E402EC236B6C}"/>
              </a:ext>
            </a:extLst>
          </p:cNvPr>
          <p:cNvCxnSpPr>
            <a:cxnSpLocks/>
          </p:cNvCxnSpPr>
          <p:nvPr/>
        </p:nvCxnSpPr>
        <p:spPr>
          <a:xfrm flipH="1">
            <a:off x="7311097" y="2320058"/>
            <a:ext cx="786191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C13BFDB-F8F6-0BC5-A433-ACD98D6E4E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0370" y="2440023"/>
            <a:ext cx="2245146" cy="2142472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AB656C4A-BCA9-7A8A-7179-AC590CC4727A}"/>
              </a:ext>
            </a:extLst>
          </p:cNvPr>
          <p:cNvSpPr/>
          <p:nvPr/>
        </p:nvSpPr>
        <p:spPr>
          <a:xfrm>
            <a:off x="3201066" y="3172278"/>
            <a:ext cx="762000" cy="433137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FAC0185-0ED4-2395-F78E-E88048BCDFA6}"/>
              </a:ext>
            </a:extLst>
          </p:cNvPr>
          <p:cNvSpPr/>
          <p:nvPr/>
        </p:nvSpPr>
        <p:spPr>
          <a:xfrm>
            <a:off x="6101659" y="3172278"/>
            <a:ext cx="762000" cy="433137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C9BCB9-5C19-8C6F-4040-CAAB6B229D6E}"/>
              </a:ext>
            </a:extLst>
          </p:cNvPr>
          <p:cNvSpPr txBox="1"/>
          <p:nvPr/>
        </p:nvSpPr>
        <p:spPr>
          <a:xfrm>
            <a:off x="3043516" y="369390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더 작은 </a:t>
            </a:r>
            <a:r>
              <a:rPr lang="en-US" altLang="ko-KR" sz="1000" dirty="0"/>
              <a:t>Filter</a:t>
            </a:r>
          </a:p>
          <a:p>
            <a:r>
              <a:rPr lang="ko-KR" altLang="en-US" sz="1000" dirty="0"/>
              <a:t>더 깊은 </a:t>
            </a:r>
            <a:r>
              <a:rPr lang="en-US" altLang="ko-KR" sz="1000" dirty="0"/>
              <a:t>Network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00EB89-B57E-6E98-C3F3-F5B0A39EFCCF}"/>
              </a:ext>
            </a:extLst>
          </p:cNvPr>
          <p:cNvSpPr txBox="1"/>
          <p:nvPr/>
        </p:nvSpPr>
        <p:spPr>
          <a:xfrm>
            <a:off x="5816451" y="3662200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Residual connection</a:t>
            </a:r>
          </a:p>
          <a:p>
            <a:r>
              <a:rPr lang="ko-KR" altLang="en-US" sz="1000" dirty="0"/>
              <a:t>깊은 망을 효율적으로</a:t>
            </a:r>
          </a:p>
        </p:txBody>
      </p:sp>
    </p:spTree>
    <p:extLst>
      <p:ext uri="{BB962C8B-B14F-4D97-AF65-F5344CB8AC3E}">
        <p14:creationId xmlns:p14="http://schemas.microsoft.com/office/powerpoint/2010/main" val="388563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D911F26-34B2-5E50-A68B-D49B76ED6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FA1DF7B3-612A-242D-A6FA-8655D2F905A7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D91413CC-DE8F-0C9C-2F29-2615F97F33F7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627154B-6808-FA15-D66E-BA67AAEEF94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9F53F793-6D77-D6F6-E19D-AD2FA1C10F31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Recurrent Neural Networks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3BC935-E0A2-4B4A-8035-77AEC3DCF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525" y="1359404"/>
            <a:ext cx="4805475" cy="15671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D2F451-CCC6-3150-4258-1B7E8209C5E9}"/>
              </a:ext>
            </a:extLst>
          </p:cNvPr>
          <p:cNvSpPr txBox="1"/>
          <p:nvPr/>
        </p:nvSpPr>
        <p:spPr>
          <a:xfrm>
            <a:off x="1773381" y="879764"/>
            <a:ext cx="394210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Fixed</a:t>
            </a:r>
            <a:r>
              <a:rPr lang="ko-KR" altLang="en-US" sz="1200" dirty="0"/>
              <a:t> </a:t>
            </a:r>
            <a:r>
              <a:rPr lang="en-US" altLang="ko-KR" sz="1200" dirty="0"/>
              <a:t>in/out</a:t>
            </a:r>
            <a:r>
              <a:rPr lang="ko-KR" altLang="en-US" sz="1200" dirty="0"/>
              <a:t>보다 유연하게 </a:t>
            </a:r>
            <a:r>
              <a:rPr lang="en-US" altLang="ko-KR" sz="1200" dirty="0"/>
              <a:t>Sequence</a:t>
            </a:r>
            <a:r>
              <a:rPr lang="ko-KR" altLang="en-US" sz="1200" dirty="0"/>
              <a:t>를 다루는 </a:t>
            </a:r>
            <a:r>
              <a:rPr lang="en-US" altLang="ko-KR" sz="1200" dirty="0"/>
              <a:t>Network</a:t>
            </a:r>
            <a:endParaRPr lang="ko-KR" altLang="en-US" sz="12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B668F6-D926-E3A2-0715-C43A007BAB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0868" y="3572197"/>
            <a:ext cx="720115" cy="13830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C9143-981F-133E-60E2-81D47221D1BD}"/>
              </a:ext>
            </a:extLst>
          </p:cNvPr>
          <p:cNvSpPr txBox="1"/>
          <p:nvPr/>
        </p:nvSpPr>
        <p:spPr>
          <a:xfrm>
            <a:off x="1773381" y="3118713"/>
            <a:ext cx="867545" cy="3348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RNN </a:t>
            </a:r>
            <a:r>
              <a:rPr lang="ko-KR" altLang="en-US" sz="1200" dirty="0"/>
              <a:t>구조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85485D-2E4E-CB53-6923-C54FC68319BE}"/>
                  </a:ext>
                </a:extLst>
              </p:cNvPr>
              <p:cNvSpPr txBox="1"/>
              <p:nvPr/>
            </p:nvSpPr>
            <p:spPr>
              <a:xfrm>
                <a:off x="3142219" y="3147470"/>
                <a:ext cx="3624134" cy="6121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12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)⁡</m:t>
                      </m:r>
                    </m:oMath>
                  </m:oMathPara>
                </a14:m>
                <a:endParaRPr lang="en-US" altLang="ko-KR" sz="1200" dirty="0"/>
              </a:p>
              <a:p>
                <a:pPr algn="ctr">
                  <a:lnSpc>
                    <a:spcPct val="150000"/>
                  </a:lnSpc>
                </a:pPr>
                <a:r>
                  <a:rPr lang="en-US" altLang="ko-KR" sz="1200" dirty="0"/>
                  <a:t>(Vanilla RNN)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85485D-2E4E-CB53-6923-C54FC6831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2219" y="3147470"/>
                <a:ext cx="3624134" cy="612155"/>
              </a:xfrm>
              <a:prstGeom prst="rect">
                <a:avLst/>
              </a:prstGeom>
              <a:blipFill>
                <a:blip r:embed="rId6"/>
                <a:stretch>
                  <a:fillRect b="-59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FED53B78-1848-1D6B-1A6B-5C97DF00CF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495" y="3759625"/>
            <a:ext cx="2361858" cy="1080336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FE89A965-2A4E-98F9-B3E1-71DA8CDCC4F9}"/>
              </a:ext>
            </a:extLst>
          </p:cNvPr>
          <p:cNvSpPr/>
          <p:nvPr/>
        </p:nvSpPr>
        <p:spPr>
          <a:xfrm>
            <a:off x="3224463" y="3980575"/>
            <a:ext cx="876288" cy="529389"/>
          </a:xfrm>
          <a:prstGeom prst="righ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19B61E0-9AD3-937C-4AD8-4793055FBBA4}"/>
              </a:ext>
            </a:extLst>
          </p:cNvPr>
          <p:cNvCxnSpPr>
            <a:cxnSpLocks/>
          </p:cNvCxnSpPr>
          <p:nvPr/>
        </p:nvCxnSpPr>
        <p:spPr>
          <a:xfrm flipH="1">
            <a:off x="1843374" y="3045622"/>
            <a:ext cx="5014626" cy="0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60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A72042C2-6257-F9F0-01B7-3A6792B3D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B5F2E025-0AC0-10BA-13E7-CA3B2BEC0AE4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8782F6C-6428-9297-95D8-2F8CCF030EA1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16DF024-22C7-5048-A11F-C79F3D1F013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B1A0324A-E0A6-5FEE-31EF-8095E8417E68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Detection and Segmentation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CF4723-F57F-DC6B-CFFD-31486AFA027A}"/>
              </a:ext>
            </a:extLst>
          </p:cNvPr>
          <p:cNvSpPr txBox="1"/>
          <p:nvPr/>
        </p:nvSpPr>
        <p:spPr>
          <a:xfrm>
            <a:off x="1773381" y="681644"/>
            <a:ext cx="1338828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Segmentation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73A7F9-2C6E-EC54-E973-1BBDE4AAEF3B}"/>
              </a:ext>
            </a:extLst>
          </p:cNvPr>
          <p:cNvSpPr txBox="1"/>
          <p:nvPr/>
        </p:nvSpPr>
        <p:spPr>
          <a:xfrm>
            <a:off x="2175839" y="1057196"/>
            <a:ext cx="1196161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Sliding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7E3EC-2FE2-6AA6-0B56-27566B370474}"/>
              </a:ext>
            </a:extLst>
          </p:cNvPr>
          <p:cNvSpPr txBox="1"/>
          <p:nvPr/>
        </p:nvSpPr>
        <p:spPr>
          <a:xfrm>
            <a:off x="5860798" y="1057196"/>
            <a:ext cx="1444626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Fully convolutional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7A3FA45-DEB0-2C5F-8429-79A93D337D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476" y="1344517"/>
            <a:ext cx="2215012" cy="15434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EE7E8D4-0A0F-47A0-0B9B-0AE59B3AD4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6738" y="1496006"/>
            <a:ext cx="4432747" cy="133783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0A132DF-8C5B-8E14-084B-B31B4C2D9609}"/>
              </a:ext>
            </a:extLst>
          </p:cNvPr>
          <p:cNvCxnSpPr>
            <a:cxnSpLocks/>
          </p:cNvCxnSpPr>
          <p:nvPr/>
        </p:nvCxnSpPr>
        <p:spPr>
          <a:xfrm>
            <a:off x="4160520" y="1096438"/>
            <a:ext cx="0" cy="1801018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372148D-8AE1-FDFB-1B53-39ACC8084CBC}"/>
              </a:ext>
            </a:extLst>
          </p:cNvPr>
          <p:cNvSpPr txBox="1"/>
          <p:nvPr/>
        </p:nvSpPr>
        <p:spPr>
          <a:xfrm>
            <a:off x="1773381" y="2955470"/>
            <a:ext cx="1508746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Object Detection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60BA79-3A6C-78E1-D366-412299C2791B}"/>
              </a:ext>
            </a:extLst>
          </p:cNvPr>
          <p:cNvSpPr txBox="1"/>
          <p:nvPr/>
        </p:nvSpPr>
        <p:spPr>
          <a:xfrm>
            <a:off x="2175839" y="3234770"/>
            <a:ext cx="1196161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Sliding window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9427C8-2978-36AE-88E3-C4F70A3E2D92}"/>
              </a:ext>
            </a:extLst>
          </p:cNvPr>
          <p:cNvCxnSpPr>
            <a:cxnSpLocks/>
          </p:cNvCxnSpPr>
          <p:nvPr/>
        </p:nvCxnSpPr>
        <p:spPr>
          <a:xfrm>
            <a:off x="1666413" y="2995575"/>
            <a:ext cx="7026104" cy="0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3C92EE63-3262-4F62-E483-709C62531A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5151" y="3569926"/>
            <a:ext cx="1985661" cy="151414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E4241167-4CB4-12B3-50FB-CC0FEE6A6284}"/>
              </a:ext>
            </a:extLst>
          </p:cNvPr>
          <p:cNvCxnSpPr>
            <a:cxnSpLocks/>
          </p:cNvCxnSpPr>
          <p:nvPr/>
        </p:nvCxnSpPr>
        <p:spPr>
          <a:xfrm>
            <a:off x="4366738" y="2995575"/>
            <a:ext cx="4604387" cy="0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75EBA70-7DB2-5405-1DD5-3F65C48D5E22}"/>
              </a:ext>
            </a:extLst>
          </p:cNvPr>
          <p:cNvSpPr txBox="1"/>
          <p:nvPr/>
        </p:nvSpPr>
        <p:spPr>
          <a:xfrm>
            <a:off x="4354626" y="3234770"/>
            <a:ext cx="1417376" cy="3351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Regional proposal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B93592-53C3-9E05-CEE8-FD7EE47B79A0}"/>
              </a:ext>
            </a:extLst>
          </p:cNvPr>
          <p:cNvSpPr txBox="1"/>
          <p:nvPr/>
        </p:nvSpPr>
        <p:spPr>
          <a:xfrm>
            <a:off x="4571979" y="3569926"/>
            <a:ext cx="4365298" cy="6121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R-CNN: ROI</a:t>
            </a:r>
            <a:r>
              <a:rPr lang="ko-KR" altLang="en-US" sz="1200" dirty="0"/>
              <a:t>를 특정 알고리즘을 통해 </a:t>
            </a:r>
            <a:r>
              <a:rPr lang="en-US" altLang="ko-KR" sz="1200" dirty="0"/>
              <a:t>2000</a:t>
            </a:r>
            <a:r>
              <a:rPr lang="ko-KR" altLang="en-US" sz="1200" dirty="0"/>
              <a:t>개 정도 받고</a:t>
            </a:r>
            <a:r>
              <a:rPr lang="en-US" altLang="ko-KR" sz="1200" dirty="0"/>
              <a:t>, CNN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Faster R-CNN: Regional Proposal Network </a:t>
            </a:r>
            <a:r>
              <a:rPr lang="ko-KR" altLang="en-US" sz="1200" dirty="0"/>
              <a:t>도입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9796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7EFE32BA-64DB-475E-A6C6-88B171DF7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CE262E4C-A3C3-51B5-7DE4-A7CC40C7EA30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CEEEB516-7F76-547D-5FF6-B6614EFA66EF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7BDA83FC-B647-6993-D95B-8583360BD96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5;p15">
            <a:extLst>
              <a:ext uri="{FF2B5EF4-FFF2-40B4-BE49-F238E27FC236}">
                <a16:creationId xmlns:a16="http://schemas.microsoft.com/office/drawing/2014/main" id="{7758994A-8362-155D-F4E8-69A6A7D489A3}"/>
              </a:ext>
            </a:extLst>
          </p:cNvPr>
          <p:cNvSpPr txBox="1"/>
          <p:nvPr/>
        </p:nvSpPr>
        <p:spPr>
          <a:xfrm>
            <a:off x="1433626" y="306875"/>
            <a:ext cx="6664356" cy="46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Visualizing and Understanding </a:t>
            </a:r>
            <a:endParaRPr sz="16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F99C4-A547-7414-1ACA-5E190CBF0BB4}"/>
              </a:ext>
            </a:extLst>
          </p:cNvPr>
          <p:cNvSpPr txBox="1"/>
          <p:nvPr/>
        </p:nvSpPr>
        <p:spPr>
          <a:xfrm>
            <a:off x="1773381" y="774665"/>
            <a:ext cx="6276077" cy="6580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Neural networks </a:t>
            </a:r>
            <a:r>
              <a:rPr lang="ko-KR" altLang="en-US" dirty="0"/>
              <a:t>내부</a:t>
            </a:r>
            <a:r>
              <a:rPr lang="en-US" altLang="ko-KR" dirty="0"/>
              <a:t>: Black box…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</a:t>
            </a:r>
            <a:r>
              <a:rPr lang="en-US" altLang="ko-KR" sz="1200" dirty="0">
                <a:sym typeface="Wingdings" panose="05000000000000000000" pitchFamily="2" charset="2"/>
              </a:rPr>
              <a:t> Network</a:t>
            </a:r>
            <a:r>
              <a:rPr lang="ko-KR" altLang="en-US" sz="1200" dirty="0">
                <a:sym typeface="Wingdings" panose="05000000000000000000" pitchFamily="2" charset="2"/>
              </a:rPr>
              <a:t> 내부의 </a:t>
            </a:r>
            <a:r>
              <a:rPr lang="en-US" altLang="ko-KR" sz="1200" dirty="0">
                <a:sym typeface="Wingdings" panose="05000000000000000000" pitchFamily="2" charset="2"/>
              </a:rPr>
              <a:t>Layer</a:t>
            </a:r>
            <a:r>
              <a:rPr lang="ko-KR" altLang="en-US" sz="1200" dirty="0">
                <a:sym typeface="Wingdings" panose="05000000000000000000" pitchFamily="2" charset="2"/>
              </a:rPr>
              <a:t>에서 시각화를 통해 </a:t>
            </a:r>
            <a:r>
              <a:rPr lang="en-US" altLang="ko-KR" sz="1200" dirty="0">
                <a:sym typeface="Wingdings" panose="05000000000000000000" pitchFamily="2" charset="2"/>
              </a:rPr>
              <a:t>Network</a:t>
            </a:r>
            <a:r>
              <a:rPr lang="ko-KR" altLang="en-US" sz="1200" dirty="0">
                <a:sym typeface="Wingdings" panose="05000000000000000000" pitchFamily="2" charset="2"/>
              </a:rPr>
              <a:t>가 어떻게 </a:t>
            </a:r>
            <a:r>
              <a:rPr lang="en-US" altLang="ko-KR" sz="1200" dirty="0">
                <a:sym typeface="Wingdings" panose="05000000000000000000" pitchFamily="2" charset="2"/>
              </a:rPr>
              <a:t>image</a:t>
            </a:r>
            <a:r>
              <a:rPr lang="ko-KR" altLang="en-US" sz="1200" dirty="0">
                <a:sym typeface="Wingdings" panose="05000000000000000000" pitchFamily="2" charset="2"/>
              </a:rPr>
              <a:t>를 바라보고 있는지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E0BA59-015C-357F-944C-A9201823F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871" y="1885562"/>
            <a:ext cx="1825380" cy="12964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06C7EE-2870-6715-5FF5-FC003843AF40}"/>
              </a:ext>
            </a:extLst>
          </p:cNvPr>
          <p:cNvSpPr txBox="1"/>
          <p:nvPr/>
        </p:nvSpPr>
        <p:spPr>
          <a:xfrm>
            <a:off x="2326727" y="1491600"/>
            <a:ext cx="1359668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Activation map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DA83686-9F23-83A6-7B8B-388B3196F4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878" y="1850428"/>
            <a:ext cx="1835725" cy="8850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E00A044-8F8B-97AF-8F21-CE8D95239E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3090" y="3771054"/>
            <a:ext cx="3480934" cy="96754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0858E3-86BE-D3B1-7438-4652C25947ED}"/>
              </a:ext>
            </a:extLst>
          </p:cNvPr>
          <p:cNvSpPr txBox="1"/>
          <p:nvPr/>
        </p:nvSpPr>
        <p:spPr>
          <a:xfrm>
            <a:off x="3030330" y="3395502"/>
            <a:ext cx="1566454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Feature inversion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C256FE-E1E9-B6EC-5D93-C2C2B4EA0CA4}"/>
              </a:ext>
            </a:extLst>
          </p:cNvPr>
          <p:cNvSpPr txBox="1"/>
          <p:nvPr/>
        </p:nvSpPr>
        <p:spPr>
          <a:xfrm>
            <a:off x="5029594" y="1491600"/>
            <a:ext cx="1906291" cy="375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Occlusion experiment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96AD597-0A49-FDA7-9BF1-64D25E8936A3}"/>
              </a:ext>
            </a:extLst>
          </p:cNvPr>
          <p:cNvCxnSpPr>
            <a:cxnSpLocks/>
          </p:cNvCxnSpPr>
          <p:nvPr/>
        </p:nvCxnSpPr>
        <p:spPr>
          <a:xfrm>
            <a:off x="4497404" y="1798803"/>
            <a:ext cx="0" cy="1574492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256649B-9C3E-1F46-9114-23BF7AAC77C6}"/>
              </a:ext>
            </a:extLst>
          </p:cNvPr>
          <p:cNvCxnSpPr>
            <a:cxnSpLocks/>
          </p:cNvCxnSpPr>
          <p:nvPr/>
        </p:nvCxnSpPr>
        <p:spPr>
          <a:xfrm flipH="1">
            <a:off x="2007834" y="3373295"/>
            <a:ext cx="4928051" cy="0"/>
          </a:xfrm>
          <a:prstGeom prst="line">
            <a:avLst/>
          </a:prstGeom>
          <a:ln w="12700">
            <a:solidFill>
              <a:schemeClr val="tx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55A9A01-E43A-E67D-0D67-837F253CEF2E}"/>
              </a:ext>
            </a:extLst>
          </p:cNvPr>
          <p:cNvSpPr txBox="1"/>
          <p:nvPr/>
        </p:nvSpPr>
        <p:spPr>
          <a:xfrm>
            <a:off x="5554024" y="3957375"/>
            <a:ext cx="3416320" cy="56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/>
              <a:t>Image</a:t>
            </a:r>
            <a:r>
              <a:rPr lang="ko-KR" altLang="en-US" sz="1100" dirty="0"/>
              <a:t>를 </a:t>
            </a:r>
            <a:r>
              <a:rPr lang="en-US" altLang="ko-KR" sz="1100" dirty="0"/>
              <a:t>Network</a:t>
            </a:r>
            <a:r>
              <a:rPr lang="ko-KR" altLang="en-US" sz="1100" dirty="0"/>
              <a:t>에 넣었을 때</a:t>
            </a:r>
            <a:r>
              <a:rPr lang="en-US" altLang="ko-KR" sz="1100" dirty="0"/>
              <a:t> feature</a:t>
            </a:r>
            <a:r>
              <a:rPr lang="ko-KR" altLang="en-US" sz="1100" dirty="0"/>
              <a:t>값을 이용하여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/>
              <a:t> </a:t>
            </a:r>
            <a:r>
              <a:rPr lang="en-US" altLang="ko-KR" sz="1100" dirty="0"/>
              <a:t>image</a:t>
            </a:r>
            <a:r>
              <a:rPr lang="ko-KR" altLang="en-US" sz="1100" dirty="0"/>
              <a:t>를 </a:t>
            </a:r>
            <a:r>
              <a:rPr lang="en-US" altLang="ko-KR" sz="1100" dirty="0"/>
              <a:t>reconstruction.</a:t>
            </a:r>
          </a:p>
        </p:txBody>
      </p:sp>
    </p:spTree>
    <p:extLst>
      <p:ext uri="{BB962C8B-B14F-4D97-AF65-F5344CB8AC3E}">
        <p14:creationId xmlns:p14="http://schemas.microsoft.com/office/powerpoint/2010/main" val="11336854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2517</TotalTime>
  <Words>539</Words>
  <Application>Microsoft Office PowerPoint</Application>
  <PresentationFormat>화면 슬라이드 쇼(16:9)</PresentationFormat>
  <Paragraphs>93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NanumGothic ExtraBold</vt:lpstr>
      <vt:lpstr>Arial</vt:lpstr>
      <vt:lpstr>Cambria Math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JYoung재영</dc:creator>
  <cp:lastModifiedBy>Jaemin Choi</cp:lastModifiedBy>
  <cp:revision>15</cp:revision>
  <dcterms:modified xsi:type="dcterms:W3CDTF">2025-05-20T08:43:14Z</dcterms:modified>
</cp:coreProperties>
</file>