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8" r:id="rId11"/>
    <p:sldId id="269" r:id="rId12"/>
    <p:sldId id="270" r:id="rId13"/>
    <p:sldId id="271" r:id="rId14"/>
    <p:sldId id="272" r:id="rId15"/>
    <p:sldId id="273" r:id="rId1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>
          <a:extLst>
            <a:ext uri="{FF2B5EF4-FFF2-40B4-BE49-F238E27FC236}">
              <a16:creationId xmlns:a16="http://schemas.microsoft.com/office/drawing/2014/main" id="{72898977-2712-E27C-06D3-B319FD8F02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>
            <a:extLst>
              <a:ext uri="{FF2B5EF4-FFF2-40B4-BE49-F238E27FC236}">
                <a16:creationId xmlns:a16="http://schemas.microsoft.com/office/drawing/2014/main" id="{0C970506-578A-9A1E-3FB2-88E4E0D9FDF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>
            <a:extLst>
              <a:ext uri="{FF2B5EF4-FFF2-40B4-BE49-F238E27FC236}">
                <a16:creationId xmlns:a16="http://schemas.microsoft.com/office/drawing/2014/main" id="{C6523F94-5DF6-2C8B-8611-860E75EC5C4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50767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>
          <a:extLst>
            <a:ext uri="{FF2B5EF4-FFF2-40B4-BE49-F238E27FC236}">
              <a16:creationId xmlns:a16="http://schemas.microsoft.com/office/drawing/2014/main" id="{80387959-D3B7-3B08-BE9D-33953E815C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>
            <a:extLst>
              <a:ext uri="{FF2B5EF4-FFF2-40B4-BE49-F238E27FC236}">
                <a16:creationId xmlns:a16="http://schemas.microsoft.com/office/drawing/2014/main" id="{9E472A7F-FE43-35C6-A554-B38D92B1931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>
            <a:extLst>
              <a:ext uri="{FF2B5EF4-FFF2-40B4-BE49-F238E27FC236}">
                <a16:creationId xmlns:a16="http://schemas.microsoft.com/office/drawing/2014/main" id="{F71EAF98-7D7F-3F3D-73D3-26B520B7427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81330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>
          <a:extLst>
            <a:ext uri="{FF2B5EF4-FFF2-40B4-BE49-F238E27FC236}">
              <a16:creationId xmlns:a16="http://schemas.microsoft.com/office/drawing/2014/main" id="{1B341E41-63B1-B10C-55CF-30806D485A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>
            <a:extLst>
              <a:ext uri="{FF2B5EF4-FFF2-40B4-BE49-F238E27FC236}">
                <a16:creationId xmlns:a16="http://schemas.microsoft.com/office/drawing/2014/main" id="{8BF70AAB-36B7-5481-2237-FB801CFDEDB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>
            <a:extLst>
              <a:ext uri="{FF2B5EF4-FFF2-40B4-BE49-F238E27FC236}">
                <a16:creationId xmlns:a16="http://schemas.microsoft.com/office/drawing/2014/main" id="{EB1B77D5-3A00-18C0-137B-0500EC0266D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945553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>
          <a:extLst>
            <a:ext uri="{FF2B5EF4-FFF2-40B4-BE49-F238E27FC236}">
              <a16:creationId xmlns:a16="http://schemas.microsoft.com/office/drawing/2014/main" id="{9CBBEC51-0040-114A-6A17-845FF53209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>
            <a:extLst>
              <a:ext uri="{FF2B5EF4-FFF2-40B4-BE49-F238E27FC236}">
                <a16:creationId xmlns:a16="http://schemas.microsoft.com/office/drawing/2014/main" id="{C6AE366E-A1C5-E819-C44A-9CD0EBC92AB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>
            <a:extLst>
              <a:ext uri="{FF2B5EF4-FFF2-40B4-BE49-F238E27FC236}">
                <a16:creationId xmlns:a16="http://schemas.microsoft.com/office/drawing/2014/main" id="{D46051E4-16BC-E31E-6920-502851D03CE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14225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>
          <a:extLst>
            <a:ext uri="{FF2B5EF4-FFF2-40B4-BE49-F238E27FC236}">
              <a16:creationId xmlns:a16="http://schemas.microsoft.com/office/drawing/2014/main" id="{BCC8DDB2-6566-502A-5B5C-F9E47BB89A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>
            <a:extLst>
              <a:ext uri="{FF2B5EF4-FFF2-40B4-BE49-F238E27FC236}">
                <a16:creationId xmlns:a16="http://schemas.microsoft.com/office/drawing/2014/main" id="{9DCEBFEE-EFBF-1B71-C2DF-02EE389CF5D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>
            <a:extLst>
              <a:ext uri="{FF2B5EF4-FFF2-40B4-BE49-F238E27FC236}">
                <a16:creationId xmlns:a16="http://schemas.microsoft.com/office/drawing/2014/main" id="{C5028DB4-E8C3-0313-4E2A-7AD7B5B6251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11292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>
          <a:extLst>
            <a:ext uri="{FF2B5EF4-FFF2-40B4-BE49-F238E27FC236}">
              <a16:creationId xmlns:a16="http://schemas.microsoft.com/office/drawing/2014/main" id="{6D386BF4-D26C-3399-266E-780194BE69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>
            <a:extLst>
              <a:ext uri="{FF2B5EF4-FFF2-40B4-BE49-F238E27FC236}">
                <a16:creationId xmlns:a16="http://schemas.microsoft.com/office/drawing/2014/main" id="{B2F3C5F5-FE6F-96E9-17DE-88E03E51BBF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>
            <a:extLst>
              <a:ext uri="{FF2B5EF4-FFF2-40B4-BE49-F238E27FC236}">
                <a16:creationId xmlns:a16="http://schemas.microsoft.com/office/drawing/2014/main" id="{C4B44BA4-5C53-271B-496B-434483D4CCA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63793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18d7eca59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18d7eca59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>
          <a:extLst>
            <a:ext uri="{FF2B5EF4-FFF2-40B4-BE49-F238E27FC236}">
              <a16:creationId xmlns:a16="http://schemas.microsoft.com/office/drawing/2014/main" id="{026DEF0C-6042-F23D-29A2-31552AF02E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>
            <a:extLst>
              <a:ext uri="{FF2B5EF4-FFF2-40B4-BE49-F238E27FC236}">
                <a16:creationId xmlns:a16="http://schemas.microsoft.com/office/drawing/2014/main" id="{A362E233-7C75-256B-6D56-ABE65DC7EA3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>
            <a:extLst>
              <a:ext uri="{FF2B5EF4-FFF2-40B4-BE49-F238E27FC236}">
                <a16:creationId xmlns:a16="http://schemas.microsoft.com/office/drawing/2014/main" id="{04B603FD-1081-0F3F-2648-A782A15FA0B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86944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>
          <a:extLst>
            <a:ext uri="{FF2B5EF4-FFF2-40B4-BE49-F238E27FC236}">
              <a16:creationId xmlns:a16="http://schemas.microsoft.com/office/drawing/2014/main" id="{6482AE12-0A34-E1CE-20EF-CAAC134C5B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>
            <a:extLst>
              <a:ext uri="{FF2B5EF4-FFF2-40B4-BE49-F238E27FC236}">
                <a16:creationId xmlns:a16="http://schemas.microsoft.com/office/drawing/2014/main" id="{D78CBF4E-92BB-2235-DAC8-31C91310E29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>
            <a:extLst>
              <a:ext uri="{FF2B5EF4-FFF2-40B4-BE49-F238E27FC236}">
                <a16:creationId xmlns:a16="http://schemas.microsoft.com/office/drawing/2014/main" id="{82F7910E-3B0C-ECAA-57CF-325854C4C98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67442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>
          <a:extLst>
            <a:ext uri="{FF2B5EF4-FFF2-40B4-BE49-F238E27FC236}">
              <a16:creationId xmlns:a16="http://schemas.microsoft.com/office/drawing/2014/main" id="{F5E61DF5-C94E-A395-D3E6-C3B26A1550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>
            <a:extLst>
              <a:ext uri="{FF2B5EF4-FFF2-40B4-BE49-F238E27FC236}">
                <a16:creationId xmlns:a16="http://schemas.microsoft.com/office/drawing/2014/main" id="{E3430860-4F1E-8162-6732-F3ADA025D44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>
            <a:extLst>
              <a:ext uri="{FF2B5EF4-FFF2-40B4-BE49-F238E27FC236}">
                <a16:creationId xmlns:a16="http://schemas.microsoft.com/office/drawing/2014/main" id="{50FACC89-D74B-AC48-7359-1478E7FD7F8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30586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>
          <a:extLst>
            <a:ext uri="{FF2B5EF4-FFF2-40B4-BE49-F238E27FC236}">
              <a16:creationId xmlns:a16="http://schemas.microsoft.com/office/drawing/2014/main" id="{FF4488D6-9E38-ED44-4F6F-9C8DF0E7CE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>
            <a:extLst>
              <a:ext uri="{FF2B5EF4-FFF2-40B4-BE49-F238E27FC236}">
                <a16:creationId xmlns:a16="http://schemas.microsoft.com/office/drawing/2014/main" id="{E1D64908-3D0C-E90B-B51B-8CC1E05E183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>
            <a:extLst>
              <a:ext uri="{FF2B5EF4-FFF2-40B4-BE49-F238E27FC236}">
                <a16:creationId xmlns:a16="http://schemas.microsoft.com/office/drawing/2014/main" id="{0CFE7766-5D51-4362-C284-518D0A6CCF7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55021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>
          <a:extLst>
            <a:ext uri="{FF2B5EF4-FFF2-40B4-BE49-F238E27FC236}">
              <a16:creationId xmlns:a16="http://schemas.microsoft.com/office/drawing/2014/main" id="{3A0A6287-14FE-27A0-F564-3688F9339D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>
            <a:extLst>
              <a:ext uri="{FF2B5EF4-FFF2-40B4-BE49-F238E27FC236}">
                <a16:creationId xmlns:a16="http://schemas.microsoft.com/office/drawing/2014/main" id="{71162C9C-3DBE-2757-ED7B-5A019DB38C4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>
            <a:extLst>
              <a:ext uri="{FF2B5EF4-FFF2-40B4-BE49-F238E27FC236}">
                <a16:creationId xmlns:a16="http://schemas.microsoft.com/office/drawing/2014/main" id="{89E9C12C-D1A9-CBE9-5C46-A5EB7B0A726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45942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</a:t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1339750" y="2710050"/>
            <a:ext cx="5388152" cy="1565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2500" b="1" dirty="0">
                <a:solidFill>
                  <a:srgbClr val="19264B"/>
                </a:solidFill>
              </a:rPr>
              <a:t>Stanford Univ. CS231n </a:t>
            </a:r>
            <a:r>
              <a:rPr lang="ko-KR" altLang="en-US" sz="2500" b="1" dirty="0">
                <a:solidFill>
                  <a:srgbClr val="19264B"/>
                </a:solidFill>
              </a:rPr>
              <a:t>스터디</a:t>
            </a:r>
            <a:r>
              <a:rPr lang="ko" sz="2500" b="1" dirty="0">
                <a:solidFill>
                  <a:srgbClr val="19264B"/>
                </a:solidFill>
              </a:rPr>
              <a:t> </a:t>
            </a:r>
            <a:r>
              <a:rPr lang="en-US" altLang="ko" sz="2500" b="1" dirty="0">
                <a:solidFill>
                  <a:srgbClr val="19264B"/>
                </a:solidFill>
              </a:rPr>
              <a:t>2</a:t>
            </a:r>
            <a:r>
              <a:rPr lang="ko" sz="2500" b="1" dirty="0">
                <a:solidFill>
                  <a:srgbClr val="19264B"/>
                </a:solidFill>
              </a:rPr>
              <a:t>팀</a:t>
            </a:r>
            <a:endParaRPr sz="2500" b="1"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solidFill>
                  <a:srgbClr val="19264B"/>
                </a:solidFill>
              </a:rPr>
              <a:t>202</a:t>
            </a:r>
            <a:r>
              <a:rPr lang="en-US" altLang="ko" dirty="0">
                <a:solidFill>
                  <a:srgbClr val="19264B"/>
                </a:solidFill>
              </a:rPr>
              <a:t>5</a:t>
            </a:r>
            <a:r>
              <a:rPr lang="ko" dirty="0">
                <a:solidFill>
                  <a:srgbClr val="19264B"/>
                </a:solidFill>
              </a:rPr>
              <a:t>.0</a:t>
            </a:r>
            <a:r>
              <a:rPr lang="en-US" altLang="ko" dirty="0">
                <a:solidFill>
                  <a:srgbClr val="19264B"/>
                </a:solidFill>
              </a:rPr>
              <a:t>4</a:t>
            </a:r>
            <a:r>
              <a:rPr lang="ko" dirty="0">
                <a:solidFill>
                  <a:srgbClr val="19264B"/>
                </a:solidFill>
              </a:rPr>
              <a:t>.</a:t>
            </a:r>
            <a:r>
              <a:rPr lang="en-US" altLang="ko" dirty="0">
                <a:solidFill>
                  <a:srgbClr val="19264B"/>
                </a:solidFill>
              </a:rPr>
              <a:t>29</a:t>
            </a:r>
            <a:endParaRPr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dirty="0">
                <a:solidFill>
                  <a:srgbClr val="19264B"/>
                </a:solidFill>
              </a:rPr>
              <a:t>발표자 : </a:t>
            </a:r>
            <a:r>
              <a:rPr lang="ko-KR" altLang="en-US" sz="1100" dirty="0">
                <a:solidFill>
                  <a:srgbClr val="19264B"/>
                </a:solidFill>
              </a:rPr>
              <a:t>양재영</a:t>
            </a:r>
            <a:endParaRPr sz="1100" dirty="0">
              <a:solidFill>
                <a:srgbClr val="19264B"/>
              </a:solidFill>
            </a:endParaRPr>
          </a:p>
        </p:txBody>
      </p:sp>
      <p:cxnSp>
        <p:nvCxnSpPr>
          <p:cNvPr id="56" name="Google Shape;56;p13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>
          <a:extLst>
            <a:ext uri="{FF2B5EF4-FFF2-40B4-BE49-F238E27FC236}">
              <a16:creationId xmlns:a16="http://schemas.microsoft.com/office/drawing/2014/main" id="{F61CB416-D95B-EB68-DAC1-5A39546122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>
            <a:extLst>
              <a:ext uri="{FF2B5EF4-FFF2-40B4-BE49-F238E27FC236}">
                <a16:creationId xmlns:a16="http://schemas.microsoft.com/office/drawing/2014/main" id="{CF2327D5-F771-F00D-0887-0FD95DEC8871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>
            <a:extLst>
              <a:ext uri="{FF2B5EF4-FFF2-40B4-BE49-F238E27FC236}">
                <a16:creationId xmlns:a16="http://schemas.microsoft.com/office/drawing/2014/main" id="{8EC5E172-743C-471F-A97D-B0E8076D6602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>
            <a:extLst>
              <a:ext uri="{FF2B5EF4-FFF2-40B4-BE49-F238E27FC236}">
                <a16:creationId xmlns:a16="http://schemas.microsoft.com/office/drawing/2014/main" id="{BDC3792F-EEDE-0513-37A6-FC8E90D4AE4F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75;p15">
            <a:extLst>
              <a:ext uri="{FF2B5EF4-FFF2-40B4-BE49-F238E27FC236}">
                <a16:creationId xmlns:a16="http://schemas.microsoft.com/office/drawing/2014/main" id="{8960FB28-C648-722F-E45A-ADE29A1D3E25}"/>
              </a:ext>
            </a:extLst>
          </p:cNvPr>
          <p:cNvSpPr txBox="1"/>
          <p:nvPr/>
        </p:nvSpPr>
        <p:spPr>
          <a:xfrm>
            <a:off x="1433626" y="306875"/>
            <a:ext cx="4930099" cy="750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2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스터디 내용 공유</a:t>
            </a:r>
            <a:endParaRPr sz="32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D33DC4-49FE-01EF-20D8-A0B62D34A52F}"/>
              </a:ext>
            </a:extLst>
          </p:cNvPr>
          <p:cNvSpPr txBox="1"/>
          <p:nvPr/>
        </p:nvSpPr>
        <p:spPr>
          <a:xfrm>
            <a:off x="1546653" y="1151137"/>
            <a:ext cx="43123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/>
              <a:t>Lecture_5. Convolutional Neural Networks</a:t>
            </a:r>
            <a:endParaRPr lang="ko-KR" altLang="en-US" sz="1600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D411C6F-3A64-5AB5-3094-5DFEBC6762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9983" y="1866568"/>
            <a:ext cx="7674017" cy="2631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2718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>
          <a:extLst>
            <a:ext uri="{FF2B5EF4-FFF2-40B4-BE49-F238E27FC236}">
              <a16:creationId xmlns:a16="http://schemas.microsoft.com/office/drawing/2014/main" id="{08B4AD80-8F47-99DB-06B9-F76FB8C256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>
            <a:extLst>
              <a:ext uri="{FF2B5EF4-FFF2-40B4-BE49-F238E27FC236}">
                <a16:creationId xmlns:a16="http://schemas.microsoft.com/office/drawing/2014/main" id="{1D0973D2-C790-B153-7D09-D4DB340D1BAA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>
            <a:extLst>
              <a:ext uri="{FF2B5EF4-FFF2-40B4-BE49-F238E27FC236}">
                <a16:creationId xmlns:a16="http://schemas.microsoft.com/office/drawing/2014/main" id="{2F0364AD-3757-5AEB-530D-1C49A6007947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>
            <a:extLst>
              <a:ext uri="{FF2B5EF4-FFF2-40B4-BE49-F238E27FC236}">
                <a16:creationId xmlns:a16="http://schemas.microsoft.com/office/drawing/2014/main" id="{5601C39E-2B8F-13DF-6DC4-A2FCE0E00753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75;p15">
            <a:extLst>
              <a:ext uri="{FF2B5EF4-FFF2-40B4-BE49-F238E27FC236}">
                <a16:creationId xmlns:a16="http://schemas.microsoft.com/office/drawing/2014/main" id="{7581415C-CDC5-D1BA-7A83-2380B0FDEB67}"/>
              </a:ext>
            </a:extLst>
          </p:cNvPr>
          <p:cNvSpPr txBox="1"/>
          <p:nvPr/>
        </p:nvSpPr>
        <p:spPr>
          <a:xfrm>
            <a:off x="1433626" y="306875"/>
            <a:ext cx="4930099" cy="750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2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스터디 내용 공유</a:t>
            </a:r>
            <a:endParaRPr sz="32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034492-4686-BE11-96A0-4CEF6F43C3A7}"/>
              </a:ext>
            </a:extLst>
          </p:cNvPr>
          <p:cNvSpPr txBox="1"/>
          <p:nvPr/>
        </p:nvSpPr>
        <p:spPr>
          <a:xfrm>
            <a:off x="1546653" y="1151137"/>
            <a:ext cx="43123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/>
              <a:t>Lecture_5. Convolutional Neural Networks</a:t>
            </a:r>
            <a:endParaRPr lang="ko-KR" altLang="en-US" sz="1600" b="1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13785AD-BC96-56B8-9C2A-152013B6DF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6653" y="1687943"/>
            <a:ext cx="6836381" cy="3266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0853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>
          <a:extLst>
            <a:ext uri="{FF2B5EF4-FFF2-40B4-BE49-F238E27FC236}">
              <a16:creationId xmlns:a16="http://schemas.microsoft.com/office/drawing/2014/main" id="{53C36CD1-0FE5-8949-A122-44A8F9D9BF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>
            <a:extLst>
              <a:ext uri="{FF2B5EF4-FFF2-40B4-BE49-F238E27FC236}">
                <a16:creationId xmlns:a16="http://schemas.microsoft.com/office/drawing/2014/main" id="{ED9F0A0F-6279-066A-18D3-8B85560BDA17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>
            <a:extLst>
              <a:ext uri="{FF2B5EF4-FFF2-40B4-BE49-F238E27FC236}">
                <a16:creationId xmlns:a16="http://schemas.microsoft.com/office/drawing/2014/main" id="{BAAD61A1-8984-7FD6-F732-8100B816D989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>
            <a:extLst>
              <a:ext uri="{FF2B5EF4-FFF2-40B4-BE49-F238E27FC236}">
                <a16:creationId xmlns:a16="http://schemas.microsoft.com/office/drawing/2014/main" id="{7B01B413-2B97-53CA-12F3-155E3C5787A9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75;p15">
            <a:extLst>
              <a:ext uri="{FF2B5EF4-FFF2-40B4-BE49-F238E27FC236}">
                <a16:creationId xmlns:a16="http://schemas.microsoft.com/office/drawing/2014/main" id="{56D35963-6450-0DCC-62AF-491B054F95CF}"/>
              </a:ext>
            </a:extLst>
          </p:cNvPr>
          <p:cNvSpPr txBox="1"/>
          <p:nvPr/>
        </p:nvSpPr>
        <p:spPr>
          <a:xfrm>
            <a:off x="1433626" y="306875"/>
            <a:ext cx="4930099" cy="750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2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스터디 내용 공유</a:t>
            </a:r>
            <a:endParaRPr sz="32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3B5C99-C772-644C-BECF-62CD1E92679F}"/>
              </a:ext>
            </a:extLst>
          </p:cNvPr>
          <p:cNvSpPr txBox="1"/>
          <p:nvPr/>
        </p:nvSpPr>
        <p:spPr>
          <a:xfrm>
            <a:off x="1546653" y="1151137"/>
            <a:ext cx="39372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/>
              <a:t>Lecture_6-7. Training Neural Networks</a:t>
            </a:r>
            <a:endParaRPr lang="ko-KR" altLang="en-US" sz="1600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3D3423D-B80E-AEF1-33A2-530B84ED21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6653" y="1630571"/>
            <a:ext cx="6721809" cy="3383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6178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>
          <a:extLst>
            <a:ext uri="{FF2B5EF4-FFF2-40B4-BE49-F238E27FC236}">
              <a16:creationId xmlns:a16="http://schemas.microsoft.com/office/drawing/2014/main" id="{30141A82-90AA-3852-BCC9-CCB0C966D7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>
            <a:extLst>
              <a:ext uri="{FF2B5EF4-FFF2-40B4-BE49-F238E27FC236}">
                <a16:creationId xmlns:a16="http://schemas.microsoft.com/office/drawing/2014/main" id="{FBA0D9B5-F2E0-AC1D-08FB-DBB9A8882BD3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>
            <a:extLst>
              <a:ext uri="{FF2B5EF4-FFF2-40B4-BE49-F238E27FC236}">
                <a16:creationId xmlns:a16="http://schemas.microsoft.com/office/drawing/2014/main" id="{79FFE753-0452-9856-D73D-9D1FF374E470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>
            <a:extLst>
              <a:ext uri="{FF2B5EF4-FFF2-40B4-BE49-F238E27FC236}">
                <a16:creationId xmlns:a16="http://schemas.microsoft.com/office/drawing/2014/main" id="{DCD6B29A-FB77-DC41-437C-4C79D0284FBB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75;p15">
            <a:extLst>
              <a:ext uri="{FF2B5EF4-FFF2-40B4-BE49-F238E27FC236}">
                <a16:creationId xmlns:a16="http://schemas.microsoft.com/office/drawing/2014/main" id="{4276B72C-14EB-8571-B5CD-675449F47A6E}"/>
              </a:ext>
            </a:extLst>
          </p:cNvPr>
          <p:cNvSpPr txBox="1"/>
          <p:nvPr/>
        </p:nvSpPr>
        <p:spPr>
          <a:xfrm>
            <a:off x="1433626" y="306875"/>
            <a:ext cx="4930099" cy="750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2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스터디 내용 공유</a:t>
            </a:r>
            <a:endParaRPr sz="32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E7ED5D-8661-6B6D-3255-4746DC915D1A}"/>
              </a:ext>
            </a:extLst>
          </p:cNvPr>
          <p:cNvSpPr txBox="1"/>
          <p:nvPr/>
        </p:nvSpPr>
        <p:spPr>
          <a:xfrm>
            <a:off x="1546653" y="1151137"/>
            <a:ext cx="39372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/>
              <a:t>Lecture_6-7. Training Neural Networks</a:t>
            </a:r>
            <a:endParaRPr lang="ko-KR" altLang="en-US" sz="1600" b="1" dirty="0"/>
          </a:p>
        </p:txBody>
      </p:sp>
      <p:pic>
        <p:nvPicPr>
          <p:cNvPr id="1026" name="Picture 2" descr="Deep Learning] 경사하강법 (Gradient Descent) 이란">
            <a:extLst>
              <a:ext uri="{FF2B5EF4-FFF2-40B4-BE49-F238E27FC236}">
                <a16:creationId xmlns:a16="http://schemas.microsoft.com/office/drawing/2014/main" id="{E585DE73-7811-B27D-0207-6C8C14B817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6653" y="1744701"/>
            <a:ext cx="4507880" cy="3005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539B0DE-4AFD-EC0C-D291-BF9471A8F876}"/>
              </a:ext>
            </a:extLst>
          </p:cNvPr>
          <p:cNvSpPr txBox="1"/>
          <p:nvPr/>
        </p:nvSpPr>
        <p:spPr>
          <a:xfrm>
            <a:off x="6434208" y="1910576"/>
            <a:ext cx="232627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/>
              <a:t>Gradient Descent</a:t>
            </a:r>
          </a:p>
          <a:p>
            <a:r>
              <a:rPr lang="en-US" altLang="ko-KR" sz="1800" dirty="0"/>
              <a:t>SGD</a:t>
            </a:r>
          </a:p>
          <a:p>
            <a:r>
              <a:rPr lang="en-US" altLang="ko-KR" sz="1800" dirty="0"/>
              <a:t>Nesterov Momentum</a:t>
            </a:r>
          </a:p>
          <a:p>
            <a:r>
              <a:rPr lang="en-US" altLang="ko-KR" sz="1800" dirty="0"/>
              <a:t>RMS Prop</a:t>
            </a:r>
          </a:p>
          <a:p>
            <a:r>
              <a:rPr lang="en-US" altLang="ko-KR" sz="1800" dirty="0"/>
              <a:t>ADAM</a:t>
            </a:r>
          </a:p>
          <a:p>
            <a:r>
              <a:rPr lang="en-US" altLang="ko-KR" sz="1800" dirty="0"/>
              <a:t>.</a:t>
            </a:r>
          </a:p>
          <a:p>
            <a:r>
              <a:rPr lang="en-US" altLang="ko-KR" sz="1800" dirty="0"/>
              <a:t>.</a:t>
            </a:r>
          </a:p>
          <a:p>
            <a:r>
              <a:rPr lang="en-US" altLang="ko-KR" sz="1800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82788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>
          <a:extLst>
            <a:ext uri="{FF2B5EF4-FFF2-40B4-BE49-F238E27FC236}">
              <a16:creationId xmlns:a16="http://schemas.microsoft.com/office/drawing/2014/main" id="{792A11BF-8EA1-AB1E-4CEB-A0A98C5929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>
            <a:extLst>
              <a:ext uri="{FF2B5EF4-FFF2-40B4-BE49-F238E27FC236}">
                <a16:creationId xmlns:a16="http://schemas.microsoft.com/office/drawing/2014/main" id="{85695D17-5EB8-2EA4-1D76-55B5F8DCC877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>
            <a:extLst>
              <a:ext uri="{FF2B5EF4-FFF2-40B4-BE49-F238E27FC236}">
                <a16:creationId xmlns:a16="http://schemas.microsoft.com/office/drawing/2014/main" id="{5EE3BF53-A65D-F31D-7228-75EFA35C46FA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>
            <a:extLst>
              <a:ext uri="{FF2B5EF4-FFF2-40B4-BE49-F238E27FC236}">
                <a16:creationId xmlns:a16="http://schemas.microsoft.com/office/drawing/2014/main" id="{19F5B5C6-39FC-8CB8-73C2-4D3410788A03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75;p15">
            <a:extLst>
              <a:ext uri="{FF2B5EF4-FFF2-40B4-BE49-F238E27FC236}">
                <a16:creationId xmlns:a16="http://schemas.microsoft.com/office/drawing/2014/main" id="{EC84910C-D872-D542-9F35-43CD800C3938}"/>
              </a:ext>
            </a:extLst>
          </p:cNvPr>
          <p:cNvSpPr txBox="1"/>
          <p:nvPr/>
        </p:nvSpPr>
        <p:spPr>
          <a:xfrm>
            <a:off x="1433626" y="306875"/>
            <a:ext cx="4930099" cy="750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2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스터디 내용 공유</a:t>
            </a:r>
            <a:endParaRPr sz="32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5EF7EE-8097-D56A-AE52-9F57FBE5CD74}"/>
              </a:ext>
            </a:extLst>
          </p:cNvPr>
          <p:cNvSpPr txBox="1"/>
          <p:nvPr/>
        </p:nvSpPr>
        <p:spPr>
          <a:xfrm>
            <a:off x="1546653" y="1151137"/>
            <a:ext cx="39372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/>
              <a:t>Lecture_6-7. Training Neural Networks</a:t>
            </a:r>
            <a:endParaRPr lang="ko-KR" altLang="en-US" sz="1600" b="1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1BE63BE-4BE2-03FC-EE65-7BA992ED11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7301" y="1513921"/>
            <a:ext cx="7099610" cy="3588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4839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>
          <a:extLst>
            <a:ext uri="{FF2B5EF4-FFF2-40B4-BE49-F238E27FC236}">
              <a16:creationId xmlns:a16="http://schemas.microsoft.com/office/drawing/2014/main" id="{DC91B375-EFEF-C6FB-5B25-20CC9E2A4A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>
            <a:extLst>
              <a:ext uri="{FF2B5EF4-FFF2-40B4-BE49-F238E27FC236}">
                <a16:creationId xmlns:a16="http://schemas.microsoft.com/office/drawing/2014/main" id="{914B9917-43E0-3A74-83B3-3D82E7D5AB8D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>
            <a:extLst>
              <a:ext uri="{FF2B5EF4-FFF2-40B4-BE49-F238E27FC236}">
                <a16:creationId xmlns:a16="http://schemas.microsoft.com/office/drawing/2014/main" id="{13B8A815-0987-1851-411F-6693FA2F3AFE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>
            <a:extLst>
              <a:ext uri="{FF2B5EF4-FFF2-40B4-BE49-F238E27FC236}">
                <a16:creationId xmlns:a16="http://schemas.microsoft.com/office/drawing/2014/main" id="{E16AC767-BF0E-0700-F1FB-B315533D8417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75;p15">
            <a:extLst>
              <a:ext uri="{FF2B5EF4-FFF2-40B4-BE49-F238E27FC236}">
                <a16:creationId xmlns:a16="http://schemas.microsoft.com/office/drawing/2014/main" id="{9CA91E86-DDE3-E256-189B-1EB9D560006F}"/>
              </a:ext>
            </a:extLst>
          </p:cNvPr>
          <p:cNvSpPr txBox="1"/>
          <p:nvPr/>
        </p:nvSpPr>
        <p:spPr>
          <a:xfrm>
            <a:off x="2727168" y="1948517"/>
            <a:ext cx="4930099" cy="12464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감사합니다</a:t>
            </a:r>
            <a:endParaRPr sz="60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2496300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3" name="Google Shape;63;p14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/>
          <p:nvPr/>
        </p:nvSpPr>
        <p:spPr>
          <a:xfrm>
            <a:off x="1599250" y="1262100"/>
            <a:ext cx="4287600" cy="34146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19264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이곳에 만나서 찍은 사진을 넣어주세요.</a:t>
            </a:r>
            <a:endParaRPr sz="12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(비대면일 경우엔 화면 캡쳐 이용)</a:t>
            </a:r>
            <a:endParaRPr sz="12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얼굴이 나오게 찍어주셔야 합니다:D</a:t>
            </a:r>
            <a:endParaRPr sz="1200"/>
          </a:p>
        </p:txBody>
      </p:sp>
      <p:sp>
        <p:nvSpPr>
          <p:cNvPr id="66" name="Google Shape;66;p14"/>
          <p:cNvSpPr txBox="1"/>
          <p:nvPr/>
        </p:nvSpPr>
        <p:spPr>
          <a:xfrm>
            <a:off x="1408975" y="306875"/>
            <a:ext cx="49794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스터디원 소개 및 만남 인증</a:t>
            </a:r>
            <a:endParaRPr sz="200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6137600" y="1820125"/>
            <a:ext cx="2282100" cy="16927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스터디원 1 : </a:t>
            </a:r>
            <a:r>
              <a:rPr lang="ko-KR" altLang="en-US" dirty="0"/>
              <a:t>방세현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스터디원 2 : 이</a:t>
            </a:r>
            <a:r>
              <a:rPr lang="ko-KR" altLang="en-US" dirty="0"/>
              <a:t>가연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스터디원 3 : </a:t>
            </a:r>
            <a:r>
              <a:rPr lang="ko-KR" altLang="en-US" dirty="0"/>
              <a:t>양재영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/>
              <a:t>스터디원</a:t>
            </a:r>
            <a:r>
              <a:rPr lang="ko-KR" altLang="en-US" dirty="0"/>
              <a:t> </a:t>
            </a:r>
            <a:r>
              <a:rPr lang="en-US" altLang="ko-KR" dirty="0"/>
              <a:t>4 : </a:t>
            </a:r>
            <a:r>
              <a:rPr lang="ko-KR" altLang="en-US" dirty="0"/>
              <a:t>최재민</a:t>
            </a:r>
            <a:endParaRPr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BD9538F-F314-E2A3-8F55-6B1C6BCDD8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9238" y="1262099"/>
            <a:ext cx="1664617" cy="341459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79E1644-0830-C370-BE24-096262C24E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63855" y="3669118"/>
            <a:ext cx="2622995" cy="100411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7C00258-D153-70E1-AA18-9C02E5ECA38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63855" y="1269533"/>
            <a:ext cx="2622462" cy="184693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EDF3066-27DB-1949-0F8E-07DE557AE19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64388" y="2529986"/>
            <a:ext cx="2622462" cy="113913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1408975" y="306875"/>
            <a:ext cx="4979400" cy="750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32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목차</a:t>
            </a:r>
            <a:endParaRPr sz="32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915E43B-A78F-C769-4EC9-2A0110B140DB}"/>
              </a:ext>
            </a:extLst>
          </p:cNvPr>
          <p:cNvSpPr txBox="1"/>
          <p:nvPr/>
        </p:nvSpPr>
        <p:spPr>
          <a:xfrm>
            <a:off x="1408975" y="1598342"/>
            <a:ext cx="2467342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000" b="1" dirty="0"/>
              <a:t>스터디 주제</a:t>
            </a:r>
            <a:endParaRPr lang="en-US" altLang="ko-KR" sz="2000" b="1" dirty="0"/>
          </a:p>
          <a:p>
            <a:pPr marL="342900" indent="-342900">
              <a:buAutoNum type="arabicPeriod"/>
            </a:pPr>
            <a:endParaRPr lang="en-US" altLang="ko-KR" sz="2000" b="1" dirty="0"/>
          </a:p>
          <a:p>
            <a:pPr marL="342900" indent="-342900">
              <a:buAutoNum type="arabicPeriod"/>
            </a:pPr>
            <a:r>
              <a:rPr lang="ko-KR" altLang="en-US" sz="2000" b="1" dirty="0"/>
              <a:t>스터디 진행 방식</a:t>
            </a:r>
            <a:endParaRPr lang="en-US" altLang="ko-KR" sz="2000" b="1" dirty="0"/>
          </a:p>
          <a:p>
            <a:pPr marL="342900" indent="-342900">
              <a:buAutoNum type="arabicPeriod"/>
            </a:pPr>
            <a:endParaRPr lang="en-US" altLang="ko-KR" sz="2000" b="1" dirty="0"/>
          </a:p>
          <a:p>
            <a:pPr marL="342900" indent="-342900">
              <a:buAutoNum type="arabicPeriod"/>
            </a:pPr>
            <a:r>
              <a:rPr lang="ko-KR" altLang="en-US" sz="2000" b="1" dirty="0"/>
              <a:t>스터디</a:t>
            </a:r>
            <a:r>
              <a:rPr lang="en-US" altLang="ko-KR" sz="2000" b="1" dirty="0"/>
              <a:t> </a:t>
            </a:r>
            <a:r>
              <a:rPr lang="ko-KR" altLang="en-US" sz="2000" b="1" dirty="0"/>
              <a:t>진행 현황</a:t>
            </a:r>
            <a:endParaRPr lang="en-US" altLang="ko-KR" sz="2000" b="1" dirty="0"/>
          </a:p>
          <a:p>
            <a:pPr marL="342900" indent="-342900">
              <a:buAutoNum type="arabicPeriod"/>
            </a:pPr>
            <a:endParaRPr lang="en-US" altLang="ko-KR" sz="2000" b="1" dirty="0"/>
          </a:p>
          <a:p>
            <a:pPr marL="342900" indent="-342900">
              <a:buAutoNum type="arabicPeriod"/>
            </a:pPr>
            <a:r>
              <a:rPr lang="ko-KR" altLang="en-US" sz="2000" b="1" dirty="0"/>
              <a:t>스터디 내용 공유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75;p15">
            <a:extLst>
              <a:ext uri="{FF2B5EF4-FFF2-40B4-BE49-F238E27FC236}">
                <a16:creationId xmlns:a16="http://schemas.microsoft.com/office/drawing/2014/main" id="{D1C3B606-AFCE-7D63-E011-5B0358C0B3AA}"/>
              </a:ext>
            </a:extLst>
          </p:cNvPr>
          <p:cNvSpPr txBox="1"/>
          <p:nvPr/>
        </p:nvSpPr>
        <p:spPr>
          <a:xfrm>
            <a:off x="1433626" y="306875"/>
            <a:ext cx="4930099" cy="750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2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스터디 주제</a:t>
            </a:r>
            <a:endParaRPr sz="32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E3738AC-B4FC-5AD3-5D20-3A5E3A9B25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5181" y="1458307"/>
            <a:ext cx="6457183" cy="303847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>
          <a:extLst>
            <a:ext uri="{FF2B5EF4-FFF2-40B4-BE49-F238E27FC236}">
              <a16:creationId xmlns:a16="http://schemas.microsoft.com/office/drawing/2014/main" id="{FE45FED7-EDB5-A245-7517-2A7AEC464E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>
            <a:extLst>
              <a:ext uri="{FF2B5EF4-FFF2-40B4-BE49-F238E27FC236}">
                <a16:creationId xmlns:a16="http://schemas.microsoft.com/office/drawing/2014/main" id="{DF8216B4-D6FD-A86E-A056-A20807AC1302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>
            <a:extLst>
              <a:ext uri="{FF2B5EF4-FFF2-40B4-BE49-F238E27FC236}">
                <a16:creationId xmlns:a16="http://schemas.microsoft.com/office/drawing/2014/main" id="{B35F600B-D3AC-56AD-5A41-9A7E777C1C2B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>
            <a:extLst>
              <a:ext uri="{FF2B5EF4-FFF2-40B4-BE49-F238E27FC236}">
                <a16:creationId xmlns:a16="http://schemas.microsoft.com/office/drawing/2014/main" id="{5514F5F8-6DA2-1687-BD45-250D99D52C74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75;p15">
            <a:extLst>
              <a:ext uri="{FF2B5EF4-FFF2-40B4-BE49-F238E27FC236}">
                <a16:creationId xmlns:a16="http://schemas.microsoft.com/office/drawing/2014/main" id="{DB8A3904-F80F-8598-2FAD-29A0B6DF1D42}"/>
              </a:ext>
            </a:extLst>
          </p:cNvPr>
          <p:cNvSpPr txBox="1"/>
          <p:nvPr/>
        </p:nvSpPr>
        <p:spPr>
          <a:xfrm>
            <a:off x="1433626" y="306875"/>
            <a:ext cx="4930099" cy="750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2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스터디 진행 방식</a:t>
            </a:r>
            <a:endParaRPr sz="32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CBECE9-BB9E-CD59-F1CA-3354BBB7D216}"/>
              </a:ext>
            </a:extLst>
          </p:cNvPr>
          <p:cNvSpPr txBox="1"/>
          <p:nvPr/>
        </p:nvSpPr>
        <p:spPr>
          <a:xfrm>
            <a:off x="1433626" y="1055550"/>
            <a:ext cx="6025376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400" b="1" dirty="0"/>
              <a:t>대면 스터디</a:t>
            </a:r>
            <a:endParaRPr lang="en-US" altLang="ko-KR" sz="1400" b="1" dirty="0"/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b="1" dirty="0"/>
              <a:t>매주 유튜브에 업로드 된 </a:t>
            </a:r>
            <a:r>
              <a:rPr lang="en-US" altLang="ko-KR" b="1" dirty="0"/>
              <a:t>2017</a:t>
            </a:r>
            <a:r>
              <a:rPr lang="ko-KR" altLang="en-US" b="1" dirty="0"/>
              <a:t>년 강의 시청 후 발제</a:t>
            </a:r>
            <a:endParaRPr lang="en-US" altLang="ko-KR" b="1" dirty="0"/>
          </a:p>
          <a:p>
            <a:pPr marL="285750" indent="-285750">
              <a:buFontTx/>
              <a:buChar char="-"/>
            </a:pPr>
            <a:endParaRPr lang="en-US" altLang="ko-KR" sz="1400" b="1" dirty="0"/>
          </a:p>
          <a:p>
            <a:pPr marL="285750" indent="-285750">
              <a:buFontTx/>
              <a:buChar char="-"/>
            </a:pPr>
            <a:r>
              <a:rPr lang="en-US" altLang="ko-KR" b="1" dirty="0"/>
              <a:t>2025</a:t>
            </a:r>
            <a:r>
              <a:rPr lang="ko-KR" altLang="en-US" b="1" dirty="0"/>
              <a:t>년 버전에 추가된 내용 또한 추가적으로 공부 후 공유</a:t>
            </a:r>
            <a:endParaRPr lang="en-US" altLang="ko-KR" sz="1400" b="1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63336EF-CACD-3937-0589-13C2FEB362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3558" y="2571750"/>
            <a:ext cx="6749632" cy="22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2179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>
          <a:extLst>
            <a:ext uri="{FF2B5EF4-FFF2-40B4-BE49-F238E27FC236}">
              <a16:creationId xmlns:a16="http://schemas.microsoft.com/office/drawing/2014/main" id="{C93FBA21-7291-6E36-8B47-C45B695FD2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>
            <a:extLst>
              <a:ext uri="{FF2B5EF4-FFF2-40B4-BE49-F238E27FC236}">
                <a16:creationId xmlns:a16="http://schemas.microsoft.com/office/drawing/2014/main" id="{C468DE6B-15AD-77A6-8D0F-D2A07C9ECA10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>
            <a:extLst>
              <a:ext uri="{FF2B5EF4-FFF2-40B4-BE49-F238E27FC236}">
                <a16:creationId xmlns:a16="http://schemas.microsoft.com/office/drawing/2014/main" id="{639EDDBD-FF40-4405-7236-CB3DDB6B3695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>
            <a:extLst>
              <a:ext uri="{FF2B5EF4-FFF2-40B4-BE49-F238E27FC236}">
                <a16:creationId xmlns:a16="http://schemas.microsoft.com/office/drawing/2014/main" id="{1788AA00-E546-DE56-68D7-A117DCE64BAC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75;p15">
            <a:extLst>
              <a:ext uri="{FF2B5EF4-FFF2-40B4-BE49-F238E27FC236}">
                <a16:creationId xmlns:a16="http://schemas.microsoft.com/office/drawing/2014/main" id="{E6FE502A-1E8A-ED98-5111-521060666FEE}"/>
              </a:ext>
            </a:extLst>
          </p:cNvPr>
          <p:cNvSpPr txBox="1"/>
          <p:nvPr/>
        </p:nvSpPr>
        <p:spPr>
          <a:xfrm>
            <a:off x="1433626" y="306875"/>
            <a:ext cx="4930099" cy="750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2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스터디 진행 현황</a:t>
            </a:r>
            <a:endParaRPr sz="32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164186B-71E7-DF7C-FDAB-256CB8001D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6830" y="1055550"/>
            <a:ext cx="7373851" cy="3873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4356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>
          <a:extLst>
            <a:ext uri="{FF2B5EF4-FFF2-40B4-BE49-F238E27FC236}">
              <a16:creationId xmlns:a16="http://schemas.microsoft.com/office/drawing/2014/main" id="{C2EFB7FE-C866-D5F9-1B65-11203D5399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>
            <a:extLst>
              <a:ext uri="{FF2B5EF4-FFF2-40B4-BE49-F238E27FC236}">
                <a16:creationId xmlns:a16="http://schemas.microsoft.com/office/drawing/2014/main" id="{459F7C7F-91A0-1E0F-B87B-B9E3ED865199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>
            <a:extLst>
              <a:ext uri="{FF2B5EF4-FFF2-40B4-BE49-F238E27FC236}">
                <a16:creationId xmlns:a16="http://schemas.microsoft.com/office/drawing/2014/main" id="{25F531B3-CC3E-541F-165A-D565E7D69484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>
            <a:extLst>
              <a:ext uri="{FF2B5EF4-FFF2-40B4-BE49-F238E27FC236}">
                <a16:creationId xmlns:a16="http://schemas.microsoft.com/office/drawing/2014/main" id="{5A2ADE9D-51B2-25D6-89DD-4C15B3CE10FE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75;p15">
            <a:extLst>
              <a:ext uri="{FF2B5EF4-FFF2-40B4-BE49-F238E27FC236}">
                <a16:creationId xmlns:a16="http://schemas.microsoft.com/office/drawing/2014/main" id="{4EA8FA92-C672-AD30-4178-B5610FD1D35B}"/>
              </a:ext>
            </a:extLst>
          </p:cNvPr>
          <p:cNvSpPr txBox="1"/>
          <p:nvPr/>
        </p:nvSpPr>
        <p:spPr>
          <a:xfrm>
            <a:off x="1433626" y="306875"/>
            <a:ext cx="4930099" cy="750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2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스터디 진행 현황</a:t>
            </a:r>
            <a:endParaRPr sz="32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1EE8935-2A9E-9B7C-D0E8-76E41250A8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3626" y="1001302"/>
            <a:ext cx="7375649" cy="3912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5211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>
          <a:extLst>
            <a:ext uri="{FF2B5EF4-FFF2-40B4-BE49-F238E27FC236}">
              <a16:creationId xmlns:a16="http://schemas.microsoft.com/office/drawing/2014/main" id="{DDA832FD-0186-9B1E-301E-1ABC5C4C77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>
            <a:extLst>
              <a:ext uri="{FF2B5EF4-FFF2-40B4-BE49-F238E27FC236}">
                <a16:creationId xmlns:a16="http://schemas.microsoft.com/office/drawing/2014/main" id="{FF11840E-AEE5-0BC0-ECD3-5AF7CCB60A7E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>
            <a:extLst>
              <a:ext uri="{FF2B5EF4-FFF2-40B4-BE49-F238E27FC236}">
                <a16:creationId xmlns:a16="http://schemas.microsoft.com/office/drawing/2014/main" id="{27C9006A-8F24-A221-A604-9C8CBA592B73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>
            <a:extLst>
              <a:ext uri="{FF2B5EF4-FFF2-40B4-BE49-F238E27FC236}">
                <a16:creationId xmlns:a16="http://schemas.microsoft.com/office/drawing/2014/main" id="{BD43CADA-5473-510C-993F-13EEAC3599AC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75;p15">
            <a:extLst>
              <a:ext uri="{FF2B5EF4-FFF2-40B4-BE49-F238E27FC236}">
                <a16:creationId xmlns:a16="http://schemas.microsoft.com/office/drawing/2014/main" id="{0F341D5E-A038-1AF2-417A-5C88E1A9FBFF}"/>
              </a:ext>
            </a:extLst>
          </p:cNvPr>
          <p:cNvSpPr txBox="1"/>
          <p:nvPr/>
        </p:nvSpPr>
        <p:spPr>
          <a:xfrm>
            <a:off x="1433626" y="306875"/>
            <a:ext cx="4930099" cy="750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2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스터디 내용 공유</a:t>
            </a:r>
            <a:endParaRPr sz="32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612BED6-9A79-60FF-C495-D1CD992599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6653" y="1583009"/>
            <a:ext cx="5842538" cy="330866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311A48D-17A6-6BAB-597C-01E36848210E}"/>
              </a:ext>
            </a:extLst>
          </p:cNvPr>
          <p:cNvSpPr txBox="1"/>
          <p:nvPr/>
        </p:nvSpPr>
        <p:spPr>
          <a:xfrm>
            <a:off x="1546653" y="1151137"/>
            <a:ext cx="43941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/>
              <a:t>Lecture_4. Introduction to Neural Networks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6172310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>
          <a:extLst>
            <a:ext uri="{FF2B5EF4-FFF2-40B4-BE49-F238E27FC236}">
              <a16:creationId xmlns:a16="http://schemas.microsoft.com/office/drawing/2014/main" id="{64C2507C-02FA-D145-458C-055808AEA8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>
            <a:extLst>
              <a:ext uri="{FF2B5EF4-FFF2-40B4-BE49-F238E27FC236}">
                <a16:creationId xmlns:a16="http://schemas.microsoft.com/office/drawing/2014/main" id="{093CC0F7-C66A-8903-3D74-131A1E7E2595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>
            <a:extLst>
              <a:ext uri="{FF2B5EF4-FFF2-40B4-BE49-F238E27FC236}">
                <a16:creationId xmlns:a16="http://schemas.microsoft.com/office/drawing/2014/main" id="{A7BCC94E-B0CD-0986-8B64-209692057520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>
            <a:extLst>
              <a:ext uri="{FF2B5EF4-FFF2-40B4-BE49-F238E27FC236}">
                <a16:creationId xmlns:a16="http://schemas.microsoft.com/office/drawing/2014/main" id="{77C0C7D7-5062-DB2B-2385-CAFEDEA910AA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75;p15">
            <a:extLst>
              <a:ext uri="{FF2B5EF4-FFF2-40B4-BE49-F238E27FC236}">
                <a16:creationId xmlns:a16="http://schemas.microsoft.com/office/drawing/2014/main" id="{9E6755D7-A1AF-CAD7-34B5-6CD98184D538}"/>
              </a:ext>
            </a:extLst>
          </p:cNvPr>
          <p:cNvSpPr txBox="1"/>
          <p:nvPr/>
        </p:nvSpPr>
        <p:spPr>
          <a:xfrm>
            <a:off x="1433626" y="306875"/>
            <a:ext cx="4930099" cy="750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2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스터디 내용 공유</a:t>
            </a:r>
            <a:endParaRPr sz="32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F065F8-609E-336D-A9F0-71D869286777}"/>
              </a:ext>
            </a:extLst>
          </p:cNvPr>
          <p:cNvSpPr txBox="1"/>
          <p:nvPr/>
        </p:nvSpPr>
        <p:spPr>
          <a:xfrm>
            <a:off x="1546653" y="1151137"/>
            <a:ext cx="43941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/>
              <a:t>Lecture_4. Introduction to Neural Networks</a:t>
            </a:r>
            <a:endParaRPr lang="ko-KR" altLang="en-US" sz="1600" b="1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C7F3A84-1439-4C32-E039-1B0A2ABF4F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6653" y="1583008"/>
            <a:ext cx="6984016" cy="3445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01152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187</Words>
  <Application>Microsoft Office PowerPoint</Application>
  <PresentationFormat>화면 슬라이드 쇼(16:9)</PresentationFormat>
  <Paragraphs>57</Paragraphs>
  <Slides>15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8" baseType="lpstr">
      <vt:lpstr>NanumGothic ExtraBold</vt:lpstr>
      <vt:lpstr>Arial</vt:lpstr>
      <vt:lpstr>Simple Light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JYoung재영</dc:creator>
  <cp:lastModifiedBy>양재영</cp:lastModifiedBy>
  <cp:revision>1</cp:revision>
  <dcterms:modified xsi:type="dcterms:W3CDTF">2025-04-29T08:03:51Z</dcterms:modified>
</cp:coreProperties>
</file>