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6" r:id="rId7"/>
    <p:sldId id="268" r:id="rId8"/>
    <p:sldId id="267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423CEF27-A7AE-D89D-B935-D35F26EB1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879085A1-4778-5939-9844-E0111206DD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694B7D23-D181-73B1-D222-85A550CA1C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925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32C15BDD-888C-8C62-5F7D-389DDBFEF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8976BF03-D91F-3DDC-315D-B5AB0317E4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532B8B4F-E943-D4F2-468D-BDC90D552C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267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B27156BB-F0E8-0A97-3BF4-E74EE0FE0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2C43BFF9-0B81-B3C3-D58A-C3BE4977B1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77D6161C-E5E0-DDB5-E4D6-4F1C9E5441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7630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F7D26568-74B6-35CB-B7E5-BDC993138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7965A40C-8965-4202-D724-26C38C953C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6EA5221A-55A6-4982-138D-9622108A38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9030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75D3AF5A-D1A7-F2AB-EB63-9F74F4EAA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F1E779D4-9613-9968-4360-C3C8A75C2C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CD4691D6-12BC-993E-AD6C-C07DABB00C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3603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4471FE98-4480-8D36-027C-A18843FE4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9FBDE35A-B721-FB2E-8121-F004CE5DFB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D28BB5BC-4D4A-E066-CB2A-5C4BA0BC33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470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>
                <a:solidFill>
                  <a:srgbClr val="19264B"/>
                </a:solidFill>
              </a:rPr>
              <a:t>논문 구현 </a:t>
            </a:r>
            <a:r>
              <a:rPr lang="en-US" altLang="ko-KR" sz="2500" b="1" dirty="0">
                <a:solidFill>
                  <a:srgbClr val="19264B"/>
                </a:solidFill>
              </a:rPr>
              <a:t>CV</a:t>
            </a:r>
            <a:endParaRPr lang="ko-KR" altLang="en-US"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rgbClr val="19264B"/>
                </a:solidFill>
              </a:rPr>
              <a:t>2025.05.13</a:t>
            </a:r>
            <a:endParaRPr lang="ko-KR" altLang="en-US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최재민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9AE0D06C-0C54-A50F-AF50-29DE9258E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AF06B169-17B6-B1D4-CF5C-65F53E1797B0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B3542E69-4BA2-6D1B-0980-49953C0D83FC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D41947B3-BDC4-BCF7-0FAA-3C3186C4E9A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CCBEFEBA-D5CF-B40B-5F98-8B66351996B2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추후 스터디 계획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6D56FF-90FA-ABD6-D09E-D8E8924AB734}"/>
              </a:ext>
            </a:extLst>
          </p:cNvPr>
          <p:cNvSpPr txBox="1"/>
          <p:nvPr/>
        </p:nvSpPr>
        <p:spPr>
          <a:xfrm>
            <a:off x="1680673" y="845454"/>
            <a:ext cx="2842835" cy="375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ViT</a:t>
            </a:r>
            <a:r>
              <a:rPr lang="en-US" altLang="ko-KR" dirty="0"/>
              <a:t> </a:t>
            </a:r>
            <a:r>
              <a:rPr lang="ko-KR" altLang="en-US" dirty="0"/>
              <a:t>개선 논문 분석 및 구현 공유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159E20-9E02-DBFC-DBAC-158E0B46A4E2}"/>
              </a:ext>
            </a:extLst>
          </p:cNvPr>
          <p:cNvSpPr txBox="1"/>
          <p:nvPr/>
        </p:nvSpPr>
        <p:spPr>
          <a:xfrm>
            <a:off x="1868517" y="1253808"/>
            <a:ext cx="4471367" cy="889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- </a:t>
            </a:r>
            <a:r>
              <a:rPr lang="en-US" altLang="ko-KR" sz="1200" dirty="0" err="1"/>
              <a:t>ViT</a:t>
            </a:r>
            <a:r>
              <a:rPr lang="en-US" altLang="ko-KR" sz="1200" dirty="0"/>
              <a:t> Position embedding </a:t>
            </a:r>
            <a:r>
              <a:rPr lang="ko-KR" altLang="en-US" sz="1200" dirty="0"/>
              <a:t>관련 실험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- </a:t>
            </a:r>
            <a:r>
              <a:rPr lang="en-US" altLang="ko-KR" sz="1200" dirty="0" err="1"/>
              <a:t>ViT</a:t>
            </a:r>
            <a:r>
              <a:rPr lang="en-US" altLang="ko-KR" sz="1200" dirty="0"/>
              <a:t> Head </a:t>
            </a:r>
            <a:r>
              <a:rPr lang="ko-KR" altLang="en-US" sz="1200" dirty="0"/>
              <a:t>관련 실험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- Vision Transformer Adapter for Dense Predictions (ICLR 2023)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3417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023026" y="2123029"/>
            <a:ext cx="3043447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</a:t>
            </a:r>
            <a:r>
              <a:rPr lang="ko-KR" altLang="en-US" dirty="0"/>
              <a:t>김재일 경제학부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 </a:t>
            </a:r>
            <a:r>
              <a:rPr lang="ko-KR" altLang="en-US" dirty="0" err="1"/>
              <a:t>민유안</a:t>
            </a:r>
            <a:r>
              <a:rPr lang="ko-KR" altLang="en-US" dirty="0"/>
              <a:t> 소프트웨어학부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ko-KR" dirty="0"/>
              <a:t>스터디원 </a:t>
            </a:r>
            <a:r>
              <a:rPr lang="en-US" altLang="ko" dirty="0"/>
              <a:t>3 </a:t>
            </a:r>
            <a:r>
              <a:rPr lang="ko" altLang="ko-KR" dirty="0"/>
              <a:t>: </a:t>
            </a:r>
            <a:r>
              <a:rPr lang="ko-KR" altLang="en-US" dirty="0"/>
              <a:t>최재민 소프트웨어학부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ko-KR" dirty="0"/>
              <a:t>스터디원 </a:t>
            </a:r>
            <a:r>
              <a:rPr lang="en-US" altLang="ko" dirty="0"/>
              <a:t>4</a:t>
            </a:r>
            <a:r>
              <a:rPr lang="ko" altLang="ko-KR" dirty="0"/>
              <a:t> : </a:t>
            </a:r>
            <a:r>
              <a:rPr lang="ko-KR" altLang="en-US" dirty="0"/>
              <a:t>황민아</a:t>
            </a:r>
            <a:r>
              <a:rPr lang="en-US" altLang="ko-KR" dirty="0"/>
              <a:t> AI</a:t>
            </a:r>
            <a:r>
              <a:rPr lang="ko-KR" altLang="en-US" dirty="0"/>
              <a:t>학과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A545CE-224B-67B6-AA45-E648808DED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701" y="2310766"/>
            <a:ext cx="4146698" cy="13172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9D7C6-4FE4-1E71-CE58-1BE7B301D368}"/>
              </a:ext>
            </a:extLst>
          </p:cNvPr>
          <p:cNvSpPr txBox="1"/>
          <p:nvPr/>
        </p:nvSpPr>
        <p:spPr>
          <a:xfrm>
            <a:off x="1408975" y="1522678"/>
            <a:ext cx="7306102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</a:rPr>
              <a:t>프로젝트 계획 및 주제</a:t>
            </a:r>
            <a:endParaRPr lang="en-US" altLang="ko-KR" sz="2000" dirty="0">
              <a:solidFill>
                <a:srgbClr val="19264B"/>
              </a:solidFill>
              <a:latin typeface="NanumGothic ExtraBold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dirty="0" err="1">
                <a:solidFill>
                  <a:srgbClr val="19264B"/>
                </a:solidFill>
                <a:latin typeface="NanumGothic ExtraBold"/>
              </a:rPr>
              <a:t>ViT</a:t>
            </a:r>
            <a:r>
              <a:rPr lang="en-US" altLang="ko-KR" sz="2000" dirty="0">
                <a:solidFill>
                  <a:srgbClr val="19264B"/>
                </a:solidFill>
                <a:latin typeface="NanumGothic ExtraBold"/>
              </a:rPr>
              <a:t>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</a:rPr>
              <a:t>소개</a:t>
            </a:r>
            <a:endParaRPr lang="en-US" altLang="ko-KR" sz="2000" dirty="0">
              <a:solidFill>
                <a:srgbClr val="19264B"/>
              </a:solidFill>
              <a:latin typeface="NanumGothic ExtraBold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</a:rPr>
              <a:t>추후 계획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BEFORE :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 계획 및 주제 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DCDF0B-CD63-D44B-B074-EE7B38EED240}"/>
              </a:ext>
            </a:extLst>
          </p:cNvPr>
          <p:cNvSpPr txBox="1"/>
          <p:nvPr/>
        </p:nvSpPr>
        <p:spPr>
          <a:xfrm>
            <a:off x="1766453" y="937832"/>
            <a:ext cx="5338321" cy="1966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Computer vision </a:t>
            </a:r>
            <a:r>
              <a:rPr lang="ko-KR" altLang="en-US" dirty="0"/>
              <a:t>관련 논문 </a:t>
            </a:r>
            <a:r>
              <a:rPr lang="en-US" altLang="ko-KR" dirty="0"/>
              <a:t>Review </a:t>
            </a:r>
            <a:r>
              <a:rPr lang="ko-KR" altLang="en-US" dirty="0"/>
              <a:t>및 구현 투표</a:t>
            </a:r>
            <a:endParaRPr lang="en-US" altLang="ko-KR" dirty="0"/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en-US" altLang="ko-KR" sz="1200" dirty="0"/>
              <a:t>YOLOv4-tiny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err="1"/>
              <a:t>DenseNets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/>
              <a:t>Patch Diffusion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b="1" dirty="0" err="1">
                <a:solidFill>
                  <a:srgbClr val="0070C0"/>
                </a:solidFill>
              </a:rPr>
              <a:t>ViT</a:t>
            </a:r>
            <a:r>
              <a:rPr lang="en-US" altLang="ko-KR" sz="1200" b="1" dirty="0">
                <a:solidFill>
                  <a:srgbClr val="0070C0"/>
                </a:solidFill>
              </a:rPr>
              <a:t> </a:t>
            </a:r>
            <a:r>
              <a:rPr lang="en-US" altLang="ko-KR" sz="800" dirty="0">
                <a:solidFill>
                  <a:srgbClr val="0070C0"/>
                </a:solidFill>
              </a:rPr>
              <a:t>(AN IMAGE IS WORTH 16X16 WORDS:  TRANSFORMERS FOR IMAGE RECOGNITION AT SCALE)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err="1"/>
              <a:t>RetinaNet</a:t>
            </a:r>
            <a:r>
              <a:rPr lang="ko-KR" altLang="en-US" sz="1200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C2A82921-013A-5A24-71E0-BF1225547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91BE74E3-6E5C-48D7-936F-C89FAACDCA55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FCCFCF93-DC9C-3BC0-0F21-BC8104E1881F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1E3B534B-60D9-AA64-5293-67879CE52E4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81606620-D02E-0256-44E3-5B0843BC5E5F}"/>
              </a:ext>
            </a:extLst>
          </p:cNvPr>
          <p:cNvSpPr txBox="1"/>
          <p:nvPr/>
        </p:nvSpPr>
        <p:spPr>
          <a:xfrm>
            <a:off x="1408974" y="306875"/>
            <a:ext cx="7638043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ViT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Review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640DD5-94A9-65FA-14C2-AE5E806113B4}"/>
              </a:ext>
            </a:extLst>
          </p:cNvPr>
          <p:cNvSpPr txBox="1"/>
          <p:nvPr/>
        </p:nvSpPr>
        <p:spPr>
          <a:xfrm>
            <a:off x="1648691" y="845454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u="sng" dirty="0"/>
              <a:t>Abstract</a:t>
            </a:r>
            <a:endParaRPr lang="ko-KR" altLang="en-US" i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E1EA99-1ED5-2F39-4B66-BCDF98843206}"/>
              </a:ext>
            </a:extLst>
          </p:cNvPr>
          <p:cNvSpPr txBox="1"/>
          <p:nvPr/>
        </p:nvSpPr>
        <p:spPr>
          <a:xfrm>
            <a:off x="1821873" y="1230144"/>
            <a:ext cx="4421403" cy="611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70C0"/>
                </a:solidFill>
              </a:rPr>
              <a:t>Transformer</a:t>
            </a:r>
            <a:r>
              <a:rPr lang="en-US" altLang="ko-KR" sz="1200" dirty="0"/>
              <a:t> architecture</a:t>
            </a:r>
            <a:r>
              <a:rPr lang="ko-KR" altLang="en-US" sz="1200" dirty="0"/>
              <a:t>를 </a:t>
            </a:r>
            <a:r>
              <a:rPr lang="en-US" altLang="ko-KR" sz="1200" dirty="0"/>
              <a:t>Image</a:t>
            </a:r>
            <a:r>
              <a:rPr lang="ko-KR" altLang="en-US" sz="1200" dirty="0"/>
              <a:t>에 적용시킨 </a:t>
            </a:r>
            <a:r>
              <a:rPr lang="en-US" altLang="ko-KR" sz="1200" dirty="0"/>
              <a:t>paper.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Large dataset</a:t>
            </a:r>
            <a:r>
              <a:rPr lang="ko-KR" altLang="en-US" sz="1200" dirty="0"/>
              <a:t>에 </a:t>
            </a:r>
            <a:r>
              <a:rPr lang="en-US" altLang="ko-KR" sz="1200" dirty="0"/>
              <a:t>pre-training </a:t>
            </a:r>
            <a:r>
              <a:rPr lang="ko-KR" altLang="en-US" sz="1200" dirty="0"/>
              <a:t>했을 경우</a:t>
            </a:r>
            <a:r>
              <a:rPr lang="en-US" altLang="ko-KR" sz="1200" dirty="0"/>
              <a:t>, Resnet</a:t>
            </a:r>
            <a:r>
              <a:rPr lang="ko-KR" altLang="en-US" sz="1200" dirty="0"/>
              <a:t>보다 좋은 성능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C51755-D2AF-14AA-7166-81FDF89F4D59}"/>
              </a:ext>
            </a:extLst>
          </p:cNvPr>
          <p:cNvSpPr txBox="1"/>
          <p:nvPr/>
        </p:nvSpPr>
        <p:spPr>
          <a:xfrm>
            <a:off x="1648691" y="2071725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u="sng" dirty="0"/>
              <a:t>Overview</a:t>
            </a:r>
            <a:endParaRPr lang="ko-KR" altLang="en-US" i="1" u="sng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A098EF-6E6D-621B-7681-3CEB1F21C3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785" r="12429"/>
          <a:stretch/>
        </p:blipFill>
        <p:spPr>
          <a:xfrm>
            <a:off x="1821873" y="2453987"/>
            <a:ext cx="3958989" cy="22600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0C3C3E-87B8-C39C-5202-3B4E13D23429}"/>
              </a:ext>
            </a:extLst>
          </p:cNvPr>
          <p:cNvSpPr txBox="1"/>
          <p:nvPr/>
        </p:nvSpPr>
        <p:spPr>
          <a:xfrm>
            <a:off x="5780862" y="3347114"/>
            <a:ext cx="3398687" cy="8227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100" dirty="0"/>
              <a:t>[</a:t>
            </a:r>
            <a:r>
              <a:rPr lang="en-US" altLang="ko-KR" sz="1100" dirty="0" err="1"/>
              <a:t>cls</a:t>
            </a:r>
            <a:r>
              <a:rPr lang="en-US" altLang="ko-KR" sz="1100" dirty="0"/>
              <a:t> token;</a:t>
            </a:r>
            <a:r>
              <a:rPr lang="ko-KR" altLang="en-US" sz="1100" dirty="0"/>
              <a:t> </a:t>
            </a:r>
            <a:r>
              <a:rPr lang="en-US" altLang="ko-KR" sz="1100" dirty="0"/>
              <a:t>Image patch] + position embedding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100" dirty="0"/>
              <a:t>Transformer Encoder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100" dirty="0"/>
              <a:t>MLP Head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48B0CA-EF17-5782-13F6-786FC9C5B570}"/>
              </a:ext>
            </a:extLst>
          </p:cNvPr>
          <p:cNvSpPr txBox="1"/>
          <p:nvPr/>
        </p:nvSpPr>
        <p:spPr>
          <a:xfrm>
            <a:off x="1408974" y="4836625"/>
            <a:ext cx="204251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https://arxiv.org/abs/2010.11929</a:t>
            </a:r>
            <a:endParaRPr lang="ko-KR" altLang="en-US" sz="1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89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3C40919A-EDB4-D635-1BD0-22043D2E5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36CB0-9B37-0D27-6139-8B0D98C4B246}"/>
              </a:ext>
            </a:extLst>
          </p:cNvPr>
          <p:cNvSpPr txBox="1"/>
          <p:nvPr/>
        </p:nvSpPr>
        <p:spPr>
          <a:xfrm>
            <a:off x="1648691" y="845453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u="sng" dirty="0"/>
              <a:t>Overview</a:t>
            </a:r>
            <a:endParaRPr lang="ko-KR" altLang="en-US" i="1" u="sng" dirty="0"/>
          </a:p>
        </p:txBody>
      </p:sp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BC6CC5CF-5639-03C1-5050-EE21B189CCDE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2DDE7EA6-5FE5-C0BA-D0CF-9F12BF051795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405E4968-0805-A61C-4C2C-EAE572EC126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F53794E8-DFF5-8BF8-93FD-00893018F769}"/>
              </a:ext>
            </a:extLst>
          </p:cNvPr>
          <p:cNvSpPr txBox="1"/>
          <p:nvPr/>
        </p:nvSpPr>
        <p:spPr>
          <a:xfrm>
            <a:off x="1408974" y="306875"/>
            <a:ext cx="7638043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ViT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Review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24CD32-D639-8ED1-4F8D-4F4832CAE22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493" t="-1536" r="13148" b="1536"/>
          <a:stretch/>
        </p:blipFill>
        <p:spPr>
          <a:xfrm>
            <a:off x="2036618" y="1239462"/>
            <a:ext cx="4105799" cy="23567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52A9DFE-B33F-5629-80B1-13BA3668C89A}"/>
              </a:ext>
            </a:extLst>
          </p:cNvPr>
          <p:cNvSpPr/>
          <p:nvPr/>
        </p:nvSpPr>
        <p:spPr>
          <a:xfrm>
            <a:off x="2171647" y="2653145"/>
            <a:ext cx="675462" cy="9431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616E11-788A-A178-8D76-530A9338347C}"/>
                  </a:ext>
                </a:extLst>
              </p:cNvPr>
              <p:cNvSpPr txBox="1"/>
              <p:nvPr/>
            </p:nvSpPr>
            <p:spPr>
              <a:xfrm>
                <a:off x="2171647" y="3746719"/>
                <a:ext cx="5437707" cy="867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100" dirty="0"/>
                  <a:t>Class token : CLS token</a:t>
                </a:r>
                <a:r>
                  <a:rPr lang="ko-KR" altLang="en-US" sz="1100" dirty="0"/>
                  <a:t>이라 불리며</a:t>
                </a:r>
                <a:r>
                  <a:rPr lang="en-US" altLang="ko-KR" sz="1100" dirty="0"/>
                  <a:t>, Input</a:t>
                </a:r>
                <a:r>
                  <a:rPr lang="ko-KR" altLang="en-US" sz="1100" dirty="0"/>
                  <a:t>의 </a:t>
                </a:r>
                <a:r>
                  <a:rPr lang="en-US" altLang="ko-KR" sz="1100" dirty="0"/>
                  <a:t>Representation embedding (</a:t>
                </a:r>
                <a:r>
                  <a:rPr lang="en-US" altLang="ko-KR" sz="1100" dirty="0">
                    <a:solidFill>
                      <a:srgbClr val="0070C0"/>
                    </a:solidFill>
                  </a:rPr>
                  <a:t>Summary</a:t>
                </a:r>
                <a:r>
                  <a:rPr lang="en-US" altLang="ko-KR" sz="11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100" dirty="0"/>
                  <a:t>Position embedding: Learnable parameter</a:t>
                </a:r>
                <a:r>
                  <a:rPr lang="ko-KR" altLang="en-US" sz="1100" dirty="0"/>
                  <a:t>로</a:t>
                </a:r>
                <a:r>
                  <a:rPr lang="en-US" altLang="ko-KR" sz="1100" dirty="0"/>
                  <a:t>, </a:t>
                </a:r>
                <a:r>
                  <a:rPr lang="en-US" altLang="ko-KR" sz="1100" dirty="0">
                    <a:solidFill>
                      <a:srgbClr val="0070C0"/>
                    </a:solidFill>
                  </a:rPr>
                  <a:t>Patch</a:t>
                </a:r>
                <a:r>
                  <a:rPr lang="ko-KR" altLang="en-US" sz="1100" dirty="0">
                    <a:solidFill>
                      <a:srgbClr val="0070C0"/>
                    </a:solidFill>
                  </a:rPr>
                  <a:t>의 위치 정보</a:t>
                </a:r>
                <a:r>
                  <a:rPr lang="ko-KR" altLang="en-US" sz="1100" dirty="0"/>
                  <a:t>를 의미</a:t>
                </a:r>
                <a:endParaRPr lang="en-US" altLang="ko-KR" sz="11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𝑐𝑙𝑎𝑠𝑠</m:t>
                            </m:r>
                          </m:sub>
                        </m:s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;…</m:t>
                        </m:r>
                        <m:sSubSup>
                          <m:sSubSup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</m:sub>
                    </m:sSub>
                  </m:oMath>
                </a14:m>
                <a:r>
                  <a:rPr lang="en-US" altLang="ko-KR" sz="1100" dirty="0"/>
                  <a:t> 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616E11-788A-A178-8D76-530A93383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647" y="3746719"/>
                <a:ext cx="5437707" cy="8671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3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C6ED82B0-69A1-326E-4842-187E580E6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7D22EB-2322-E64A-AC67-FC9CC31A0433}"/>
              </a:ext>
            </a:extLst>
          </p:cNvPr>
          <p:cNvSpPr txBox="1"/>
          <p:nvPr/>
        </p:nvSpPr>
        <p:spPr>
          <a:xfrm>
            <a:off x="1648691" y="845453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u="sng" dirty="0"/>
              <a:t>Overview</a:t>
            </a:r>
            <a:endParaRPr lang="ko-KR" altLang="en-US" i="1" u="sng" dirty="0"/>
          </a:p>
        </p:txBody>
      </p:sp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93401A0A-B4AF-9F4E-7BF1-24CDAEFB60ED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676C1BC9-1FE5-E32C-82DF-A08906903738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C3CE9937-39F4-22BD-65D4-F969BE53890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D39B55AB-88C7-1C34-B647-BAC8264C0BF5}"/>
              </a:ext>
            </a:extLst>
          </p:cNvPr>
          <p:cNvSpPr txBox="1"/>
          <p:nvPr/>
        </p:nvSpPr>
        <p:spPr>
          <a:xfrm>
            <a:off x="1408974" y="306875"/>
            <a:ext cx="7638043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ViT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Review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86EEDA-80E2-0B52-5E4D-18A6345AF6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493" t="-1536" r="13148" b="1536"/>
          <a:stretch/>
        </p:blipFill>
        <p:spPr>
          <a:xfrm>
            <a:off x="2036618" y="1239462"/>
            <a:ext cx="4105799" cy="23567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94203B9-00FA-557F-4E02-10C864652FF1}"/>
              </a:ext>
            </a:extLst>
          </p:cNvPr>
          <p:cNvSpPr/>
          <p:nvPr/>
        </p:nvSpPr>
        <p:spPr>
          <a:xfrm>
            <a:off x="2815883" y="1908159"/>
            <a:ext cx="363735" cy="2348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94DD69-CCBF-4DAC-35BA-C985CD1B23C0}"/>
              </a:ext>
            </a:extLst>
          </p:cNvPr>
          <p:cNvSpPr txBox="1"/>
          <p:nvPr/>
        </p:nvSpPr>
        <p:spPr>
          <a:xfrm>
            <a:off x="2183572" y="3823373"/>
            <a:ext cx="3826689" cy="568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MLP Head: Classification Head, (D x K) feedforward Layer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                   K </a:t>
            </a:r>
            <a:r>
              <a:rPr lang="en-US" altLang="ko-KR" sz="1100" dirty="0">
                <a:sym typeface="Wingdings" panose="05000000000000000000" pitchFamily="2" charset="2"/>
              </a:rPr>
              <a:t> Number of classes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77870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FE1FC4F4-D9DE-5091-214A-F62153683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4C05E7-FCBE-0DBA-DFB3-5FCBCEB22E86}"/>
              </a:ext>
            </a:extLst>
          </p:cNvPr>
          <p:cNvSpPr txBox="1"/>
          <p:nvPr/>
        </p:nvSpPr>
        <p:spPr>
          <a:xfrm>
            <a:off x="1648691" y="845453"/>
            <a:ext cx="1021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u="sng" dirty="0"/>
              <a:t>Evaluation</a:t>
            </a:r>
            <a:endParaRPr lang="ko-KR" altLang="en-US" i="1" u="sng" dirty="0"/>
          </a:p>
        </p:txBody>
      </p:sp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83CCAB38-BFCB-05A3-3951-7DB267B52196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D36FA572-60CA-7204-E5C4-EA630899FF91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6A8C51C0-11E1-6B44-18AD-84C55EF8A0D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2BE77320-B2E0-39F0-F52C-367F07B3E50B}"/>
              </a:ext>
            </a:extLst>
          </p:cNvPr>
          <p:cNvSpPr txBox="1"/>
          <p:nvPr/>
        </p:nvSpPr>
        <p:spPr>
          <a:xfrm>
            <a:off x="1408974" y="306875"/>
            <a:ext cx="7638043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ViT</a:t>
            </a: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Review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689024-771C-DFC6-EC78-D684D4939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746" y="1259695"/>
            <a:ext cx="5936672" cy="20657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2DF3A4-1D17-5276-70F0-D7BED38C9DD2}"/>
              </a:ext>
            </a:extLst>
          </p:cNvPr>
          <p:cNvSpPr txBox="1"/>
          <p:nvPr/>
        </p:nvSpPr>
        <p:spPr>
          <a:xfrm>
            <a:off x="1875955" y="3525663"/>
            <a:ext cx="6704079" cy="8224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/>
              <a:t>Dataset</a:t>
            </a:r>
            <a:r>
              <a:rPr lang="ko-KR" altLang="en-US" sz="1100" b="1" dirty="0"/>
              <a:t>이 커질 수록 </a:t>
            </a:r>
            <a:r>
              <a:rPr lang="en-US" altLang="ko-KR" sz="1100" dirty="0" err="1"/>
              <a:t>ResNet</a:t>
            </a:r>
            <a:r>
              <a:rPr lang="ko-KR" altLang="en-US" sz="1100" dirty="0"/>
              <a:t>보다 </a:t>
            </a:r>
            <a:r>
              <a:rPr lang="en-US" altLang="ko-KR" sz="1100" dirty="0" err="1"/>
              <a:t>ViT</a:t>
            </a:r>
            <a:r>
              <a:rPr lang="ko-KR" altLang="en-US" sz="1100" dirty="0"/>
              <a:t>가 성능이 좋아지는 것을 확인</a:t>
            </a:r>
            <a:r>
              <a:rPr lang="en-US" altLang="ko-KR" sz="1100" dirty="0"/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100" dirty="0">
                <a:sym typeface="Wingdings" panose="05000000000000000000" pitchFamily="2" charset="2"/>
              </a:rPr>
              <a:t>CNN </a:t>
            </a:r>
            <a:r>
              <a:rPr lang="ko-KR" altLang="en-US" sz="1100" dirty="0">
                <a:sym typeface="Wingdings" panose="05000000000000000000" pitchFamily="2" charset="2"/>
              </a:rPr>
              <a:t>기반 모델은 </a:t>
            </a:r>
            <a:r>
              <a:rPr lang="en-US" altLang="ko-KR" sz="1100" dirty="0">
                <a:sym typeface="Wingdings" panose="05000000000000000000" pitchFamily="2" charset="2"/>
              </a:rPr>
              <a:t>Inductive bias</a:t>
            </a:r>
            <a:r>
              <a:rPr lang="ko-KR" altLang="en-US" sz="1100" dirty="0">
                <a:sym typeface="Wingdings" panose="05000000000000000000" pitchFamily="2" charset="2"/>
              </a:rPr>
              <a:t>가 강하지만 </a:t>
            </a:r>
            <a:r>
              <a:rPr lang="en-US" altLang="ko-KR" sz="1100" dirty="0" err="1">
                <a:sym typeface="Wingdings" panose="05000000000000000000" pitchFamily="2" charset="2"/>
              </a:rPr>
              <a:t>ViT</a:t>
            </a:r>
            <a:r>
              <a:rPr lang="ko-KR" altLang="en-US" sz="1100" dirty="0">
                <a:sym typeface="Wingdings" panose="05000000000000000000" pitchFamily="2" charset="2"/>
              </a:rPr>
              <a:t>는 거의 없음</a:t>
            </a:r>
            <a:r>
              <a:rPr lang="en-US" altLang="ko-KR" sz="1100" dirty="0">
                <a:sym typeface="Wingdings" panose="05000000000000000000" pitchFamily="2" charset="2"/>
              </a:rPr>
              <a:t>.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100" dirty="0">
                <a:sym typeface="Wingdings" panose="05000000000000000000" pitchFamily="2" charset="2"/>
              </a:rPr>
              <a:t>따라서 작은 </a:t>
            </a:r>
            <a:r>
              <a:rPr lang="en-US" altLang="ko-KR" sz="1100" dirty="0">
                <a:sym typeface="Wingdings" panose="05000000000000000000" pitchFamily="2" charset="2"/>
              </a:rPr>
              <a:t>Dataset</a:t>
            </a:r>
            <a:r>
              <a:rPr lang="ko-KR" altLang="en-US" sz="1100" dirty="0">
                <a:sym typeface="Wingdings" panose="05000000000000000000" pitchFamily="2" charset="2"/>
              </a:rPr>
              <a:t>에서는 일반화가 어렵지만</a:t>
            </a:r>
            <a:r>
              <a:rPr lang="en-US" altLang="ko-KR" sz="1100" dirty="0">
                <a:sym typeface="Wingdings" panose="05000000000000000000" pitchFamily="2" charset="2"/>
              </a:rPr>
              <a:t>, </a:t>
            </a:r>
            <a:r>
              <a:rPr lang="ko-KR" altLang="en-US" sz="1100" dirty="0">
                <a:sym typeface="Wingdings" panose="05000000000000000000" pitchFamily="2" charset="2"/>
              </a:rPr>
              <a:t>대규모 데이터셋에서 패턴을 더 잘 학습하는 것을 확인</a:t>
            </a:r>
            <a:r>
              <a:rPr lang="en-US" altLang="ko-KR" sz="11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72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E2E87141-BD2A-C466-CDFA-91CA3AB26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112F6AC9-8A63-6D62-DA7E-4D9A085B6BA9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8B8C144E-F002-9982-E5DC-C1C183485893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297BF763-E5AC-9BAA-D0F1-58B39ACD44B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F1959376-C89A-6917-8B1B-EF72E7CBADE6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In Progress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F4E934-E4B2-7D28-647B-171FF379E713}"/>
              </a:ext>
            </a:extLst>
          </p:cNvPr>
          <p:cNvSpPr txBox="1"/>
          <p:nvPr/>
        </p:nvSpPr>
        <p:spPr>
          <a:xfrm>
            <a:off x="1715188" y="902146"/>
            <a:ext cx="3164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각자 코드 공유 및 궁금했던 부분 </a:t>
            </a:r>
            <a:r>
              <a:rPr lang="en-US" altLang="ko-KR" dirty="0"/>
              <a:t>Test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647942-04C9-3286-62B4-B160D8180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188" y="1424608"/>
            <a:ext cx="2087589" cy="22404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14911A6-8202-2368-C1D6-CB0CAD843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9335" y="1424608"/>
            <a:ext cx="2070510" cy="22375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A6541D-04B9-1675-5AF0-540E7E6B33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6512" y="1424608"/>
            <a:ext cx="2207758" cy="22375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44E7B0-BE45-42CC-7E35-AF454013ED4F}"/>
              </a:ext>
            </a:extLst>
          </p:cNvPr>
          <p:cNvSpPr txBox="1"/>
          <p:nvPr/>
        </p:nvSpPr>
        <p:spPr>
          <a:xfrm>
            <a:off x="3262924" y="3914657"/>
            <a:ext cx="1271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ViT</a:t>
            </a:r>
            <a:r>
              <a:rPr lang="en-US" altLang="ko-KR" dirty="0"/>
              <a:t> </a:t>
            </a:r>
            <a:r>
              <a:rPr lang="ko-KR" altLang="en-US" dirty="0"/>
              <a:t>논문 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7ED845-BED3-E277-4B7F-FB6CFBA9BED3}"/>
              </a:ext>
            </a:extLst>
          </p:cNvPr>
          <p:cNvSpPr txBox="1"/>
          <p:nvPr/>
        </p:nvSpPr>
        <p:spPr>
          <a:xfrm>
            <a:off x="6650946" y="3914658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ViT</a:t>
            </a:r>
            <a:r>
              <a:rPr lang="en-US" altLang="ko-KR" dirty="0"/>
              <a:t> Head </a:t>
            </a:r>
            <a:r>
              <a:rPr lang="ko-KR" altLang="en-US" dirty="0"/>
              <a:t>관련 실험</a:t>
            </a:r>
          </a:p>
        </p:txBody>
      </p:sp>
    </p:spTree>
    <p:extLst>
      <p:ext uri="{BB962C8B-B14F-4D97-AF65-F5344CB8AC3E}">
        <p14:creationId xmlns:p14="http://schemas.microsoft.com/office/powerpoint/2010/main" val="12143302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2219</TotalTime>
  <Words>274</Words>
  <Application>Microsoft Office PowerPoint</Application>
  <PresentationFormat>화면 슬라이드 쇼(16:9)</PresentationFormat>
  <Paragraphs>57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NanumGothic ExtraBold</vt:lpstr>
      <vt:lpstr>Arial</vt:lpstr>
      <vt:lpstr>Cambria Math</vt:lpstr>
      <vt:lpstr>Wingdings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dongha Lee</dc:creator>
  <cp:lastModifiedBy>Jaemin Choi</cp:lastModifiedBy>
  <cp:revision>30</cp:revision>
  <dcterms:modified xsi:type="dcterms:W3CDTF">2025-05-13T08:27:49Z</dcterms:modified>
</cp:coreProperties>
</file>