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9" r:id="rId3"/>
    <p:sldId id="258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26" autoAdjust="0"/>
  </p:normalViewPr>
  <p:slideViewPr>
    <p:cSldViewPr snapToGrid="0">
      <p:cViewPr>
        <p:scale>
          <a:sx n="100" d="100"/>
          <a:sy n="100" d="100"/>
        </p:scale>
        <p:origin x="1380" y="6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F91B650-FA65-DA4C-74E1-7090DDB6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AB6251B-AC34-98EC-D468-FB6609B5E3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ABCB3F4-B196-53D7-DD9D-A6D292C8F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5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B2C5666-8974-D1AD-C101-57B56DC39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061D44A-DC2C-1D3D-0ACF-0874D92BCD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AA76674-09A7-1C66-9D8D-2B0643D93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99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364E6FD-0C20-6371-92A9-C91B7C816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041A3AA-E972-4B2F-772B-3B96E071B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1AA38B8-4092-7BD7-C567-302E50A9AD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08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7613483-8026-0116-6837-1B6907641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0D3D5B0-2703-72D2-716C-05A3B40FC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C2AB9B5-0081-B226-B75D-CC934BF11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132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F646A25-5C7E-7E01-F987-14CE1363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DD4438E-AF7A-9C76-107D-4AEC20E9ED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848D2B1-2C39-49EE-55D5-F53810D0D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241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22F673F-7AFF-D192-4A2F-AA2AAC5CC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9AAD57C-3F20-FBBE-8247-F685B95910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2A4B9CC-5AB0-8F4F-076C-301F9ECFF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08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cv</a:t>
            </a:r>
            <a:r>
              <a:rPr lang="ko-KR" altLang="en-US" sz="2500" b="1" dirty="0">
                <a:solidFill>
                  <a:srgbClr val="19264B"/>
                </a:solidFill>
              </a:rPr>
              <a:t> 논문 구현 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18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민유안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13593" y="163028"/>
            <a:ext cx="1749862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주차 스터디</a:t>
            </a:r>
            <a:endParaRPr lang="en-US" altLang="ko-KR"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742B8E-37B9-D108-5015-A898183BBC3E}"/>
              </a:ext>
            </a:extLst>
          </p:cNvPr>
          <p:cNvSpPr txBox="1"/>
          <p:nvPr/>
        </p:nvSpPr>
        <p:spPr>
          <a:xfrm>
            <a:off x="1353975" y="826655"/>
            <a:ext cx="74398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3/15 (</a:t>
            </a:r>
            <a:r>
              <a:rPr lang="ko-KR" altLang="en-US" dirty="0"/>
              <a:t>토</a:t>
            </a:r>
            <a:r>
              <a:rPr lang="en-US" altLang="ko-KR" dirty="0"/>
              <a:t>) </a:t>
            </a:r>
            <a:r>
              <a:rPr lang="ko-KR" altLang="en-US" dirty="0"/>
              <a:t>대면 스터디 이전까지 각자 논문 </a:t>
            </a:r>
            <a:r>
              <a:rPr lang="en-US" altLang="ko-KR" dirty="0"/>
              <a:t>1</a:t>
            </a:r>
            <a:r>
              <a:rPr lang="ko-KR" altLang="en-US" dirty="0"/>
              <a:t>편 선정 후 내용 발표</a:t>
            </a:r>
            <a:endParaRPr lang="en-US" altLang="ko-KR" dirty="0"/>
          </a:p>
          <a:p>
            <a:r>
              <a:rPr lang="ko-KR" altLang="en-US" dirty="0"/>
              <a:t>선정한 논문 및 발표 내용은 스터디 </a:t>
            </a:r>
            <a:r>
              <a:rPr lang="en-US" altLang="ko-KR" dirty="0"/>
              <a:t>notion</a:t>
            </a:r>
            <a:r>
              <a:rPr lang="ko-KR" altLang="en-US" dirty="0"/>
              <a:t>에 기록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62A3C1-D141-0500-511B-C83C9F13E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3593" y="1513466"/>
            <a:ext cx="4439532" cy="32109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814D1-3006-0997-FDB8-F7EB65F498B2}"/>
              </a:ext>
            </a:extLst>
          </p:cNvPr>
          <p:cNvSpPr txBox="1"/>
          <p:nvPr/>
        </p:nvSpPr>
        <p:spPr>
          <a:xfrm>
            <a:off x="1353975" y="258652"/>
            <a:ext cx="290052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NanumGothic ExtraBold"/>
              </a:rPr>
              <a:t>개별 논문 선정 및 발표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E58AD-97E8-E7AA-A6D6-6980D985F872}"/>
              </a:ext>
            </a:extLst>
          </p:cNvPr>
          <p:cNvSpPr txBox="1"/>
          <p:nvPr/>
        </p:nvSpPr>
        <p:spPr>
          <a:xfrm>
            <a:off x="1439700" y="1532394"/>
            <a:ext cx="60769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발표 논문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 YOLOv4-tiny (</a:t>
            </a:r>
            <a:r>
              <a:rPr lang="ko-KR" altLang="en-US" dirty="0"/>
              <a:t>황민아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 </a:t>
            </a:r>
            <a:r>
              <a:rPr lang="en-US" altLang="ko-KR" dirty="0" err="1"/>
              <a:t>DenseNets</a:t>
            </a:r>
            <a:r>
              <a:rPr lang="en-US" altLang="ko-KR" dirty="0"/>
              <a:t> (</a:t>
            </a:r>
            <a:r>
              <a:rPr lang="ko-KR" altLang="en-US" dirty="0"/>
              <a:t>김재일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 Patch Diffusion (</a:t>
            </a:r>
            <a:r>
              <a:rPr lang="ko-KR" altLang="en-US" dirty="0"/>
              <a:t>최재민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 Vision Transformer (</a:t>
            </a:r>
            <a:r>
              <a:rPr lang="ko-KR" altLang="en-US" dirty="0" err="1"/>
              <a:t>민유안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5 </a:t>
            </a:r>
            <a:r>
              <a:rPr lang="en-US" altLang="ko-KR" dirty="0" err="1"/>
              <a:t>RetinaNet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재영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24BC0-DEA3-49B5-924A-A8CD7CCEF2CB}"/>
              </a:ext>
            </a:extLst>
          </p:cNvPr>
          <p:cNvSpPr txBox="1"/>
          <p:nvPr/>
        </p:nvSpPr>
        <p:spPr>
          <a:xfrm>
            <a:off x="1439700" y="933450"/>
            <a:ext cx="6942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03.15 (</a:t>
            </a:r>
            <a:r>
              <a:rPr lang="ko-KR" altLang="en-US" dirty="0"/>
              <a:t>토</a:t>
            </a:r>
            <a:r>
              <a:rPr lang="en-US" altLang="ko-KR" dirty="0"/>
              <a:t>) 1</a:t>
            </a:r>
            <a:r>
              <a:rPr lang="ko-KR" altLang="en-US" dirty="0"/>
              <a:t>주차 대면 스터디에서 각자 선정해온 논문 소개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365A051D-B4C9-9D81-B4D5-27A15D4F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FAFB7A7-6546-9EE2-92E8-577B2097053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2A4B892-6BC4-8598-4CB1-26134E1C0AC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085B7B3-92F6-549E-631B-C6AAD8BF77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37D9CA-3365-E4ED-00A3-9467DD19390F}"/>
              </a:ext>
            </a:extLst>
          </p:cNvPr>
          <p:cNvSpPr txBox="1"/>
          <p:nvPr/>
        </p:nvSpPr>
        <p:spPr>
          <a:xfrm>
            <a:off x="1383145" y="233218"/>
            <a:ext cx="1391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YOLOv4-tiny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4242D-992B-978A-2D41-8733A36B8CFF}"/>
              </a:ext>
            </a:extLst>
          </p:cNvPr>
          <p:cNvSpPr txBox="1"/>
          <p:nvPr/>
        </p:nvSpPr>
        <p:spPr>
          <a:xfrm>
            <a:off x="1383145" y="3311065"/>
            <a:ext cx="600190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실시간 객체 탐지 모델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CSP</a:t>
            </a:r>
            <a:r>
              <a:rPr lang="ko-KR" altLang="en-US" sz="1100" dirty="0"/>
              <a:t> </a:t>
            </a:r>
            <a:r>
              <a:rPr lang="en-US" altLang="ko-KR" sz="1100" dirty="0"/>
              <a:t>approach</a:t>
            </a:r>
            <a:r>
              <a:rPr lang="ko-KR" altLang="en-US" sz="1100" dirty="0"/>
              <a:t>에 기반하여 기존 </a:t>
            </a:r>
            <a:r>
              <a:rPr lang="en-US" altLang="ko-KR" sz="1100" dirty="0"/>
              <a:t>YOLOv3</a:t>
            </a:r>
            <a:r>
              <a:rPr lang="ko-KR" altLang="en-US" sz="1100" dirty="0"/>
              <a:t>에서 속도</a:t>
            </a:r>
            <a:r>
              <a:rPr lang="en-US" altLang="ko-KR" sz="1100" dirty="0"/>
              <a:t>/</a:t>
            </a:r>
            <a:r>
              <a:rPr lang="ko-KR" altLang="en-US" sz="1100" dirty="0"/>
              <a:t>정확도 모두 개선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작은 네트워크와 큰 네트워크 모두에서 작동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깊이</a:t>
            </a:r>
            <a:r>
              <a:rPr lang="en-US" altLang="ko-KR" sz="1100" dirty="0"/>
              <a:t>, </a:t>
            </a:r>
            <a:r>
              <a:rPr lang="ko-KR" altLang="en-US" sz="1100" dirty="0"/>
              <a:t>너비</a:t>
            </a:r>
            <a:r>
              <a:rPr lang="en-US" altLang="ko-KR" sz="1100" dirty="0"/>
              <a:t>, </a:t>
            </a:r>
            <a:r>
              <a:rPr lang="ko-KR" altLang="en-US" sz="1100" dirty="0"/>
              <a:t>해상도만 조절하는 기존 방식에서 더 나아가 네트워크 구조까지 변경하여 최적화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DDBB75-31C1-4234-4868-7A0973F24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" y="905659"/>
            <a:ext cx="5623638" cy="204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A6EBAB4-6135-7F67-E933-0E1480CB9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622DB6A-6018-F1D2-1798-7FD94594C2D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05AE7B6-C2EB-CA9D-6A16-50B1D8C5A7C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E721156-A693-BE1F-D557-3F86D6E771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743044-F793-3567-B604-658CBBE3E622}"/>
              </a:ext>
            </a:extLst>
          </p:cNvPr>
          <p:cNvSpPr txBox="1"/>
          <p:nvPr/>
        </p:nvSpPr>
        <p:spPr>
          <a:xfrm>
            <a:off x="1383145" y="309418"/>
            <a:ext cx="637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</a:t>
            </a:r>
            <a:r>
              <a:rPr lang="en-US" altLang="ko-KR" dirty="0" err="1"/>
              <a:t>DenseNets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F8B463-5690-BAAB-622A-6E01E8598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75" y="801550"/>
            <a:ext cx="7613650" cy="1146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CCED7-BE85-A42C-4CB6-92E768B698CB}"/>
              </a:ext>
            </a:extLst>
          </p:cNvPr>
          <p:cNvSpPr txBox="1"/>
          <p:nvPr/>
        </p:nvSpPr>
        <p:spPr>
          <a:xfrm>
            <a:off x="1511300" y="2381250"/>
            <a:ext cx="7258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200" dirty="0"/>
              <a:t>CNN</a:t>
            </a:r>
            <a:r>
              <a:rPr lang="ko-KR" altLang="en-US" sz="1200" dirty="0"/>
              <a:t>에서 각 층이 이전 층의 모든 </a:t>
            </a:r>
            <a:r>
              <a:rPr lang="en-US" altLang="ko-KR" sz="1200" dirty="0"/>
              <a:t>feature map</a:t>
            </a:r>
            <a:r>
              <a:rPr lang="ko-KR" altLang="en-US" sz="1200" dirty="0"/>
              <a:t>을 연결하여 새로운 </a:t>
            </a:r>
            <a:r>
              <a:rPr lang="en-US" altLang="ko-KR" sz="1200" dirty="0"/>
              <a:t>feature map</a:t>
            </a:r>
            <a:r>
              <a:rPr lang="ko-KR" altLang="en-US" sz="1200" dirty="0"/>
              <a:t>을 만들어 입력으로 사용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 </a:t>
            </a:r>
            <a:r>
              <a:rPr lang="en-US" altLang="ko-KR" sz="1200" dirty="0" err="1"/>
              <a:t>ResNet</a:t>
            </a:r>
            <a:r>
              <a:rPr lang="ko-KR" altLang="en-US" sz="1200" dirty="0"/>
              <a:t>과 달리</a:t>
            </a:r>
            <a:r>
              <a:rPr lang="en-US" altLang="ko-KR" sz="1200" dirty="0"/>
              <a:t>,</a:t>
            </a:r>
            <a:r>
              <a:rPr lang="ko-KR" altLang="en-US" sz="1200" dirty="0"/>
              <a:t> 이전 층의 </a:t>
            </a:r>
            <a:r>
              <a:rPr lang="en-US" altLang="ko-KR" sz="1200" dirty="0"/>
              <a:t>feature map</a:t>
            </a:r>
            <a:r>
              <a:rPr lang="ko-KR" altLang="en-US" sz="1200" dirty="0"/>
              <a:t>을 더하는 방식이 아닌 </a:t>
            </a:r>
            <a:r>
              <a:rPr lang="en-US" altLang="ko-KR" sz="1200" dirty="0" err="1"/>
              <a:t>concat</a:t>
            </a:r>
            <a:r>
              <a:rPr lang="ko-KR" altLang="en-US" sz="1200" dirty="0"/>
              <a:t>하는 방식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각 층마다 매우 적은 파라미터를 사용하고 </a:t>
            </a:r>
            <a:r>
              <a:rPr lang="en-US" altLang="ko-KR" sz="1200" dirty="0"/>
              <a:t>gradient vanishing</a:t>
            </a:r>
            <a:r>
              <a:rPr lang="ko-KR" altLang="en-US" sz="1200" dirty="0"/>
              <a:t>이 해소</a:t>
            </a:r>
          </a:p>
        </p:txBody>
      </p:sp>
    </p:spTree>
    <p:extLst>
      <p:ext uri="{BB962C8B-B14F-4D97-AF65-F5344CB8AC3E}">
        <p14:creationId xmlns:p14="http://schemas.microsoft.com/office/powerpoint/2010/main" val="162391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7FE73816-2532-74F5-23D4-57FBB98A0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617343F-D774-24BF-3CCC-E3F1F764210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0807886-B5FA-EE85-89FA-A593A66C822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6004612-1BA2-E694-8D33-BD8430761F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72875-1CDA-1DEE-ADF9-4CF70D0623BD}"/>
              </a:ext>
            </a:extLst>
          </p:cNvPr>
          <p:cNvSpPr txBox="1"/>
          <p:nvPr/>
        </p:nvSpPr>
        <p:spPr>
          <a:xfrm>
            <a:off x="1383145" y="309418"/>
            <a:ext cx="6377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Patch Diffusion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8D8450-45A0-319C-BCDE-19AD1AF66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672839"/>
            <a:ext cx="5586587" cy="2362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9553B-3701-B9B4-2D04-93255C26156C}"/>
              </a:ext>
            </a:extLst>
          </p:cNvPr>
          <p:cNvSpPr txBox="1"/>
          <p:nvPr/>
        </p:nvSpPr>
        <p:spPr>
          <a:xfrm>
            <a:off x="1383145" y="3416300"/>
            <a:ext cx="6446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200" dirty="0"/>
              <a:t>기존 </a:t>
            </a:r>
            <a:r>
              <a:rPr lang="en-US" altLang="ko-KR" sz="1200" dirty="0"/>
              <a:t>Diffusion model</a:t>
            </a:r>
            <a:r>
              <a:rPr lang="ko-KR" altLang="en-US" sz="1200" dirty="0"/>
              <a:t>에서 학습 속도 </a:t>
            </a:r>
            <a:r>
              <a:rPr lang="en-US" altLang="ko-KR" sz="1200" dirty="0"/>
              <a:t>2</a:t>
            </a:r>
            <a:r>
              <a:rPr lang="ko-KR" altLang="en-US" sz="1200" dirty="0"/>
              <a:t>배 이상 향상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효율성 개선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전체 이미지 대신 이미지 패치 단위로 학습하는 방식을 통해 연산 비용을 낮춤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pPr marL="285750" indent="-285750">
              <a:buFontTx/>
              <a:buChar char="-"/>
            </a:pPr>
            <a:r>
              <a:rPr lang="ko-KR" altLang="en-US" sz="1200" dirty="0"/>
              <a:t>소규모 데이터셋에서도 높은 성능</a:t>
            </a:r>
          </a:p>
        </p:txBody>
      </p:sp>
    </p:spTree>
    <p:extLst>
      <p:ext uri="{BB962C8B-B14F-4D97-AF65-F5344CB8AC3E}">
        <p14:creationId xmlns:p14="http://schemas.microsoft.com/office/powerpoint/2010/main" val="301891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D8A6731-9117-089C-97C8-0B5CE6C9B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686F79C-67A4-9B90-342F-AB325DBA091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E551740-1820-98B3-0266-A8C64C1EAA1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DFB9C9E-FF4F-2863-4E24-A1ABA1092F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DBB3E6-D020-1AB8-AD69-57110E327092}"/>
              </a:ext>
            </a:extLst>
          </p:cNvPr>
          <p:cNvSpPr txBox="1"/>
          <p:nvPr/>
        </p:nvSpPr>
        <p:spPr>
          <a:xfrm>
            <a:off x="1353975" y="140711"/>
            <a:ext cx="1912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Vision Transformer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A0FE3-B93C-6C6E-0FDC-C17010247E9C}"/>
              </a:ext>
            </a:extLst>
          </p:cNvPr>
          <p:cNvSpPr txBox="1"/>
          <p:nvPr/>
        </p:nvSpPr>
        <p:spPr>
          <a:xfrm>
            <a:off x="1353963" y="3573573"/>
            <a:ext cx="763906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CV </a:t>
            </a:r>
            <a:r>
              <a:rPr lang="ko-KR" altLang="en-US" sz="1100" dirty="0"/>
              <a:t>분야에서 활용이 제한적이었던 </a:t>
            </a:r>
            <a:r>
              <a:rPr lang="en-US" altLang="ko-KR" sz="1100" dirty="0"/>
              <a:t>transformer</a:t>
            </a:r>
            <a:r>
              <a:rPr lang="ko-KR" altLang="en-US" sz="1100" dirty="0"/>
              <a:t>를 </a:t>
            </a:r>
            <a:r>
              <a:rPr lang="en-US" altLang="ko-KR" sz="1100" dirty="0"/>
              <a:t>image classify task</a:t>
            </a:r>
            <a:r>
              <a:rPr lang="ko-KR" altLang="en-US" sz="1100" dirty="0"/>
              <a:t>에 활용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기존의 </a:t>
            </a:r>
            <a:r>
              <a:rPr lang="en-US" altLang="ko-KR" sz="1100" dirty="0"/>
              <a:t>transformer architecture</a:t>
            </a:r>
            <a:r>
              <a:rPr lang="ko-KR" altLang="en-US" sz="1100" dirty="0"/>
              <a:t>를 최대한 유지하여 </a:t>
            </a:r>
            <a:r>
              <a:rPr lang="en-US" altLang="ko-KR" sz="1100" dirty="0"/>
              <a:t>CV </a:t>
            </a:r>
            <a:r>
              <a:rPr lang="ko-KR" altLang="en-US" sz="1100" dirty="0"/>
              <a:t>분야에 활용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이미지를 </a:t>
            </a:r>
            <a:r>
              <a:rPr lang="en-US" altLang="ko-KR" sz="1100" dirty="0"/>
              <a:t>patch </a:t>
            </a:r>
            <a:r>
              <a:rPr lang="ko-KR" altLang="en-US" sz="1100" dirty="0"/>
              <a:t>단위로 나누고 각 </a:t>
            </a:r>
            <a:r>
              <a:rPr lang="en-US" altLang="ko-KR" sz="1100" dirty="0"/>
              <a:t>patch</a:t>
            </a:r>
            <a:r>
              <a:rPr lang="ko-KR" altLang="en-US" sz="1100" dirty="0"/>
              <a:t>에 </a:t>
            </a:r>
            <a:r>
              <a:rPr lang="en-US" altLang="ko-KR" sz="1100" dirty="0"/>
              <a:t>linear transform </a:t>
            </a:r>
            <a:r>
              <a:rPr lang="ko-KR" altLang="en-US" sz="1100" dirty="0"/>
              <a:t>적용 후</a:t>
            </a:r>
            <a:r>
              <a:rPr lang="en-US" altLang="ko-KR" sz="1100" dirty="0"/>
              <a:t> positional</a:t>
            </a:r>
            <a:r>
              <a:rPr lang="ko-KR" altLang="en-US" sz="1100" dirty="0"/>
              <a:t> </a:t>
            </a:r>
            <a:r>
              <a:rPr lang="en-US" altLang="ko-KR" sz="1100" dirty="0"/>
              <a:t>encoding</a:t>
            </a:r>
            <a:r>
              <a:rPr lang="ko-KR" altLang="en-US" sz="1100" dirty="0"/>
              <a:t>을 통해 위치 정보 추가</a:t>
            </a:r>
            <a:endParaRPr lang="en-US" altLang="ko-KR" sz="1100" dirty="0"/>
          </a:p>
          <a:p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위의 과정으로 생성된 </a:t>
            </a:r>
            <a:r>
              <a:rPr lang="en-US" altLang="ko-KR" sz="1100" dirty="0"/>
              <a:t>sequence</a:t>
            </a:r>
            <a:r>
              <a:rPr lang="ko-KR" altLang="en-US" sz="1100" dirty="0"/>
              <a:t>를 </a:t>
            </a:r>
            <a:r>
              <a:rPr lang="en-US" altLang="ko-KR" sz="1100" dirty="0"/>
              <a:t>Vision Transformer </a:t>
            </a:r>
            <a:r>
              <a:rPr lang="ko-KR" altLang="en-US" sz="1100" dirty="0"/>
              <a:t>모델에 제공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FE97C9-E8FC-D67B-3D19-A88F6E113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662444"/>
            <a:ext cx="5086361" cy="266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7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A24A861-2713-9C07-B1C1-8B10D9F0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F9B5D40-B434-2ECB-B1BF-A96390EA9E2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22BB1AC-39FF-3788-6CD3-14FE86E8C5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3F197AB-46F6-1B95-3F50-97EBF4E8F3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6AAB5B-08C4-64C8-74DB-2DAABEE06FB8}"/>
              </a:ext>
            </a:extLst>
          </p:cNvPr>
          <p:cNvSpPr txBox="1"/>
          <p:nvPr/>
        </p:nvSpPr>
        <p:spPr>
          <a:xfrm>
            <a:off x="1353975" y="188768"/>
            <a:ext cx="136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 </a:t>
            </a:r>
            <a:r>
              <a:rPr lang="en-US" altLang="ko-KR" dirty="0" err="1"/>
              <a:t>RentinaNet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01FF6-4922-0B76-357E-8C21E598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225" y="617195"/>
            <a:ext cx="6008525" cy="1617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D8DB29-EA8A-8C84-951C-9A174A718EFC}"/>
              </a:ext>
            </a:extLst>
          </p:cNvPr>
          <p:cNvSpPr txBox="1"/>
          <p:nvPr/>
        </p:nvSpPr>
        <p:spPr>
          <a:xfrm>
            <a:off x="1353975" y="2692400"/>
            <a:ext cx="66343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1-stage </a:t>
            </a:r>
            <a:r>
              <a:rPr lang="ko-KR" altLang="en-US" sz="1100" dirty="0"/>
              <a:t>객체 탐지 모델</a:t>
            </a:r>
            <a:r>
              <a:rPr lang="en-US" altLang="ko-KR" sz="1100" dirty="0"/>
              <a:t>, </a:t>
            </a:r>
            <a:r>
              <a:rPr lang="ko-KR" altLang="en-US" sz="1100" dirty="0"/>
              <a:t>기존의 </a:t>
            </a:r>
            <a:r>
              <a:rPr lang="en-US" altLang="ko-KR" sz="1100" dirty="0"/>
              <a:t>2-stage</a:t>
            </a:r>
            <a:r>
              <a:rPr lang="ko-KR" altLang="en-US" sz="1100" dirty="0"/>
              <a:t> 방식보다 빠르면서 높은 정확도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기존의 </a:t>
            </a:r>
            <a:r>
              <a:rPr lang="en-US" altLang="ko-KR" sz="1100" dirty="0"/>
              <a:t>1-stage</a:t>
            </a:r>
            <a:r>
              <a:rPr lang="ko-KR" altLang="en-US" sz="1100" dirty="0"/>
              <a:t> 방식은 정확도가 </a:t>
            </a:r>
            <a:r>
              <a:rPr lang="en-US" altLang="ko-KR" sz="1100" dirty="0"/>
              <a:t>2-stage </a:t>
            </a:r>
            <a:r>
              <a:rPr lang="ko-KR" altLang="en-US" sz="1100" dirty="0"/>
              <a:t>방식에 비해 속도가 빠르지만</a:t>
            </a:r>
            <a:r>
              <a:rPr lang="en-US" altLang="ko-KR" sz="1100" dirty="0"/>
              <a:t>, </a:t>
            </a:r>
            <a:r>
              <a:rPr lang="ko-KR" altLang="en-US" sz="1100" dirty="0"/>
              <a:t>정확도가 낮았다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 err="1"/>
              <a:t>ResNet</a:t>
            </a:r>
            <a:r>
              <a:rPr lang="en-US" altLang="ko-KR" sz="1100" dirty="0"/>
              <a:t> + FPN</a:t>
            </a:r>
            <a:r>
              <a:rPr lang="ko-KR" altLang="en-US" sz="1100" dirty="0"/>
              <a:t> </a:t>
            </a:r>
            <a:r>
              <a:rPr lang="en-US" altLang="ko-KR" sz="1100" dirty="0"/>
              <a:t>(Feature</a:t>
            </a:r>
            <a:r>
              <a:rPr lang="ko-KR" altLang="en-US" sz="1100" dirty="0"/>
              <a:t> </a:t>
            </a:r>
            <a:r>
              <a:rPr lang="en-US" altLang="ko-KR" sz="1100" dirty="0"/>
              <a:t>Pyramid</a:t>
            </a:r>
            <a:r>
              <a:rPr lang="ko-KR" altLang="en-US" sz="1100" dirty="0"/>
              <a:t> </a:t>
            </a:r>
            <a:r>
              <a:rPr lang="en-US" altLang="ko-KR" sz="1100" dirty="0"/>
              <a:t>Network)</a:t>
            </a:r>
            <a:r>
              <a:rPr lang="ko-KR" altLang="en-US" sz="1100" dirty="0"/>
              <a:t>을 기반으로 하며</a:t>
            </a:r>
            <a:r>
              <a:rPr lang="en-US" altLang="ko-KR" sz="1100" dirty="0"/>
              <a:t>, Focal Loss</a:t>
            </a:r>
            <a:r>
              <a:rPr lang="ko-KR" altLang="en-US" sz="1100" dirty="0"/>
              <a:t>를 이용하여 기존의 </a:t>
            </a:r>
            <a:r>
              <a:rPr lang="en-US" altLang="ko-KR" sz="1100" dirty="0"/>
              <a:t>2-stage </a:t>
            </a:r>
            <a:r>
              <a:rPr lang="ko-KR" altLang="en-US" sz="1100" dirty="0"/>
              <a:t>기반 </a:t>
            </a:r>
            <a:r>
              <a:rPr lang="en-US" altLang="ko-KR" sz="1100" dirty="0"/>
              <a:t>SOTA object detector </a:t>
            </a:r>
            <a:r>
              <a:rPr lang="ko-KR" altLang="en-US" sz="1100" dirty="0"/>
              <a:t>모델 능가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en-US" altLang="ko-KR" sz="1100" dirty="0"/>
              <a:t>Focal loss</a:t>
            </a:r>
            <a:r>
              <a:rPr lang="ko-KR" altLang="en-US" sz="1100" dirty="0"/>
              <a:t>는</a:t>
            </a:r>
            <a:r>
              <a:rPr lang="en-US" altLang="ko-KR" sz="1100" dirty="0"/>
              <a:t> </a:t>
            </a:r>
            <a:r>
              <a:rPr lang="ko-KR" altLang="en-US" sz="1100" dirty="0"/>
              <a:t>기존의 </a:t>
            </a:r>
            <a:r>
              <a:rPr lang="en-US" altLang="ko-KR" sz="1100" dirty="0"/>
              <a:t>Cross Entropy loss</a:t>
            </a:r>
            <a:r>
              <a:rPr lang="ko-KR" altLang="en-US" sz="1100" dirty="0"/>
              <a:t>를</a:t>
            </a:r>
            <a:r>
              <a:rPr lang="en-US" altLang="ko-KR" sz="1100" dirty="0"/>
              <a:t> </a:t>
            </a:r>
            <a:r>
              <a:rPr lang="ko-KR" altLang="en-US" sz="1100" dirty="0"/>
              <a:t>변형</a:t>
            </a:r>
            <a:r>
              <a:rPr lang="en-US" altLang="ko-KR" sz="1100" dirty="0"/>
              <a:t>, </a:t>
            </a:r>
            <a:r>
              <a:rPr lang="ko-KR" altLang="en-US" sz="1100" dirty="0"/>
              <a:t>쉬운 </a:t>
            </a:r>
            <a:r>
              <a:rPr lang="en-US" altLang="ko-KR" sz="1100" dirty="0" err="1"/>
              <a:t>exmaple</a:t>
            </a:r>
            <a:r>
              <a:rPr lang="ko-KR" altLang="en-US" sz="1100" dirty="0"/>
              <a:t>에서 </a:t>
            </a:r>
            <a:r>
              <a:rPr lang="en-US" altLang="ko-KR" sz="1100" dirty="0"/>
              <a:t>loss weight</a:t>
            </a:r>
            <a:r>
              <a:rPr lang="ko-KR" altLang="en-US" sz="1100" dirty="0"/>
              <a:t>를 줄여서 어려운 </a:t>
            </a:r>
            <a:r>
              <a:rPr lang="en-US" altLang="ko-KR" sz="1100" dirty="0"/>
              <a:t>example</a:t>
            </a:r>
            <a:r>
              <a:rPr lang="ko-KR" altLang="en-US" sz="1100" dirty="0"/>
              <a:t>에 집중할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61616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6CCEBA-4DD9-AC56-876D-266FE7FA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2443B51-3C65-8FC5-99BE-047CE8238E2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55E1992-3382-9F20-8A94-54B4B727BA7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2AF96AC-1877-D1FF-649B-6C19B819B3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5C6B37-BBA6-2B14-5AB8-227F7A6A01A6}"/>
              </a:ext>
            </a:extLst>
          </p:cNvPr>
          <p:cNvSpPr txBox="1"/>
          <p:nvPr/>
        </p:nvSpPr>
        <p:spPr>
          <a:xfrm>
            <a:off x="1353963" y="273050"/>
            <a:ext cx="2271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주차 스터디 계획</a:t>
            </a:r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AC41A-2FBC-B6ED-8280-C2C31D97D081}"/>
              </a:ext>
            </a:extLst>
          </p:cNvPr>
          <p:cNvSpPr txBox="1"/>
          <p:nvPr/>
        </p:nvSpPr>
        <p:spPr>
          <a:xfrm>
            <a:off x="1353963" y="1214300"/>
            <a:ext cx="62432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스터디에서 </a:t>
            </a:r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/>
              <a:t>논문 구현 결정 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03.22 (</a:t>
            </a:r>
            <a:r>
              <a:rPr lang="ko-KR" altLang="en-US" dirty="0"/>
              <a:t>토</a:t>
            </a:r>
            <a:r>
              <a:rPr lang="en-US" altLang="ko-KR" dirty="0"/>
              <a:t>) 14:00 </a:t>
            </a:r>
            <a:r>
              <a:rPr lang="ko-KR" altLang="en-US" dirty="0"/>
              <a:t>대면 스터디 예정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각자 </a:t>
            </a:r>
            <a:r>
              <a:rPr lang="en-US" altLang="ko-KR" dirty="0"/>
              <a:t>Vit </a:t>
            </a:r>
            <a:r>
              <a:rPr lang="ko-KR" altLang="en-US" dirty="0"/>
              <a:t>논문 읽고 </a:t>
            </a:r>
            <a:r>
              <a:rPr lang="en-US" altLang="ko-KR" dirty="0"/>
              <a:t>notion</a:t>
            </a:r>
            <a:r>
              <a:rPr lang="ko-KR" altLang="en-US" dirty="0"/>
              <a:t>에 정리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논문 리뷰 및 구현 방법 논의</a:t>
            </a:r>
          </a:p>
        </p:txBody>
      </p:sp>
    </p:spTree>
    <p:extLst>
      <p:ext uri="{BB962C8B-B14F-4D97-AF65-F5344CB8AC3E}">
        <p14:creationId xmlns:p14="http://schemas.microsoft.com/office/powerpoint/2010/main" val="25552173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363</Words>
  <Application>Microsoft Office PowerPoint</Application>
  <PresentationFormat>화면 슬라이드 쇼(16:9)</PresentationFormat>
  <Paragraphs>67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yuan min</cp:lastModifiedBy>
  <cp:revision>2</cp:revision>
  <dcterms:modified xsi:type="dcterms:W3CDTF">2025-03-18T05:14:19Z</dcterms:modified>
</cp:coreProperties>
</file>