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7" r:id="rId11"/>
    <p:sldId id="265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1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4752"/>
  </p:normalViewPr>
  <p:slideViewPr>
    <p:cSldViewPr snapToGrid="0">
      <p:cViewPr varScale="1">
        <p:scale>
          <a:sx n="144" d="100"/>
          <a:sy n="144" d="100"/>
        </p:scale>
        <p:origin x="616" y="48"/>
      </p:cViewPr>
      <p:guideLst>
        <p:guide orient="horz" pos="161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w="sm" len="sm"/>
            <a:tailEnd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 lvl="0">
              <a:defRPr/>
            </a:pP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18d7eca593_0_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18d7eca593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512028" y="2400832"/>
            <a:ext cx="7194650" cy="2255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200" b="1" dirty="0" smtClean="0">
                <a:solidFill>
                  <a:srgbClr val="19264B"/>
                </a:solidFill>
              </a:rPr>
              <a:t>밑바닥부터 시작하는 </a:t>
            </a:r>
            <a:r>
              <a:rPr lang="ko-KR" altLang="en-US" sz="3200" b="1" dirty="0" err="1" smtClean="0">
                <a:solidFill>
                  <a:srgbClr val="19264B"/>
                </a:solidFill>
              </a:rPr>
              <a:t>딥러닝</a:t>
            </a:r>
            <a:r>
              <a:rPr lang="en-US" altLang="ko-KR" sz="3200" b="1" dirty="0" smtClean="0">
                <a:solidFill>
                  <a:srgbClr val="19264B"/>
                </a:solidFill>
              </a:rPr>
              <a:t>1 </a:t>
            </a:r>
            <a:r>
              <a:rPr lang="ko-KR" altLang="en-US" sz="3200" b="1" dirty="0" smtClean="0">
                <a:solidFill>
                  <a:srgbClr val="19264B"/>
                </a:solidFill>
              </a:rPr>
              <a:t>스터디</a:t>
            </a:r>
            <a:endParaRPr lang="en-US" altLang="ko-KR" sz="3200" b="1" dirty="0" smtClean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" sz="3200" b="1" dirty="0" smtClean="0">
                <a:solidFill>
                  <a:srgbClr val="19264B"/>
                </a:solidFill>
              </a:rPr>
              <a:t>(Team 2)</a:t>
            </a:r>
            <a:endParaRPr lang="en-US" altLang="ko" sz="32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" dirty="0" smtClean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dirty="0" smtClean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5</a:t>
            </a:r>
            <a:r>
              <a:rPr lang="ko" dirty="0" smtClean="0">
                <a:solidFill>
                  <a:srgbClr val="19264B"/>
                </a:solidFill>
              </a:rPr>
              <a:t>.0</a:t>
            </a:r>
            <a:r>
              <a:rPr lang="en-US" altLang="ko" dirty="0" smtClean="0">
                <a:solidFill>
                  <a:srgbClr val="19264B"/>
                </a:solidFill>
              </a:rPr>
              <a:t>4</a:t>
            </a:r>
            <a:r>
              <a:rPr lang="ko" dirty="0" smtClean="0">
                <a:solidFill>
                  <a:srgbClr val="19264B"/>
                </a:solidFill>
              </a:rPr>
              <a:t>.</a:t>
            </a:r>
            <a:r>
              <a:rPr lang="en-US" altLang="ko" dirty="0" smtClean="0">
                <a:solidFill>
                  <a:srgbClr val="19264B"/>
                </a:solidFill>
              </a:rPr>
              <a:t>29.(</a:t>
            </a:r>
            <a:r>
              <a:rPr lang="ko-KR" altLang="en-US" dirty="0" smtClean="0">
                <a:solidFill>
                  <a:srgbClr val="19264B"/>
                </a:solidFill>
              </a:rPr>
              <a:t>화</a:t>
            </a:r>
            <a:r>
              <a:rPr lang="en-US" altLang="ko-KR" dirty="0" smtClean="0">
                <a:solidFill>
                  <a:srgbClr val="19264B"/>
                </a:solidFill>
              </a:rPr>
              <a:t>)</a:t>
            </a:r>
            <a:endParaRPr lang="en-US" altLang="ko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" sz="1100" dirty="0">
                <a:solidFill>
                  <a:srgbClr val="19264B"/>
                </a:solidFill>
              </a:rPr>
              <a:t>발표자 : </a:t>
            </a:r>
            <a:r>
              <a:rPr lang="ko-KR" altLang="en-US" sz="1100" dirty="0" smtClean="0">
                <a:solidFill>
                  <a:srgbClr val="19264B"/>
                </a:solidFill>
              </a:rPr>
              <a:t>배동혁</a:t>
            </a:r>
            <a:endParaRPr lang="ko-KR" altLang="en-US"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57" name="Google Shape;57;p13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파이썬][딥러닝] 3층 신경망 구현하기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2357" y="2004949"/>
            <a:ext cx="2876550" cy="1590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519" y="863571"/>
            <a:ext cx="4184481" cy="40147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83;p16">
            <a:extLst>
              <a:ext uri="{FF2B5EF4-FFF2-40B4-BE49-F238E27FC236}">
                <a16:creationId xmlns:a16="http://schemas.microsoft.com/office/drawing/2014/main" id="{503300CD-D22E-72CE-172D-88E50BA9ECB5}"/>
              </a:ext>
            </a:extLst>
          </p:cNvPr>
          <p:cNvSpPr txBox="1"/>
          <p:nvPr/>
        </p:nvSpPr>
        <p:spPr>
          <a:xfrm>
            <a:off x="1444314" y="14343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3</a:t>
            </a:r>
            <a:r>
              <a:rPr lang="ko-KR" altLang="en-US" sz="2000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층 신경망 구현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82192" y="1276626"/>
            <a:ext cx="2743199" cy="260626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6833705" y="1870688"/>
            <a:ext cx="419652" cy="200055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2182192" y="1537252"/>
            <a:ext cx="2743199" cy="25620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658793" y="2260289"/>
            <a:ext cx="485912" cy="1154354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182192" y="1797878"/>
            <a:ext cx="2743199" cy="256209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8346661" y="2315541"/>
            <a:ext cx="519043" cy="997502"/>
          </a:xfrm>
          <a:prstGeom prst="rect">
            <a:avLst/>
          </a:prstGeom>
          <a:solidFill>
            <a:schemeClr val="accent1">
              <a:alpha val="0"/>
            </a:schemeClr>
          </a:solidFill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ㅊ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75130" y="374233"/>
            <a:ext cx="211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1</a:t>
            </a:r>
            <a:r>
              <a:rPr lang="ko-KR" altLang="en-US" dirty="0" smtClean="0">
                <a:solidFill>
                  <a:srgbClr val="FF0000"/>
                </a:solidFill>
              </a:rPr>
              <a:t>층 신경망 가중치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dirty="0" smtClean="0">
                <a:solidFill>
                  <a:srgbClr val="FF0000"/>
                </a:solidFill>
              </a:rPr>
              <a:t>편향 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75129" y="797503"/>
            <a:ext cx="211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accent1"/>
                </a:solidFill>
              </a:rPr>
              <a:t>2</a:t>
            </a:r>
            <a:r>
              <a:rPr lang="ko-KR" altLang="en-US" dirty="0" smtClean="0">
                <a:solidFill>
                  <a:schemeClr val="accent1"/>
                </a:solidFill>
              </a:rPr>
              <a:t>층 신경망 가중치</a:t>
            </a:r>
            <a:r>
              <a:rPr lang="en-US" altLang="ko-KR" dirty="0" smtClean="0">
                <a:solidFill>
                  <a:schemeClr val="accent1"/>
                </a:solidFill>
              </a:rPr>
              <a:t>, </a:t>
            </a:r>
            <a:r>
              <a:rPr lang="ko-KR" altLang="en-US" dirty="0" smtClean="0">
                <a:solidFill>
                  <a:schemeClr val="accent1"/>
                </a:solidFill>
              </a:rPr>
              <a:t>편향 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75129" y="1155231"/>
            <a:ext cx="21159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00B050"/>
                </a:solidFill>
              </a:rPr>
              <a:t>3</a:t>
            </a:r>
            <a:r>
              <a:rPr lang="ko-KR" altLang="en-US" dirty="0" smtClean="0">
                <a:solidFill>
                  <a:srgbClr val="00B050"/>
                </a:solidFill>
              </a:rPr>
              <a:t>층 신경망 가중치</a:t>
            </a:r>
            <a:r>
              <a:rPr lang="en-US" altLang="ko-KR" dirty="0" smtClean="0">
                <a:solidFill>
                  <a:srgbClr val="00B050"/>
                </a:solidFill>
              </a:rPr>
              <a:t>, </a:t>
            </a:r>
            <a:r>
              <a:rPr lang="ko-KR" altLang="en-US" dirty="0" smtClean="0">
                <a:solidFill>
                  <a:srgbClr val="00B050"/>
                </a:solidFill>
              </a:rPr>
              <a:t>편향 </a:t>
            </a:r>
            <a:endParaRPr lang="ko-KR" altLang="en-US" dirty="0">
              <a:solidFill>
                <a:srgbClr val="00B050"/>
              </a:solidFill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 flipH="1">
            <a:off x="4925391" y="528121"/>
            <a:ext cx="949738" cy="7485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4" idx="1"/>
            <a:endCxn id="9" idx="3"/>
          </p:cNvCxnSpPr>
          <p:nvPr/>
        </p:nvCxnSpPr>
        <p:spPr>
          <a:xfrm flipH="1">
            <a:off x="4925391" y="951392"/>
            <a:ext cx="949738" cy="713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15" idx="1"/>
          </p:cNvCxnSpPr>
          <p:nvPr/>
        </p:nvCxnSpPr>
        <p:spPr>
          <a:xfrm flipH="1">
            <a:off x="4925391" y="1309120"/>
            <a:ext cx="949738" cy="61686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66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C9BFA1C-56D1-75FE-2708-5F2EE0378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394E6339-DA2B-17E9-843D-F835242AE119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6DD3D944-D0A5-C66A-4DBF-3CB0A8B75516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BA0CB1C2-1047-D101-20B4-96D1CA4F7B2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2CBF1DDE-AB88-B5D8-1656-F5CE170A1B78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향후 계획</a:t>
            </a:r>
            <a:endParaRPr sz="2000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58747"/>
              </p:ext>
            </p:extLst>
          </p:nvPr>
        </p:nvGraphicFramePr>
        <p:xfrm>
          <a:off x="2519847" y="1901657"/>
          <a:ext cx="5168348" cy="20021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25">
                  <a:extLst>
                    <a:ext uri="{9D8B030D-6E8A-4147-A177-3AD203B41FA5}">
                      <a16:colId xmlns:a16="http://schemas.microsoft.com/office/drawing/2014/main" val="2239142084"/>
                    </a:ext>
                  </a:extLst>
                </a:gridCol>
                <a:gridCol w="4177023">
                  <a:extLst>
                    <a:ext uri="{9D8B030D-6E8A-4147-A177-3AD203B41FA5}">
                      <a16:colId xmlns:a16="http://schemas.microsoft.com/office/drawing/2014/main" val="4249136740"/>
                    </a:ext>
                  </a:extLst>
                </a:gridCol>
              </a:tblGrid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4/30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3. </a:t>
                      </a:r>
                      <a:r>
                        <a:rPr lang="ko-KR" altLang="en-US" sz="1200" dirty="0" smtClean="0"/>
                        <a:t>신경망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출력층</a:t>
                      </a:r>
                      <a:r>
                        <a:rPr lang="ko-KR" altLang="en-US" sz="1200" dirty="0" smtClean="0"/>
                        <a:t> 설계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4. </a:t>
                      </a:r>
                      <a:r>
                        <a:rPr lang="ko-KR" altLang="en-US" sz="1200" baseline="0" dirty="0" smtClean="0"/>
                        <a:t>신경망 학습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데이터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9588374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5/07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4. </a:t>
                      </a:r>
                      <a:r>
                        <a:rPr lang="ko-KR" altLang="en-US" sz="1200" dirty="0" smtClean="0"/>
                        <a:t>신경망 학습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손실함수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수치 미분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기울기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5. </a:t>
                      </a:r>
                      <a:r>
                        <a:rPr lang="ko-KR" altLang="en-US" sz="1200" dirty="0" smtClean="0"/>
                        <a:t>오차역전파법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계산 그래프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연쇄법칙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역전파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70398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5/14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5. </a:t>
                      </a:r>
                      <a:r>
                        <a:rPr lang="ko-KR" altLang="en-US" sz="1200" dirty="0" smtClean="0"/>
                        <a:t>오차역전파법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계층 구현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6. </a:t>
                      </a:r>
                      <a:r>
                        <a:rPr lang="ko-KR" altLang="en-US" sz="1200" dirty="0" smtClean="0"/>
                        <a:t>학습 관련 기술들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1099237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5/21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7. </a:t>
                      </a:r>
                      <a:r>
                        <a:rPr lang="ko-KR" altLang="en-US" sz="1200" dirty="0" err="1" smtClean="0"/>
                        <a:t>합성곱</a:t>
                      </a:r>
                      <a:r>
                        <a:rPr lang="ko-KR" altLang="en-US" sz="1200" dirty="0" smtClean="0"/>
                        <a:t> 신경망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2405501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5/28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8. </a:t>
                      </a:r>
                      <a:r>
                        <a:rPr lang="ko-KR" altLang="en-US" sz="1200" dirty="0" err="1" smtClean="0"/>
                        <a:t>딥러닝</a:t>
                      </a:r>
                      <a:r>
                        <a:rPr lang="ko-KR" altLang="en-US" sz="1200" dirty="0" smtClean="0"/>
                        <a:t>    → 마무리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3525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497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750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2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목차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3E6AA-F822-CD15-C731-B4D7FBA15D7F}"/>
              </a:ext>
            </a:extLst>
          </p:cNvPr>
          <p:cNvSpPr txBox="1"/>
          <p:nvPr/>
        </p:nvSpPr>
        <p:spPr>
          <a:xfrm>
            <a:off x="1480153" y="1282628"/>
            <a:ext cx="4572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NanumGothic ExtraBold"/>
              </a:rPr>
              <a:t>스터디원</a:t>
            </a:r>
            <a:r>
              <a:rPr lang="ko-KR" altLang="en-US" sz="2000" dirty="0">
                <a:latin typeface="NanumGothic ExtraBold"/>
              </a:rPr>
              <a:t> 소개 및 만남 인증</a:t>
            </a:r>
            <a:endParaRPr lang="en-US" altLang="ko-KR" sz="20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/>
              </a:rPr>
              <a:t>스터디 계획</a:t>
            </a:r>
            <a:endParaRPr lang="en-US" altLang="ko-KR" sz="2000" dirty="0">
              <a:latin typeface="NanumGothic ExtraBold"/>
            </a:endParaRP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en-US" altLang="ko-KR" sz="2000" dirty="0">
              <a:latin typeface="NanumGothic ExtraBold"/>
            </a:endParaRP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NanumGothic ExtraBold"/>
              </a:rPr>
              <a:t>스터디 내용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w="med" len="med"/>
            <a:tailEnd w="med" len="med"/>
          </a:ln>
        </p:spPr>
      </p:cxnSp>
      <p:pic>
        <p:nvPicPr>
          <p:cNvPr id="64" name="Google Shape;64;p14"/>
          <p:cNvPicPr/>
          <p:nvPr/>
        </p:nvPicPr>
        <p:blipFill rotWithShape="1"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38100" cap="flat" cmpd="sng">
            <a:solidFill>
              <a:srgbClr val="19264B"/>
            </a:solidFill>
            <a:prstDash val="solid"/>
            <a:round/>
            <a:headEnd w="sm" len="sm"/>
            <a:tailEnd w="sm" len="sm"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dirty="0" err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스터디원</a:t>
            </a: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소개 및 만남 인증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26752"/>
              </p:ext>
            </p:extLst>
          </p:nvPr>
        </p:nvGraphicFramePr>
        <p:xfrm>
          <a:off x="5998818" y="1845196"/>
          <a:ext cx="3096591" cy="2360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075">
                  <a:extLst>
                    <a:ext uri="{9D8B030D-6E8A-4147-A177-3AD203B41FA5}">
                      <a16:colId xmlns:a16="http://schemas.microsoft.com/office/drawing/2014/main" val="4145718803"/>
                    </a:ext>
                  </a:extLst>
                </a:gridCol>
                <a:gridCol w="1015562">
                  <a:extLst>
                    <a:ext uri="{9D8B030D-6E8A-4147-A177-3AD203B41FA5}">
                      <a16:colId xmlns:a16="http://schemas.microsoft.com/office/drawing/2014/main" val="2261835542"/>
                    </a:ext>
                  </a:extLst>
                </a:gridCol>
                <a:gridCol w="1732954">
                  <a:extLst>
                    <a:ext uri="{9D8B030D-6E8A-4147-A177-3AD203B41FA5}">
                      <a16:colId xmlns:a16="http://schemas.microsoft.com/office/drawing/2014/main" val="2208467368"/>
                    </a:ext>
                  </a:extLst>
                </a:gridCol>
              </a:tblGrid>
              <a:tr h="47203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스터디원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991142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배동혁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AI</a:t>
                      </a:r>
                      <a:r>
                        <a:rPr lang="ko-KR" altLang="en-US" dirty="0" smtClean="0"/>
                        <a:t>학과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599453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남승운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소프트웨어학부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0331031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노기현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전자전기공학부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6011128"/>
                  </a:ext>
                </a:extLst>
              </a:tr>
              <a:tr h="472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4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오석준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기계공학부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511916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스터디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461540"/>
              </p:ext>
            </p:extLst>
          </p:nvPr>
        </p:nvGraphicFramePr>
        <p:xfrm>
          <a:off x="3673440" y="396478"/>
          <a:ext cx="5168348" cy="4533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1325">
                  <a:extLst>
                    <a:ext uri="{9D8B030D-6E8A-4147-A177-3AD203B41FA5}">
                      <a16:colId xmlns:a16="http://schemas.microsoft.com/office/drawing/2014/main" val="2261835542"/>
                    </a:ext>
                  </a:extLst>
                </a:gridCol>
                <a:gridCol w="4177023">
                  <a:extLst>
                    <a:ext uri="{9D8B030D-6E8A-4147-A177-3AD203B41FA5}">
                      <a16:colId xmlns:a16="http://schemas.microsoft.com/office/drawing/2014/main" val="2208467368"/>
                    </a:ext>
                  </a:extLst>
                </a:gridCol>
              </a:tblGrid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시간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매주 수요일 </a:t>
                      </a:r>
                      <a:r>
                        <a:rPr lang="en-US" altLang="ko-KR" sz="1200" dirty="0" smtClean="0"/>
                        <a:t>11</a:t>
                      </a:r>
                      <a:r>
                        <a:rPr lang="ko-KR" altLang="en-US" sz="1200" dirty="0" smtClean="0"/>
                        <a:t>시 </a:t>
                      </a:r>
                      <a:r>
                        <a:rPr lang="en-US" altLang="ko-KR" sz="1200" dirty="0" smtClean="0"/>
                        <a:t>~ 13</a:t>
                      </a:r>
                      <a:r>
                        <a:rPr lang="ko-KR" altLang="en-US" sz="1200" dirty="0" smtClean="0"/>
                        <a:t>시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626086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장소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dirty="0" smtClean="0"/>
                        <a:t> 도서관 </a:t>
                      </a:r>
                      <a:r>
                        <a:rPr lang="ko-KR" altLang="en-US" sz="1200" dirty="0" err="1" smtClean="0"/>
                        <a:t>스터디룸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775748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방법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모든 </a:t>
                      </a:r>
                      <a:r>
                        <a:rPr lang="en-US" altLang="ko-KR" sz="1200" dirty="0" smtClean="0"/>
                        <a:t>Code</a:t>
                      </a:r>
                      <a:r>
                        <a:rPr lang="ko-KR" altLang="en-US" sz="1200" dirty="0" smtClean="0"/>
                        <a:t>를 작성해서 스터디 전까지 </a:t>
                      </a:r>
                      <a:r>
                        <a:rPr lang="en-US" altLang="ko-KR" sz="1200" dirty="0" err="1" smtClean="0"/>
                        <a:t>Github</a:t>
                      </a:r>
                      <a:r>
                        <a:rPr lang="ko-KR" altLang="en-US" sz="1200" dirty="0" smtClean="0"/>
                        <a:t>에 업로드</a:t>
                      </a:r>
                      <a:r>
                        <a:rPr lang="en-US" altLang="ko-KR" sz="1200" dirty="0" smtClean="0"/>
                        <a:t>.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스터디 시간마다 한 명씩 돌아가면서 스터디 내용 발표</a:t>
                      </a:r>
                      <a:endParaRPr lang="en-US" altLang="ko-KR" sz="1200" dirty="0" smtClean="0"/>
                    </a:p>
                    <a:p>
                      <a:pPr algn="l" latinLnBrk="1"/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모르는 내용 토의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3836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날짜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내용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769667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3/26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1. </a:t>
                      </a:r>
                      <a:r>
                        <a:rPr lang="ko-KR" altLang="en-US" sz="1200" dirty="0" err="1" smtClean="0"/>
                        <a:t>파이썬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en-US" altLang="ko-KR" sz="1200" dirty="0" err="1" smtClean="0"/>
                        <a:t>Numpy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en-US" altLang="ko-KR" sz="1200" dirty="0" err="1" smtClean="0"/>
                        <a:t>Matplotpib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6152612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4/02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2. </a:t>
                      </a:r>
                      <a:r>
                        <a:rPr lang="ko-KR" altLang="en-US" sz="1200" dirty="0" err="1" smtClean="0"/>
                        <a:t>퍼셉트론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0327552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4/09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3. </a:t>
                      </a:r>
                      <a:r>
                        <a:rPr lang="ko-KR" altLang="en-US" sz="1200" dirty="0" smtClean="0"/>
                        <a:t>신경망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활성화함수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신경망 구현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3542273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4/30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3. </a:t>
                      </a:r>
                      <a:r>
                        <a:rPr lang="ko-KR" altLang="en-US" sz="1200" dirty="0" smtClean="0"/>
                        <a:t>신경망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출력층</a:t>
                      </a:r>
                      <a:r>
                        <a:rPr lang="ko-KR" altLang="en-US" sz="1200" dirty="0" smtClean="0"/>
                        <a:t> 설계</a:t>
                      </a:r>
                      <a:r>
                        <a:rPr lang="en-US" altLang="ko-KR" sz="1200" dirty="0" smtClean="0"/>
                        <a:t>)</a:t>
                      </a:r>
                      <a:endParaRPr lang="en-US" altLang="ko-KR" sz="1200" baseline="0" dirty="0" smtClean="0"/>
                    </a:p>
                    <a:p>
                      <a:pPr algn="l" latinLnBrk="1"/>
                      <a:r>
                        <a:rPr lang="en-US" altLang="ko-KR" sz="1200" baseline="0" dirty="0" smtClean="0"/>
                        <a:t> 4. </a:t>
                      </a:r>
                      <a:r>
                        <a:rPr lang="ko-KR" altLang="en-US" sz="1200" baseline="0" dirty="0" smtClean="0"/>
                        <a:t>신경망 학습 </a:t>
                      </a:r>
                      <a:r>
                        <a:rPr lang="en-US" altLang="ko-KR" sz="1200" baseline="0" dirty="0" smtClean="0"/>
                        <a:t>(</a:t>
                      </a:r>
                      <a:r>
                        <a:rPr lang="ko-KR" altLang="en-US" sz="1200" baseline="0" dirty="0" smtClean="0"/>
                        <a:t>데이터</a:t>
                      </a:r>
                      <a:r>
                        <a:rPr lang="en-US" altLang="ko-KR" sz="1200" baseline="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2986809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5/07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4. </a:t>
                      </a:r>
                      <a:r>
                        <a:rPr lang="ko-KR" altLang="en-US" sz="1200" dirty="0" smtClean="0"/>
                        <a:t>신경망 학습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err="1" smtClean="0"/>
                        <a:t>손실함수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수치 미분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smtClean="0"/>
                        <a:t>기울기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5. </a:t>
                      </a:r>
                      <a:r>
                        <a:rPr lang="ko-KR" altLang="en-US" sz="1200" dirty="0" smtClean="0"/>
                        <a:t>오차역전파법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계산 그래프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연쇄법칙</a:t>
                      </a:r>
                      <a:r>
                        <a:rPr lang="en-US" altLang="ko-KR" sz="1200" dirty="0" smtClean="0"/>
                        <a:t>, </a:t>
                      </a:r>
                      <a:r>
                        <a:rPr lang="ko-KR" altLang="en-US" sz="1200" dirty="0" err="1" smtClean="0"/>
                        <a:t>역전파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093284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5/14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5. </a:t>
                      </a:r>
                      <a:r>
                        <a:rPr lang="ko-KR" altLang="en-US" sz="1200" dirty="0" smtClean="0"/>
                        <a:t>오차역전파법 </a:t>
                      </a:r>
                      <a:r>
                        <a:rPr lang="en-US" altLang="ko-KR" sz="1200" dirty="0" smtClean="0"/>
                        <a:t>(</a:t>
                      </a:r>
                      <a:r>
                        <a:rPr lang="ko-KR" altLang="en-US" sz="1200" dirty="0" smtClean="0"/>
                        <a:t>계층 구현</a:t>
                      </a:r>
                      <a:r>
                        <a:rPr lang="en-US" altLang="ko-KR" sz="1200" dirty="0" smtClean="0"/>
                        <a:t>)</a:t>
                      </a:r>
                    </a:p>
                    <a:p>
                      <a:pPr algn="l" latinLnBrk="1"/>
                      <a:r>
                        <a:rPr lang="en-US" altLang="ko-KR" sz="1200" dirty="0" smtClean="0"/>
                        <a:t> 6. </a:t>
                      </a:r>
                      <a:r>
                        <a:rPr lang="ko-KR" altLang="en-US" sz="1200" dirty="0" smtClean="0"/>
                        <a:t>학습 관련 기술들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127746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5/21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7. </a:t>
                      </a:r>
                      <a:r>
                        <a:rPr lang="ko-KR" altLang="en-US" sz="1200" dirty="0" err="1" smtClean="0"/>
                        <a:t>합성곱</a:t>
                      </a:r>
                      <a:r>
                        <a:rPr lang="ko-KR" altLang="en-US" sz="1200" dirty="0" smtClean="0"/>
                        <a:t> 신경망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0043872"/>
                  </a:ext>
                </a:extLst>
              </a:tr>
              <a:tr h="3152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/>
                        <a:t>5/28</a:t>
                      </a:r>
                      <a:endParaRPr lang="ko-KR" altLang="en-US" sz="12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dirty="0" smtClean="0"/>
                        <a:t> 8. </a:t>
                      </a:r>
                      <a:r>
                        <a:rPr lang="ko-KR" altLang="en-US" sz="1200" dirty="0" err="1" smtClean="0"/>
                        <a:t>딥러닝</a:t>
                      </a:r>
                      <a:r>
                        <a:rPr lang="ko-KR" altLang="en-US" sz="1200" dirty="0" smtClean="0"/>
                        <a:t>    → 마무리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4075091"/>
                  </a:ext>
                </a:extLst>
              </a:tr>
            </a:tbl>
          </a:graphicData>
        </a:graphic>
      </p:graphicFrame>
      <p:pic>
        <p:nvPicPr>
          <p:cNvPr id="1026" name="Picture 2" descr="밑바닥부터 시작하는 딥러닝 대표 이미지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840" y="1410108"/>
            <a:ext cx="2036551" cy="26146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D7476F35-196B-C073-5F29-350FB9F9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DC687EBB-10B9-00AC-966B-EB1CC9FB73D6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0AE9E1-CDCD-015D-3D86-C09211CA62D9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40F2E2F7-2D09-C116-0F13-180E81E7261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503300CD-D22E-72CE-172D-88E50BA9ECB5}"/>
              </a:ext>
            </a:extLst>
          </p:cNvPr>
          <p:cNvSpPr txBox="1"/>
          <p:nvPr/>
        </p:nvSpPr>
        <p:spPr>
          <a:xfrm>
            <a:off x="1408975" y="306875"/>
            <a:ext cx="1665529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5" y="845454"/>
            <a:ext cx="5609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>
                <a:latin typeface="+mj-ea"/>
                <a:ea typeface="+mj-ea"/>
              </a:rPr>
              <a:t>퍼셉트론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:</a:t>
            </a:r>
            <a:r>
              <a:rPr lang="ko-KR" altLang="en-US" dirty="0" smtClean="0">
                <a:latin typeface="+mj-ea"/>
                <a:ea typeface="+mj-ea"/>
              </a:rPr>
              <a:t> 인공 신경망의 </a:t>
            </a:r>
            <a:r>
              <a:rPr lang="ko-KR" altLang="en-US" dirty="0">
                <a:latin typeface="+mj-ea"/>
                <a:ea typeface="+mj-ea"/>
              </a:rPr>
              <a:t>가장 기본이 되는 </a:t>
            </a:r>
            <a:r>
              <a:rPr lang="ko-KR" altLang="en-US" dirty="0" smtClean="0">
                <a:latin typeface="+mj-ea"/>
                <a:ea typeface="+mj-ea"/>
              </a:rPr>
              <a:t>모델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단순한 선형 결정을 통해 입력을 분류</a:t>
            </a:r>
            <a:r>
              <a:rPr lang="en-US" altLang="ko-KR" dirty="0">
                <a:latin typeface="+mj-ea"/>
                <a:ea typeface="+mj-ea"/>
              </a:rPr>
              <a:t/>
            </a:r>
            <a:br>
              <a:rPr lang="en-US" altLang="ko-KR" dirty="0">
                <a:latin typeface="+mj-ea"/>
                <a:ea typeface="+mj-ea"/>
              </a:rPr>
            </a:br>
            <a:r>
              <a:rPr lang="ko-KR" altLang="en-US" dirty="0" smtClean="0">
                <a:latin typeface="+mj-ea"/>
                <a:ea typeface="+mj-ea"/>
              </a:rPr>
              <a:t>동작 방법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1. </a:t>
            </a:r>
            <a:r>
              <a:rPr lang="ko-KR" altLang="en-US" dirty="0" smtClean="0">
                <a:latin typeface="+mj-ea"/>
                <a:ea typeface="+mj-ea"/>
              </a:rPr>
              <a:t>여러 </a:t>
            </a:r>
            <a:r>
              <a:rPr lang="ko-KR" altLang="en-US" dirty="0" err="1">
                <a:latin typeface="+mj-ea"/>
                <a:ea typeface="+mj-ea"/>
              </a:rPr>
              <a:t>입력값을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ko-KR" altLang="en-US" dirty="0" smtClean="0">
                <a:latin typeface="+mj-ea"/>
                <a:ea typeface="+mj-ea"/>
              </a:rPr>
              <a:t>받는다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2. </a:t>
            </a:r>
            <a:r>
              <a:rPr lang="ko-KR" altLang="en-US" dirty="0" smtClean="0">
                <a:latin typeface="+mj-ea"/>
                <a:ea typeface="+mj-ea"/>
              </a:rPr>
              <a:t>각 </a:t>
            </a:r>
            <a:r>
              <a:rPr lang="ko-KR" altLang="en-US" dirty="0">
                <a:latin typeface="+mj-ea"/>
                <a:ea typeface="+mj-ea"/>
              </a:rPr>
              <a:t>입력에 가중치를 곱해서 모두 </a:t>
            </a:r>
            <a:r>
              <a:rPr lang="ko-KR" altLang="en-US" dirty="0" smtClean="0">
                <a:latin typeface="+mj-ea"/>
                <a:ea typeface="+mj-ea"/>
              </a:rPr>
              <a:t>더한</a:t>
            </a:r>
            <a:r>
              <a:rPr lang="ko-KR" altLang="en-US" dirty="0">
                <a:latin typeface="+mj-ea"/>
                <a:ea typeface="+mj-ea"/>
              </a:rPr>
              <a:t>다</a:t>
            </a: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3. </a:t>
            </a:r>
            <a:r>
              <a:rPr lang="ko-KR" altLang="en-US" dirty="0" smtClean="0">
                <a:latin typeface="+mj-ea"/>
                <a:ea typeface="+mj-ea"/>
              </a:rPr>
              <a:t>그 </a:t>
            </a:r>
            <a:r>
              <a:rPr lang="ko-KR" altLang="en-US" dirty="0">
                <a:latin typeface="+mj-ea"/>
                <a:ea typeface="+mj-ea"/>
              </a:rPr>
              <a:t>합이 어떤 </a:t>
            </a:r>
            <a:r>
              <a:rPr lang="ko-KR" altLang="en-US" dirty="0" err="1">
                <a:latin typeface="+mj-ea"/>
                <a:ea typeface="+mj-ea"/>
              </a:rPr>
              <a:t>임계값을</a:t>
            </a:r>
            <a:r>
              <a:rPr lang="ko-KR" altLang="en-US" dirty="0">
                <a:latin typeface="+mj-ea"/>
                <a:ea typeface="+mj-ea"/>
              </a:rPr>
              <a:t> 넘으면 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을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그렇지 않으면 </a:t>
            </a:r>
            <a:r>
              <a:rPr lang="en-US" altLang="ko-KR" dirty="0">
                <a:latin typeface="+mj-ea"/>
                <a:ea typeface="+mj-ea"/>
              </a:rPr>
              <a:t>0</a:t>
            </a:r>
            <a:r>
              <a:rPr lang="ko-KR" altLang="en-US" dirty="0">
                <a:latin typeface="+mj-ea"/>
                <a:ea typeface="+mj-ea"/>
              </a:rPr>
              <a:t>을 출력한다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032" y="2906643"/>
            <a:ext cx="4348245" cy="19834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19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F55ABC8B-5D62-4E48-EFC0-8C596D3B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6CDF6D0-04C9-714E-4EF6-FF16F80B66E8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9F313B95-2885-AC56-BE0F-6BAB043CF070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2BA99024-D785-88F8-51D4-FD025E33EB6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0BEC452E-0186-CDCD-7F3F-4025E4A4A0DF}"/>
              </a:ext>
            </a:extLst>
          </p:cNvPr>
          <p:cNvSpPr txBox="1"/>
          <p:nvPr/>
        </p:nvSpPr>
        <p:spPr>
          <a:xfrm>
            <a:off x="1408975" y="306875"/>
            <a:ext cx="2924486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err="1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퍼셉트론</a:t>
            </a:r>
            <a:r>
              <a:rPr lang="ko-KR" altLang="en-US" sz="2000" b="1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 </a:t>
            </a:r>
            <a:r>
              <a:rPr lang="en-US" altLang="ko-KR" sz="2000" b="1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-&gt; </a:t>
            </a:r>
            <a:r>
              <a:rPr lang="ko-KR" altLang="en-US" sz="2000" b="1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논리 연산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5" y="845454"/>
            <a:ext cx="560984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 smtClean="0"/>
              <a:t>퍼셉트론으로</a:t>
            </a:r>
            <a:r>
              <a:rPr lang="ko-KR" altLang="en-US" dirty="0" smtClean="0"/>
              <a:t> 논리 연산 표현 가능 </a:t>
            </a:r>
            <a:r>
              <a:rPr lang="en-US" altLang="ko-KR" dirty="0" smtClean="0"/>
              <a:t>(AND, OR, NAND)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 err="1"/>
              <a:t>퍼셉트론</a:t>
            </a:r>
            <a:r>
              <a:rPr lang="ko-KR" altLang="en-US" dirty="0"/>
              <a:t> 하나로는 </a:t>
            </a:r>
            <a:r>
              <a:rPr lang="en-US" altLang="ko-KR" dirty="0"/>
              <a:t>AND/OR </a:t>
            </a:r>
            <a:r>
              <a:rPr lang="ko-KR" altLang="en-US" dirty="0" smtClean="0"/>
              <a:t>은 구현 가능</a:t>
            </a:r>
            <a:endParaRPr lang="en-US" altLang="ko-KR" dirty="0" smtClean="0"/>
          </a:p>
          <a:p>
            <a:pPr>
              <a:lnSpc>
                <a:spcPct val="150000"/>
              </a:lnSpc>
            </a:pPr>
            <a:r>
              <a:rPr lang="ko-KR" altLang="en-US" b="1" dirty="0" smtClean="0"/>
              <a:t>그러나</a:t>
            </a:r>
            <a:r>
              <a:rPr lang="en-US" altLang="ko-KR" b="1" dirty="0" smtClean="0"/>
              <a:t>, XOR </a:t>
            </a:r>
            <a:r>
              <a:rPr lang="ko-KR" altLang="en-US" b="1" dirty="0" smtClean="0"/>
              <a:t>은 구현 </a:t>
            </a:r>
            <a:r>
              <a:rPr lang="ko-KR" altLang="en-US" b="1" dirty="0" smtClean="0"/>
              <a:t>불가능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선형적인 직선으로 분류 불가능</a:t>
            </a:r>
            <a:r>
              <a:rPr lang="en-US" altLang="ko-KR" b="1" dirty="0" smtClean="0"/>
              <a:t>)</a:t>
            </a:r>
            <a:endParaRPr lang="en-US" altLang="ko-KR" b="1" dirty="0" smtClean="0"/>
          </a:p>
          <a:p>
            <a:pPr>
              <a:lnSpc>
                <a:spcPct val="150000"/>
              </a:lnSpc>
            </a:pP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b="1" dirty="0" smtClean="0"/>
              <a:t>→ </a:t>
            </a:r>
            <a:r>
              <a:rPr lang="ko-KR" altLang="en-US" dirty="0" smtClean="0"/>
              <a:t>다층 </a:t>
            </a:r>
            <a:r>
              <a:rPr lang="ko-KR" altLang="en-US" dirty="0" err="1" smtClean="0"/>
              <a:t>퍼셉트론</a:t>
            </a:r>
            <a:endParaRPr lang="en-US" altLang="ko-KR" dirty="0" smtClean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510988" y="3034747"/>
            <a:ext cx="329513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 err="1"/>
              <a:t>def</a:t>
            </a:r>
            <a:r>
              <a:rPr lang="en-US" altLang="ko-KR" dirty="0"/>
              <a:t> </a:t>
            </a:r>
            <a:r>
              <a:rPr lang="en-US" altLang="ko-KR" dirty="0" err="1"/>
              <a:t>AND_gate</a:t>
            </a:r>
            <a:r>
              <a:rPr lang="en-US" altLang="ko-KR" dirty="0"/>
              <a:t>(x1, x2):</a:t>
            </a:r>
          </a:p>
          <a:p>
            <a:r>
              <a:rPr lang="en-US" altLang="ko-KR" dirty="0"/>
              <a:t>    w1, w2 = 0.5, 0.5 </a:t>
            </a:r>
            <a:endParaRPr lang="en-US" altLang="ko-KR" dirty="0" smtClean="0"/>
          </a:p>
          <a:p>
            <a:r>
              <a:rPr lang="en-US" altLang="ko-KR" dirty="0" smtClean="0"/>
              <a:t>    b </a:t>
            </a:r>
            <a:r>
              <a:rPr lang="en-US" altLang="ko-KR" dirty="0"/>
              <a:t>= -</a:t>
            </a:r>
            <a:r>
              <a:rPr lang="en-US" altLang="ko-KR" dirty="0" smtClean="0"/>
              <a:t>0.7</a:t>
            </a:r>
            <a:endParaRPr lang="ko-KR" altLang="en-US" dirty="0"/>
          </a:p>
          <a:p>
            <a:r>
              <a:rPr lang="ko-KR" altLang="en-US" dirty="0"/>
              <a:t>    </a:t>
            </a:r>
            <a:r>
              <a:rPr lang="en-US" altLang="ko-KR" dirty="0" err="1"/>
              <a:t>tmp</a:t>
            </a:r>
            <a:r>
              <a:rPr lang="en-US" altLang="ko-KR" dirty="0"/>
              <a:t> = </a:t>
            </a:r>
            <a:r>
              <a:rPr lang="en-US" altLang="ko-KR" dirty="0" smtClean="0"/>
              <a:t>(w1 </a:t>
            </a:r>
            <a:r>
              <a:rPr lang="en-US" altLang="ko-KR" dirty="0"/>
              <a:t>* </a:t>
            </a:r>
            <a:r>
              <a:rPr lang="en-US" altLang="ko-KR" dirty="0" smtClean="0"/>
              <a:t>x1) </a:t>
            </a:r>
            <a:r>
              <a:rPr lang="en-US" altLang="ko-KR" dirty="0"/>
              <a:t>+ </a:t>
            </a:r>
            <a:r>
              <a:rPr lang="en-US" altLang="ko-KR" dirty="0" smtClean="0"/>
              <a:t>(w2 </a:t>
            </a:r>
            <a:r>
              <a:rPr lang="en-US" altLang="ko-KR" dirty="0"/>
              <a:t>* </a:t>
            </a:r>
            <a:r>
              <a:rPr lang="en-US" altLang="ko-KR" dirty="0" smtClean="0"/>
              <a:t>x2) </a:t>
            </a:r>
            <a:r>
              <a:rPr lang="en-US" altLang="ko-KR" dirty="0"/>
              <a:t>+ b</a:t>
            </a:r>
          </a:p>
          <a:p>
            <a:r>
              <a:rPr lang="en-US" altLang="ko-KR" dirty="0"/>
              <a:t>    if </a:t>
            </a:r>
            <a:r>
              <a:rPr lang="en-US" altLang="ko-KR" dirty="0" err="1"/>
              <a:t>tmp</a:t>
            </a:r>
            <a:r>
              <a:rPr lang="en-US" altLang="ko-KR" dirty="0"/>
              <a:t> &lt;= 0:</a:t>
            </a:r>
          </a:p>
          <a:p>
            <a:r>
              <a:rPr lang="en-US" altLang="ko-KR" dirty="0"/>
              <a:t>        return 0</a:t>
            </a:r>
          </a:p>
          <a:p>
            <a:r>
              <a:rPr lang="en-US" altLang="ko-KR" dirty="0"/>
              <a:t>    else:</a:t>
            </a:r>
          </a:p>
          <a:p>
            <a:r>
              <a:rPr lang="en-US" altLang="ko-KR" dirty="0"/>
              <a:t>        return 1</a:t>
            </a:r>
          </a:p>
        </p:txBody>
      </p:sp>
      <p:pic>
        <p:nvPicPr>
          <p:cNvPr id="2050" name="Picture 2" descr="Perceptron - 다층 퍼셉트론 XOR 게이트(python 구현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6009" y="3048182"/>
            <a:ext cx="3460233" cy="17988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16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2F7B0162-6F3A-6C66-C2D1-ECAABE68E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21B7B31A-D894-606A-146E-4C787720254B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1C9142B-63FD-C421-6C81-DEA27CE740A6}"/>
              </a:ext>
            </a:extLst>
          </p:cNvPr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신경망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8974" y="845454"/>
            <a:ext cx="709892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 smtClean="0">
                <a:solidFill>
                  <a:schemeClr val="accent1"/>
                </a:solidFill>
                <a:latin typeface="+mn-ea"/>
                <a:ea typeface="+mn-ea"/>
              </a:rPr>
              <a:t>퍼셉트론</a:t>
            </a:r>
            <a:endParaRPr lang="en-US" altLang="ko-KR" b="1" dirty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입력에 </a:t>
            </a:r>
            <a:r>
              <a:rPr lang="ko-KR" altLang="en-US" dirty="0">
                <a:latin typeface="+mn-ea"/>
                <a:ea typeface="+mn-ea"/>
              </a:rPr>
              <a:t>가중치를 곱하고 </a:t>
            </a:r>
            <a:r>
              <a:rPr lang="ko-KR" altLang="en-US" dirty="0" err="1">
                <a:latin typeface="+mn-ea"/>
                <a:ea typeface="+mn-ea"/>
              </a:rPr>
              <a:t>임계값을</a:t>
            </a:r>
            <a:r>
              <a:rPr lang="ko-KR" altLang="en-US" dirty="0">
                <a:latin typeface="+mn-ea"/>
                <a:ea typeface="+mn-ea"/>
              </a:rPr>
              <a:t> 기준으로 출력을 내는 가장 기본적인 신경망 </a:t>
            </a:r>
            <a:r>
              <a:rPr lang="ko-KR" altLang="en-US" dirty="0" smtClean="0">
                <a:latin typeface="+mn-ea"/>
                <a:ea typeface="+mn-ea"/>
              </a:rPr>
              <a:t>모델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신경망</a:t>
            </a:r>
            <a:endParaRPr lang="en-US" altLang="ko-KR" b="1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ko-KR" altLang="en-US" dirty="0" err="1" smtClean="0">
                <a:latin typeface="+mn-ea"/>
                <a:ea typeface="+mn-ea"/>
              </a:rPr>
              <a:t>입력층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은닉층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 err="1">
                <a:latin typeface="+mn-ea"/>
                <a:ea typeface="+mn-ea"/>
              </a:rPr>
              <a:t>출력층으로</a:t>
            </a:r>
            <a:r>
              <a:rPr lang="ko-KR" altLang="en-US" dirty="0">
                <a:latin typeface="+mn-ea"/>
                <a:ea typeface="+mn-ea"/>
              </a:rPr>
              <a:t> 구성해서 복잡한 연산 구현 </a:t>
            </a:r>
            <a:r>
              <a:rPr lang="ko-KR" altLang="en-US" dirty="0" smtClean="0">
                <a:latin typeface="+mn-ea"/>
                <a:ea typeface="+mn-ea"/>
              </a:rPr>
              <a:t>가능</a:t>
            </a:r>
            <a:endParaRPr lang="en-US" altLang="ko-KR" dirty="0" smtClean="0">
              <a:latin typeface="+mn-ea"/>
              <a:ea typeface="+mn-ea"/>
            </a:endParaRP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b="1" dirty="0">
                <a:solidFill>
                  <a:schemeClr val="accent1"/>
                </a:solidFill>
                <a:latin typeface="+mn-ea"/>
                <a:ea typeface="+mn-ea"/>
              </a:rPr>
              <a:t>활성화 </a:t>
            </a:r>
            <a:r>
              <a:rPr lang="ko-KR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함수</a:t>
            </a:r>
            <a:endParaRPr lang="en-US" altLang="ko-KR" b="1" dirty="0" smtClean="0">
              <a:solidFill>
                <a:schemeClr val="accent1"/>
              </a:solidFill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입력 </a:t>
            </a:r>
            <a:r>
              <a:rPr lang="ko-KR" altLang="en-US" dirty="0">
                <a:latin typeface="+mn-ea"/>
                <a:ea typeface="+mn-ea"/>
              </a:rPr>
              <a:t>신호의 총합이 활성화를 일으키는가</a:t>
            </a:r>
            <a:r>
              <a:rPr lang="en-US" altLang="ko-KR" dirty="0" smtClean="0">
                <a:latin typeface="+mn-ea"/>
                <a:ea typeface="+mn-ea"/>
              </a:rPr>
              <a:t>?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활성화 함수 </a:t>
            </a:r>
            <a:r>
              <a:rPr lang="en-US" altLang="ko-KR" dirty="0" smtClean="0">
                <a:latin typeface="+mn-ea"/>
                <a:ea typeface="+mn-ea"/>
              </a:rPr>
              <a:t>F</a:t>
            </a:r>
            <a:r>
              <a:rPr lang="ko-KR" altLang="en-US" dirty="0" smtClean="0">
                <a:latin typeface="+mn-ea"/>
                <a:ea typeface="+mn-ea"/>
              </a:rPr>
              <a:t>를 </a:t>
            </a:r>
            <a:r>
              <a:rPr lang="ko-KR" altLang="en-US" dirty="0">
                <a:latin typeface="+mn-ea"/>
                <a:ea typeface="+mn-ea"/>
              </a:rPr>
              <a:t>뭘 쓰느냐에 따라 </a:t>
            </a:r>
            <a:endParaRPr lang="en-US" altLang="ko-KR" dirty="0" smtClean="0">
              <a:latin typeface="+mn-ea"/>
              <a:ea typeface="+mn-ea"/>
            </a:endParaRPr>
          </a:p>
          <a:p>
            <a:r>
              <a:rPr lang="ko-KR" altLang="en-US" dirty="0" smtClean="0">
                <a:latin typeface="+mn-ea"/>
                <a:ea typeface="+mn-ea"/>
              </a:rPr>
              <a:t>단순 </a:t>
            </a:r>
            <a:r>
              <a:rPr lang="ko-KR" altLang="en-US" dirty="0" err="1">
                <a:latin typeface="+mn-ea"/>
                <a:ea typeface="+mn-ea"/>
              </a:rPr>
              <a:t>퍼셉트론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계단 함수</a:t>
            </a:r>
            <a:r>
              <a:rPr lang="en-US" altLang="ko-KR" dirty="0">
                <a:latin typeface="+mn-ea"/>
                <a:ea typeface="+mn-ea"/>
              </a:rPr>
              <a:t>) → </a:t>
            </a:r>
            <a:r>
              <a:rPr lang="ko-KR" altLang="en-US" dirty="0">
                <a:latin typeface="+mn-ea"/>
                <a:ea typeface="+mn-ea"/>
              </a:rPr>
              <a:t>신경망</a:t>
            </a:r>
            <a:r>
              <a:rPr lang="en-US" altLang="ko-KR" dirty="0" smtClean="0">
                <a:latin typeface="+mn-ea"/>
                <a:ea typeface="+mn-ea"/>
              </a:rPr>
              <a:t>(Sigmoid, </a:t>
            </a:r>
            <a:r>
              <a:rPr lang="en-US" altLang="ko-KR" dirty="0" err="1">
                <a:latin typeface="+mn-ea"/>
                <a:ea typeface="+mn-ea"/>
              </a:rPr>
              <a:t>ReLU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으로 발전한다</a:t>
            </a:r>
            <a:r>
              <a:rPr lang="en-US" altLang="ko-KR" dirty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b="1" dirty="0" smtClean="0">
                <a:solidFill>
                  <a:schemeClr val="accent1"/>
                </a:solidFill>
                <a:latin typeface="+mn-ea"/>
                <a:ea typeface="+mn-ea"/>
              </a:rPr>
              <a:t>비선형 </a:t>
            </a:r>
            <a:r>
              <a:rPr lang="ko-KR" altLang="en-US" b="1" dirty="0">
                <a:solidFill>
                  <a:schemeClr val="accent1"/>
                </a:solidFill>
                <a:latin typeface="+mn-ea"/>
                <a:ea typeface="+mn-ea"/>
              </a:rPr>
              <a:t>함수의 필요성</a:t>
            </a:r>
          </a:p>
          <a:p>
            <a:r>
              <a:rPr lang="ko-KR" altLang="en-US" dirty="0">
                <a:latin typeface="+mn-ea"/>
                <a:ea typeface="+mn-ea"/>
              </a:rPr>
              <a:t>만약 활성화 함수를 선형 </a:t>
            </a:r>
            <a:r>
              <a:rPr lang="ko-KR" altLang="en-US" dirty="0" smtClean="0">
                <a:latin typeface="+mn-ea"/>
                <a:ea typeface="+mn-ea"/>
              </a:rPr>
              <a:t>함수로 </a:t>
            </a:r>
            <a:r>
              <a:rPr lang="ko-KR" altLang="en-US" dirty="0">
                <a:latin typeface="+mn-ea"/>
                <a:ea typeface="+mn-ea"/>
              </a:rPr>
              <a:t>설정하면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아무리 </a:t>
            </a:r>
            <a:r>
              <a:rPr lang="ko-KR" altLang="en-US" dirty="0">
                <a:latin typeface="+mn-ea"/>
                <a:ea typeface="+mn-ea"/>
              </a:rPr>
              <a:t>신경망 층을 많이 쌓아도 결국 하나의 선형 변환으로 합쳐진다</a:t>
            </a:r>
            <a:r>
              <a:rPr lang="en-US" altLang="ko-KR" dirty="0" smtClean="0">
                <a:latin typeface="+mn-ea"/>
                <a:ea typeface="+mn-ea"/>
              </a:rPr>
              <a:t>. → </a:t>
            </a:r>
            <a:r>
              <a:rPr lang="en-US" altLang="ko-KR" dirty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복잡한 </a:t>
            </a:r>
            <a:r>
              <a:rPr lang="ko-KR" altLang="en-US" dirty="0">
                <a:latin typeface="+mn-ea"/>
                <a:ea typeface="+mn-ea"/>
              </a:rPr>
              <a:t>문제를 풀 수 없다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</a:p>
          <a:p>
            <a:endParaRPr lang="en-US" altLang="ko-KR" dirty="0">
              <a:latin typeface="+mn-ea"/>
              <a:ea typeface="+mn-ea"/>
            </a:endParaRPr>
          </a:p>
          <a:p>
            <a:r>
              <a:rPr lang="ko-KR" altLang="en-US" dirty="0">
                <a:latin typeface="+mn-ea"/>
                <a:ea typeface="+mn-ea"/>
              </a:rPr>
              <a:t>비선형 </a:t>
            </a:r>
            <a:r>
              <a:rPr lang="ko-KR" altLang="en-US" dirty="0" smtClean="0">
                <a:latin typeface="+mn-ea"/>
                <a:ea typeface="+mn-ea"/>
              </a:rPr>
              <a:t>함수를 써야 다양한 </a:t>
            </a:r>
            <a:r>
              <a:rPr lang="ko-KR" altLang="en-US" dirty="0">
                <a:latin typeface="+mn-ea"/>
                <a:ea typeface="+mn-ea"/>
              </a:rPr>
              <a:t>데이터 패턴을 표현할 수 있고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신경망이 </a:t>
            </a:r>
            <a:r>
              <a:rPr lang="en-US" altLang="ko-KR" dirty="0">
                <a:latin typeface="+mn-ea"/>
                <a:ea typeface="+mn-ea"/>
              </a:rPr>
              <a:t>"</a:t>
            </a:r>
            <a:r>
              <a:rPr lang="ko-KR" altLang="en-US" dirty="0">
                <a:latin typeface="+mn-ea"/>
                <a:ea typeface="+mn-ea"/>
              </a:rPr>
              <a:t>비선형 문제</a:t>
            </a:r>
            <a:r>
              <a:rPr lang="en-US" altLang="ko-KR" dirty="0">
                <a:latin typeface="+mn-ea"/>
                <a:ea typeface="+mn-ea"/>
              </a:rPr>
              <a:t>"</a:t>
            </a:r>
            <a:r>
              <a:rPr lang="ko-KR" altLang="en-US" dirty="0">
                <a:latin typeface="+mn-ea"/>
                <a:ea typeface="+mn-ea"/>
              </a:rPr>
              <a:t>를 학습할 수 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en-US" altLang="ko-KR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064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;p16">
            <a:extLst>
              <a:ext uri="{FF2B5EF4-FFF2-40B4-BE49-F238E27FC236}">
                <a16:creationId xmlns:a16="http://schemas.microsoft.com/office/drawing/2014/main" id="{A448621A-A077-417D-C545-B721B56753D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Google Shape;82;p16">
            <a:extLst>
              <a:ext uri="{FF2B5EF4-FFF2-40B4-BE49-F238E27FC236}">
                <a16:creationId xmlns:a16="http://schemas.microsoft.com/office/drawing/2014/main" id="{8C0DA6CD-B82E-8DE8-F842-DC14BE9D4B9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4557" y="1130318"/>
            <a:ext cx="73017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1. </a:t>
            </a:r>
            <a:r>
              <a:rPr lang="ko-KR" altLang="en-US" sz="1600" dirty="0" smtClean="0">
                <a:latin typeface="+mj-ea"/>
                <a:ea typeface="+mj-ea"/>
              </a:rPr>
              <a:t>입력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en-US" altLang="ko-KR" sz="1600" dirty="0" smtClean="0">
                <a:latin typeface="+mj-ea"/>
                <a:ea typeface="+mj-ea"/>
              </a:rPr>
              <a:t>[x1</a:t>
            </a:r>
            <a:r>
              <a:rPr lang="en-US" altLang="ko-KR" sz="1600" dirty="0">
                <a:latin typeface="+mj-ea"/>
                <a:ea typeface="+mj-ea"/>
              </a:rPr>
              <a:t>, x2, x3</a:t>
            </a:r>
            <a:r>
              <a:rPr lang="en-US" altLang="ko-KR" sz="1600" dirty="0" smtClean="0">
                <a:latin typeface="+mj-ea"/>
                <a:ea typeface="+mj-ea"/>
              </a:rPr>
              <a:t>]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2. </a:t>
            </a:r>
            <a:r>
              <a:rPr lang="ko-KR" altLang="en-US" sz="1600" dirty="0" smtClean="0">
                <a:latin typeface="+mj-ea"/>
                <a:ea typeface="+mj-ea"/>
              </a:rPr>
              <a:t>가중치 </a:t>
            </a:r>
            <a:r>
              <a:rPr lang="ko-KR" altLang="en-US" sz="1600" dirty="0">
                <a:latin typeface="+mj-ea"/>
                <a:ea typeface="+mj-ea"/>
              </a:rPr>
              <a:t>곱하고 </a:t>
            </a:r>
            <a:r>
              <a:rPr lang="ko-KR" altLang="en-US" sz="1600" dirty="0" smtClean="0">
                <a:latin typeface="+mj-ea"/>
                <a:ea typeface="+mj-ea"/>
              </a:rPr>
              <a:t>더하기</a:t>
            </a:r>
            <a:endParaRPr lang="en-US" altLang="ko-KR" sz="1600" dirty="0">
              <a:latin typeface="+mj-ea"/>
              <a:ea typeface="+mj-ea"/>
            </a:endParaRPr>
          </a:p>
          <a:p>
            <a:r>
              <a:rPr lang="en-US" altLang="ko-KR" sz="1600" dirty="0">
                <a:latin typeface="+mj-ea"/>
                <a:ea typeface="+mj-ea"/>
              </a:rPr>
              <a:t>   </a:t>
            </a:r>
          </a:p>
          <a:p>
            <a:r>
              <a:rPr lang="en-US" altLang="ko-KR" sz="1600" dirty="0" smtClean="0">
                <a:latin typeface="+mj-ea"/>
                <a:ea typeface="+mj-ea"/>
              </a:rPr>
              <a:t>3. </a:t>
            </a:r>
            <a:r>
              <a:rPr lang="ko-KR" altLang="en-US" sz="1600" dirty="0">
                <a:latin typeface="+mj-ea"/>
                <a:ea typeface="+mj-ea"/>
              </a:rPr>
              <a:t>가중치 곱하고 편향 더한 </a:t>
            </a:r>
            <a:r>
              <a:rPr lang="ko-KR" altLang="en-US" sz="1600" dirty="0" smtClean="0">
                <a:latin typeface="+mj-ea"/>
                <a:ea typeface="+mj-ea"/>
              </a:rPr>
              <a:t>결과 </a:t>
            </a:r>
            <a:r>
              <a:rPr lang="en-US" altLang="ko-KR" sz="1600" dirty="0" smtClean="0">
                <a:latin typeface="+mj-ea"/>
                <a:ea typeface="+mj-ea"/>
              </a:rPr>
              <a:t>z</a:t>
            </a:r>
            <a:r>
              <a:rPr lang="ko-KR" altLang="en-US" sz="1600" dirty="0" smtClean="0">
                <a:latin typeface="+mj-ea"/>
                <a:ea typeface="+mj-ea"/>
              </a:rPr>
              <a:t> </a:t>
            </a:r>
            <a:r>
              <a:rPr lang="en-US" altLang="ko-KR" sz="1600" dirty="0" smtClean="0">
                <a:latin typeface="+mj-ea"/>
                <a:ea typeface="+mj-ea"/>
              </a:rPr>
              <a:t>= </a:t>
            </a:r>
            <a:r>
              <a:rPr lang="ko-KR" altLang="en-US" sz="1600" dirty="0" smtClean="0">
                <a:latin typeface="+mj-ea"/>
                <a:ea typeface="+mj-ea"/>
              </a:rPr>
              <a:t>선형 </a:t>
            </a:r>
            <a:r>
              <a:rPr lang="ko-KR" altLang="en-US" sz="1600" dirty="0">
                <a:latin typeface="+mj-ea"/>
                <a:ea typeface="+mj-ea"/>
              </a:rPr>
              <a:t>결합 </a:t>
            </a:r>
            <a:r>
              <a:rPr lang="ko-KR" altLang="en-US" sz="1600" dirty="0" smtClean="0">
                <a:latin typeface="+mj-ea"/>
                <a:ea typeface="+mj-ea"/>
              </a:rPr>
              <a:t>결과</a:t>
            </a:r>
            <a:endParaRPr lang="en-US" altLang="ko-KR" sz="1600" dirty="0" smtClean="0">
              <a:latin typeface="+mj-ea"/>
              <a:ea typeface="+mj-ea"/>
            </a:endParaRPr>
          </a:p>
          <a:p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4. </a:t>
            </a:r>
            <a:r>
              <a:rPr lang="ko-KR" altLang="en-US" sz="1600" dirty="0" smtClean="0">
                <a:latin typeface="+mj-ea"/>
                <a:ea typeface="+mj-ea"/>
              </a:rPr>
              <a:t>활성화 </a:t>
            </a:r>
            <a:r>
              <a:rPr lang="ko-KR" altLang="en-US" sz="1600" dirty="0">
                <a:latin typeface="+mj-ea"/>
                <a:ea typeface="+mj-ea"/>
              </a:rPr>
              <a:t>함수 </a:t>
            </a:r>
            <a:r>
              <a:rPr lang="en-US" altLang="ko-KR" sz="1600" dirty="0">
                <a:latin typeface="+mj-ea"/>
                <a:ea typeface="+mj-ea"/>
              </a:rPr>
              <a:t>f(z) </a:t>
            </a:r>
            <a:r>
              <a:rPr lang="ko-KR" altLang="en-US" sz="1600" dirty="0">
                <a:latin typeface="+mj-ea"/>
                <a:ea typeface="+mj-ea"/>
              </a:rPr>
              <a:t>통과</a:t>
            </a:r>
          </a:p>
          <a:p>
            <a:endParaRPr lang="en-US" altLang="ko-KR" sz="1600" dirty="0" smtClean="0">
              <a:latin typeface="+mj-ea"/>
              <a:ea typeface="+mj-ea"/>
            </a:endParaRPr>
          </a:p>
          <a:p>
            <a:r>
              <a:rPr lang="en-US" altLang="ko-KR" sz="1600" dirty="0" smtClean="0">
                <a:latin typeface="+mj-ea"/>
                <a:ea typeface="+mj-ea"/>
              </a:rPr>
              <a:t>5. </a:t>
            </a:r>
            <a:r>
              <a:rPr lang="ko-KR" altLang="en-US" sz="1600" dirty="0" smtClean="0">
                <a:latin typeface="+mj-ea"/>
                <a:ea typeface="+mj-ea"/>
              </a:rPr>
              <a:t>최종 </a:t>
            </a:r>
            <a:r>
              <a:rPr lang="ko-KR" altLang="en-US" sz="1600" dirty="0">
                <a:latin typeface="+mj-ea"/>
                <a:ea typeface="+mj-ea"/>
              </a:rPr>
              <a:t>출력 </a:t>
            </a:r>
            <a:r>
              <a:rPr lang="en-US" altLang="ko-KR" sz="1600" dirty="0" smtClean="0">
                <a:latin typeface="+mj-ea"/>
                <a:ea typeface="+mj-ea"/>
              </a:rPr>
              <a:t>y</a:t>
            </a:r>
          </a:p>
          <a:p>
            <a:endParaRPr lang="en-US" altLang="ko-KR" sz="1600" dirty="0">
              <a:latin typeface="+mj-ea"/>
              <a:ea typeface="+mj-ea"/>
            </a:endParaRPr>
          </a:p>
          <a:p>
            <a:r>
              <a:rPr lang="ko-KR" altLang="en-US" sz="1600" dirty="0">
                <a:latin typeface="+mj-ea"/>
                <a:ea typeface="+mj-ea"/>
              </a:rPr>
              <a:t>→ </a:t>
            </a:r>
            <a:r>
              <a:rPr lang="ko-KR" altLang="en-US" sz="1600" b="1" dirty="0">
                <a:latin typeface="+mj-ea"/>
                <a:ea typeface="+mj-ea"/>
              </a:rPr>
              <a:t>활성화 함수는 선형 결합된 결과를 최종 출력으로 변환하는 문지기 역할</a:t>
            </a:r>
            <a:endParaRPr lang="en-US" altLang="ko-KR" sz="1600" dirty="0">
              <a:latin typeface="+mj-ea"/>
              <a:ea typeface="+mj-ea"/>
            </a:endParaRPr>
          </a:p>
        </p:txBody>
      </p:sp>
      <p:sp>
        <p:nvSpPr>
          <p:cNvPr id="6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활성화 </a:t>
            </a:r>
            <a:r>
              <a:rPr lang="ko-KR" altLang="en-US" sz="2000" b="1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함수의 단계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</p:spTree>
    <p:extLst>
      <p:ext uri="{BB962C8B-B14F-4D97-AF65-F5344CB8AC3E}">
        <p14:creationId xmlns:p14="http://schemas.microsoft.com/office/powerpoint/2010/main" val="341739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>
          <a:extLst>
            <a:ext uri="{FF2B5EF4-FFF2-40B4-BE49-F238E27FC236}">
              <a16:creationId xmlns:a16="http://schemas.microsoft.com/office/drawing/2014/main" id="{81EA2588-697C-1829-AA29-4B04A9621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>
            <a:extLst>
              <a:ext uri="{FF2B5EF4-FFF2-40B4-BE49-F238E27FC236}">
                <a16:creationId xmlns:a16="http://schemas.microsoft.com/office/drawing/2014/main" id="{8E274582-B9E0-480D-DABA-773992B16FF2}"/>
              </a:ext>
            </a:extLst>
          </p:cNvPr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" name="Google Shape;81;p16">
            <a:extLst>
              <a:ext uri="{FF2B5EF4-FFF2-40B4-BE49-F238E27FC236}">
                <a16:creationId xmlns:a16="http://schemas.microsoft.com/office/drawing/2014/main" id="{BD298A57-D0EF-1EF5-8F3F-8A966AF3138C}"/>
              </a:ext>
            </a:extLst>
          </p:cNvPr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16">
            <a:extLst>
              <a:ext uri="{FF2B5EF4-FFF2-40B4-BE49-F238E27FC236}">
                <a16:creationId xmlns:a16="http://schemas.microsoft.com/office/drawing/2014/main" id="{978EA69D-D46B-6727-D176-8FA059C06A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F2F43A6C-5E5E-6D86-9508-42F57B236041}"/>
              </a:ext>
            </a:extLst>
          </p:cNvPr>
          <p:cNvSpPr txBox="1"/>
          <p:nvPr/>
        </p:nvSpPr>
        <p:spPr>
          <a:xfrm>
            <a:off x="1404557" y="251911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 smtClean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활성화 함수 종류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7B7CA6-3339-F9CA-DB20-CA2F34C62672}"/>
              </a:ext>
            </a:extLst>
          </p:cNvPr>
          <p:cNvSpPr txBox="1"/>
          <p:nvPr/>
        </p:nvSpPr>
        <p:spPr>
          <a:xfrm>
            <a:off x="1404557" y="980964"/>
            <a:ext cx="432921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 smtClean="0">
                <a:solidFill>
                  <a:schemeClr val="accent1"/>
                </a:solidFill>
                <a:latin typeface="+mj-ea"/>
                <a:ea typeface="+mj-ea"/>
              </a:rPr>
              <a:t>계단 </a:t>
            </a:r>
            <a:r>
              <a:rPr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함수 </a:t>
            </a: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(Step Function</a:t>
            </a:r>
            <a:r>
              <a:rPr lang="en-US" altLang="ko-KR" b="1" dirty="0" smtClean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아주 단순하고 빠르다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그러나 미분이 불가능해서 학습 </a:t>
            </a:r>
            <a:r>
              <a:rPr lang="ko-KR" altLang="en-US" dirty="0" smtClean="0">
                <a:latin typeface="+mj-ea"/>
                <a:ea typeface="+mj-ea"/>
              </a:rPr>
              <a:t>알고리즘</a:t>
            </a:r>
            <a:endParaRPr lang="en-US" altLang="ko-KR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 smtClean="0">
                <a:latin typeface="+mj-ea"/>
                <a:ea typeface="+mj-ea"/>
              </a:rPr>
              <a:t>(</a:t>
            </a:r>
            <a:r>
              <a:rPr lang="ko-KR" altLang="en-US" dirty="0">
                <a:latin typeface="+mj-ea"/>
                <a:ea typeface="+mj-ea"/>
              </a:rPr>
              <a:t>예</a:t>
            </a:r>
            <a:r>
              <a:rPr lang="en-US" altLang="ko-KR" dirty="0">
                <a:latin typeface="+mj-ea"/>
                <a:ea typeface="+mj-ea"/>
              </a:rPr>
              <a:t>: </a:t>
            </a:r>
            <a:r>
              <a:rPr lang="ko-KR" altLang="en-US" dirty="0" err="1">
                <a:latin typeface="+mj-ea"/>
                <a:ea typeface="+mj-ea"/>
              </a:rPr>
              <a:t>역전파</a:t>
            </a:r>
            <a:r>
              <a:rPr lang="en-US" altLang="ko-KR" dirty="0">
                <a:latin typeface="+mj-ea"/>
                <a:ea typeface="+mj-ea"/>
              </a:rPr>
              <a:t>)</a:t>
            </a:r>
            <a:r>
              <a:rPr lang="ko-KR" altLang="en-US" dirty="0">
                <a:latin typeface="+mj-ea"/>
                <a:ea typeface="+mj-ea"/>
              </a:rPr>
              <a:t>에 사용할 수 없다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ko-KR" altLang="en-US" b="1" dirty="0" err="1">
                <a:solidFill>
                  <a:schemeClr val="accent1"/>
                </a:solidFill>
                <a:latin typeface="+mj-ea"/>
                <a:ea typeface="+mj-ea"/>
              </a:rPr>
              <a:t>시그모이드</a:t>
            </a:r>
            <a:r>
              <a:rPr lang="ko-KR" altLang="en-US" b="1" dirty="0">
                <a:solidFill>
                  <a:schemeClr val="accent1"/>
                </a:solidFill>
                <a:latin typeface="+mj-ea"/>
                <a:ea typeface="+mj-ea"/>
              </a:rPr>
              <a:t> 함수 </a:t>
            </a: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(Sigmoid Function</a:t>
            </a:r>
            <a:r>
              <a:rPr lang="en-US" altLang="ko-KR" b="1" dirty="0" smtClean="0">
                <a:solidFill>
                  <a:schemeClr val="accent1"/>
                </a:solidFill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출력이 부드럽게 이어져 있어서 미분 가능하다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b="1" dirty="0" err="1">
                <a:solidFill>
                  <a:schemeClr val="accent1"/>
                </a:solidFill>
                <a:latin typeface="+mj-ea"/>
                <a:ea typeface="+mj-ea"/>
              </a:rPr>
              <a:t>ReLU</a:t>
            </a:r>
            <a:r>
              <a:rPr lang="en-US" altLang="ko-KR" b="1" dirty="0">
                <a:solidFill>
                  <a:schemeClr val="accent1"/>
                </a:solidFill>
                <a:latin typeface="+mj-ea"/>
                <a:ea typeface="+mj-ea"/>
              </a:rPr>
              <a:t> </a:t>
            </a:r>
            <a:r>
              <a:rPr lang="ko-KR" altLang="en-US" b="1" dirty="0" smtClean="0">
                <a:solidFill>
                  <a:schemeClr val="accent1"/>
                </a:solidFill>
                <a:latin typeface="+mj-ea"/>
                <a:ea typeface="+mj-ea"/>
              </a:rPr>
              <a:t>함수</a:t>
            </a:r>
            <a:endParaRPr lang="en-US" altLang="ko-KR" b="1" dirty="0" smtClean="0">
              <a:solidFill>
                <a:schemeClr val="accent1"/>
              </a:solidFill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0 </a:t>
            </a:r>
            <a:r>
              <a:rPr lang="ko-KR" altLang="en-US" dirty="0">
                <a:latin typeface="+mj-ea"/>
                <a:ea typeface="+mj-ea"/>
              </a:rPr>
              <a:t>이하는 </a:t>
            </a:r>
            <a:r>
              <a:rPr lang="en-US" altLang="ko-KR" dirty="0">
                <a:latin typeface="+mj-ea"/>
                <a:ea typeface="+mj-ea"/>
              </a:rPr>
              <a:t>0, 0 </a:t>
            </a:r>
            <a:r>
              <a:rPr lang="ko-KR" altLang="en-US" dirty="0">
                <a:latin typeface="+mj-ea"/>
                <a:ea typeface="+mj-ea"/>
              </a:rPr>
              <a:t>이상은 그대로 출력한다</a:t>
            </a:r>
            <a:r>
              <a:rPr lang="en-US" altLang="ko-KR" dirty="0" smtClean="0">
                <a:latin typeface="+mj-ea"/>
                <a:ea typeface="+mj-ea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+mj-ea"/>
                <a:ea typeface="+mj-ea"/>
              </a:rPr>
              <a:t>계산이 매우 빠르고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기울기 소실 문제를 줄여준다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30" y="724121"/>
            <a:ext cx="2926563" cy="1087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3030" y="2090664"/>
            <a:ext cx="2893583" cy="12886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3030" y="3712464"/>
            <a:ext cx="2893583" cy="10437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3676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607</Words>
  <Application>Microsoft Office PowerPoint</Application>
  <PresentationFormat>화면 슬라이드 쇼(16:9)</PresentationFormat>
  <Paragraphs>140</Paragraphs>
  <Slides>11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NanumGothic ExtraBold</vt:lpstr>
      <vt:lpstr>맑은 고딕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배동혁</dc:creator>
  <cp:lastModifiedBy>배동혁</cp:lastModifiedBy>
  <cp:revision>32</cp:revision>
  <dcterms:modified xsi:type="dcterms:W3CDTF">2025-04-29T07:46:44Z</dcterms:modified>
  <cp:version/>
</cp:coreProperties>
</file>