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  <p:sldId id="264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52"/>
  </p:normalViewPr>
  <p:slideViewPr>
    <p:cSldViewPr snapToGrid="0">
      <p:cViewPr varScale="1">
        <p:scale>
          <a:sx n="111" d="100"/>
          <a:sy n="111" d="100"/>
        </p:scale>
        <p:origin x="813" y="45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12028" y="2400832"/>
            <a:ext cx="7194650" cy="225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 b="1" dirty="0">
                <a:solidFill>
                  <a:srgbClr val="19264B"/>
                </a:solidFill>
              </a:rPr>
              <a:t>밑바닥부터 시작하는 </a:t>
            </a:r>
            <a:r>
              <a:rPr lang="ko-KR" altLang="en-US" sz="3200" b="1" dirty="0" err="1">
                <a:solidFill>
                  <a:srgbClr val="19264B"/>
                </a:solidFill>
              </a:rPr>
              <a:t>딥러닝</a:t>
            </a:r>
            <a:r>
              <a:rPr lang="en-US" altLang="ko-KR" sz="3200" b="1" dirty="0">
                <a:solidFill>
                  <a:srgbClr val="19264B"/>
                </a:solidFill>
              </a:rPr>
              <a:t>1 </a:t>
            </a:r>
            <a:r>
              <a:rPr lang="ko-KR" altLang="en-US" sz="3200" b="1" dirty="0">
                <a:solidFill>
                  <a:srgbClr val="19264B"/>
                </a:solidFill>
              </a:rPr>
              <a:t>스터디</a:t>
            </a:r>
            <a:endParaRPr lang="en-US" altLang="ko-KR" sz="32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3200" b="1" dirty="0">
                <a:solidFill>
                  <a:srgbClr val="19264B"/>
                </a:solidFill>
              </a:rPr>
              <a:t>(Team 2)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20.(</a:t>
            </a:r>
            <a:r>
              <a:rPr lang="ko-KR" altLang="en-US" dirty="0">
                <a:solidFill>
                  <a:srgbClr val="19264B"/>
                </a:solidFill>
              </a:rPr>
              <a:t>화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남승운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25DAFB52-7013-FC60-60F9-B2CFBC9A8456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 데이터의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연산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925752-C33D-16C8-2C05-6051D553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48" y="939710"/>
            <a:ext cx="4353059" cy="1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75B6C3-FF48-6BD9-691D-A1900FE4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38" y="3014135"/>
            <a:ext cx="4489344" cy="1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7E94F7-E70E-C3FC-787C-8AC9957E2659}"/>
              </a:ext>
            </a:extLst>
          </p:cNvPr>
          <p:cNvSpPr txBox="1"/>
          <p:nvPr/>
        </p:nvSpPr>
        <p:spPr>
          <a:xfrm>
            <a:off x="1575783" y="1107583"/>
            <a:ext cx="2571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 세로에 더해 채널도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데이터의 채널과</a:t>
            </a:r>
            <a:endParaRPr lang="en-US" altLang="ko-KR" dirty="0"/>
          </a:p>
          <a:p>
            <a:r>
              <a:rPr lang="ko-KR" altLang="en-US" dirty="0"/>
              <a:t>필터의 채널 수가 같아야 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0C6D3-5ED7-E3DD-D1D1-C75F6E490B3C}"/>
              </a:ext>
            </a:extLst>
          </p:cNvPr>
          <p:cNvSpPr txBox="1"/>
          <p:nvPr/>
        </p:nvSpPr>
        <p:spPr>
          <a:xfrm>
            <a:off x="1575783" y="3384996"/>
            <a:ext cx="2571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출력으로 여러 개의 채널을 내보내기 위해서는</a:t>
            </a:r>
            <a:endParaRPr lang="en-US" altLang="ko-KR" dirty="0"/>
          </a:p>
          <a:p>
            <a:r>
              <a:rPr lang="ko-KR" altLang="en-US" dirty="0"/>
              <a:t>여러 개의 필터를 사용한다</a:t>
            </a:r>
          </a:p>
        </p:txBody>
      </p:sp>
      <p:cxnSp>
        <p:nvCxnSpPr>
          <p:cNvPr id="2" name="Google Shape;56;p13">
            <a:extLst>
              <a:ext uri="{FF2B5EF4-FFF2-40B4-BE49-F238E27FC236}">
                <a16:creationId xmlns:a16="http://schemas.microsoft.com/office/drawing/2014/main" id="{36B0297E-4802-9FA7-A560-1183D2A38CA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</p:spTree>
    <p:extLst>
      <p:ext uri="{BB962C8B-B14F-4D97-AF65-F5344CB8AC3E}">
        <p14:creationId xmlns:p14="http://schemas.microsoft.com/office/powerpoint/2010/main" val="32726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F889-BBC0-3643-DE28-73C1C7AA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72DC3FF3-9ED2-5367-BCE4-7FEFBDA087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EF70ADDF-88F3-985B-233A-ACC5910AE1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0019363-1DD4-249C-E6D3-D66E6E364BC0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풀링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22BCE-8382-3743-CFA4-358E0D6BC4B6}"/>
              </a:ext>
            </a:extLst>
          </p:cNvPr>
          <p:cNvSpPr txBox="1"/>
          <p:nvPr/>
        </p:nvSpPr>
        <p:spPr>
          <a:xfrm>
            <a:off x="1661641" y="976759"/>
            <a:ext cx="715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 </a:t>
            </a:r>
            <a:r>
              <a:rPr lang="ko-KR" altLang="en-US" dirty="0"/>
              <a:t>세로 방향의 공간을 줄이는 연산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8B0E1-3944-AA60-6E77-0C0553EA3F3F}"/>
              </a:ext>
            </a:extLst>
          </p:cNvPr>
          <p:cNvSpPr txBox="1"/>
          <p:nvPr/>
        </p:nvSpPr>
        <p:spPr>
          <a:xfrm>
            <a:off x="1661641" y="3791081"/>
            <a:ext cx="6018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최대 </a:t>
            </a:r>
            <a:r>
              <a:rPr lang="ko-KR" altLang="en-US" b="1" dirty="0" err="1"/>
              <a:t>풀링</a:t>
            </a:r>
            <a:r>
              <a:rPr lang="en-US" altLang="ko-KR" dirty="0"/>
              <a:t>: </a:t>
            </a:r>
            <a:r>
              <a:rPr lang="ko-KR" altLang="en-US" dirty="0"/>
              <a:t>대상 영역에서 가장 큰 원소 하나를 저장하는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평균 </a:t>
            </a:r>
            <a:r>
              <a:rPr lang="ko-KR" altLang="en-US" b="1" dirty="0" err="1"/>
              <a:t>풀링</a:t>
            </a:r>
            <a:r>
              <a:rPr lang="en-US" altLang="ko-KR" dirty="0"/>
              <a:t>: </a:t>
            </a:r>
            <a:r>
              <a:rPr lang="ko-KR" altLang="en-US" dirty="0"/>
              <a:t>대상 영역의 평균을 저장하는 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C71C71-6BFC-773E-BF2D-52B21B06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98" y="1447816"/>
            <a:ext cx="5173015" cy="20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56;p13">
            <a:extLst>
              <a:ext uri="{FF2B5EF4-FFF2-40B4-BE49-F238E27FC236}">
                <a16:creationId xmlns:a16="http://schemas.microsoft.com/office/drawing/2014/main" id="{1857865A-993B-7C6B-BFAA-62CB80C8188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</p:spTree>
    <p:extLst>
      <p:ext uri="{BB962C8B-B14F-4D97-AF65-F5344CB8AC3E}">
        <p14:creationId xmlns:p14="http://schemas.microsoft.com/office/powerpoint/2010/main" val="172326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E1DDB-C9FE-895B-EBE7-DB6C26F42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A93D9EA8-1C37-D39C-0F2D-9DA88E5B930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406E0528-8167-AF71-B04B-05C8BEEEE8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D8307C85-4A94-9E6C-0759-E1BFC790B692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풀링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계층의 특징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9F564-0620-783C-797B-A40A9A853D80}"/>
              </a:ext>
            </a:extLst>
          </p:cNvPr>
          <p:cNvSpPr txBox="1"/>
          <p:nvPr/>
        </p:nvSpPr>
        <p:spPr>
          <a:xfrm>
            <a:off x="1562770" y="1261424"/>
            <a:ext cx="6941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학습해야 할 매개변수가 없다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채널 수가 변하지 않는다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입력의 변화에 영향을 적게 받는다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6581A9-EED6-AA24-A4F0-2AF50CD3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5" y="790490"/>
            <a:ext cx="3983223" cy="19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A2AEA6F-CD3B-94CF-C7CD-D744783B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05" y="3215426"/>
            <a:ext cx="6649536" cy="16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56;p13">
            <a:extLst>
              <a:ext uri="{FF2B5EF4-FFF2-40B4-BE49-F238E27FC236}">
                <a16:creationId xmlns:a16="http://schemas.microsoft.com/office/drawing/2014/main" id="{856F25A2-C404-89BB-8C80-C5170C9331C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</p:spTree>
    <p:extLst>
      <p:ext uri="{BB962C8B-B14F-4D97-AF65-F5344CB8AC3E}">
        <p14:creationId xmlns:p14="http://schemas.microsoft.com/office/powerpoint/2010/main" val="157631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F10BC-D76E-2BD2-4487-3492B09B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25BD751A-772A-A941-8DAD-8DF06A2127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DA71984A-DD87-FFB9-9F07-9CD407242B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138B31F5-954E-11E6-7C14-3BBE466FD06A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LeNet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AlexNet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1025F-2369-9131-15E7-E72800855861}"/>
              </a:ext>
            </a:extLst>
          </p:cNvPr>
          <p:cNvSpPr txBox="1"/>
          <p:nvPr/>
        </p:nvSpPr>
        <p:spPr>
          <a:xfrm>
            <a:off x="1562769" y="900816"/>
            <a:ext cx="7529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LeNet</a:t>
            </a:r>
          </a:p>
          <a:p>
            <a:endParaRPr lang="en-US" altLang="ko-KR" b="1" dirty="0"/>
          </a:p>
          <a:p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  <a:r>
              <a:rPr lang="en-US" altLang="ko-KR" dirty="0"/>
              <a:t>(</a:t>
            </a:r>
            <a:r>
              <a:rPr lang="ko-KR" altLang="en-US" dirty="0"/>
              <a:t>원소 줄이기</a:t>
            </a:r>
            <a:r>
              <a:rPr lang="en-US" altLang="ko-KR" dirty="0"/>
              <a:t>)</a:t>
            </a:r>
            <a:r>
              <a:rPr lang="ko-KR" altLang="en-US" dirty="0"/>
              <a:t>을 반복하고 </a:t>
            </a:r>
            <a:endParaRPr lang="en-US" altLang="ko-KR" dirty="0"/>
          </a:p>
          <a:p>
            <a:r>
              <a:rPr lang="ko-KR" altLang="en-US" dirty="0"/>
              <a:t>마지막으로 완전연결 계층을 거치면서 결과를 출력한다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과 달리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사용한다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LeNet</a:t>
            </a:r>
            <a:r>
              <a:rPr lang="ko-KR" altLang="en-US" dirty="0"/>
              <a:t>은 </a:t>
            </a:r>
            <a:r>
              <a:rPr lang="ko-KR" altLang="en-US" dirty="0" err="1"/>
              <a:t>서브샘플링을</a:t>
            </a:r>
            <a:r>
              <a:rPr lang="ko-KR" altLang="en-US" dirty="0"/>
              <a:t> 하여 중간 데이터의 크기를 줄인다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64150-8425-34A1-7218-9C98E4AB3305}"/>
              </a:ext>
            </a:extLst>
          </p:cNvPr>
          <p:cNvSpPr txBox="1"/>
          <p:nvPr/>
        </p:nvSpPr>
        <p:spPr>
          <a:xfrm>
            <a:off x="1562770" y="3182522"/>
            <a:ext cx="75297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AlexNet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활성화 함수로 </a:t>
            </a:r>
            <a:r>
              <a:rPr lang="en-US" altLang="ko-KR" dirty="0"/>
              <a:t>ReLU</a:t>
            </a:r>
            <a:r>
              <a:rPr lang="ko-KR" altLang="en-US" dirty="0"/>
              <a:t>를 이용한다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국소적 정규화를 실시하는 계층을 이용한다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드롭아웃을</a:t>
            </a:r>
            <a:r>
              <a:rPr lang="ko-KR" altLang="en-US" dirty="0"/>
              <a:t> 사용한다</a:t>
            </a:r>
            <a:endParaRPr lang="en-US" altLang="ko-KR" dirty="0"/>
          </a:p>
        </p:txBody>
      </p:sp>
      <p:cxnSp>
        <p:nvCxnSpPr>
          <p:cNvPr id="3" name="Google Shape;56;p13">
            <a:extLst>
              <a:ext uri="{FF2B5EF4-FFF2-40B4-BE49-F238E27FC236}">
                <a16:creationId xmlns:a16="http://schemas.microsoft.com/office/drawing/2014/main" id="{30275782-224B-2494-D458-1E55DBA51B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</p:spTree>
    <p:extLst>
      <p:ext uri="{BB962C8B-B14F-4D97-AF65-F5344CB8AC3E}">
        <p14:creationId xmlns:p14="http://schemas.microsoft.com/office/powerpoint/2010/main" val="39178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3E6AA-F822-CD15-C731-B4D7FBA15D7F}"/>
              </a:ext>
            </a:extLst>
          </p:cNvPr>
          <p:cNvSpPr txBox="1"/>
          <p:nvPr/>
        </p:nvSpPr>
        <p:spPr>
          <a:xfrm>
            <a:off x="1480153" y="1282628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NanumGothic ExtraBold"/>
              </a:rPr>
              <a:t>스터디원</a:t>
            </a:r>
            <a:r>
              <a:rPr lang="ko-KR" altLang="en-US" sz="2000" dirty="0">
                <a:latin typeface="NanumGothic ExtraBold"/>
              </a:rPr>
              <a:t> 소개 및 만남 인증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계획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 및 만남 인증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26752"/>
              </p:ext>
            </p:extLst>
          </p:nvPr>
        </p:nvGraphicFramePr>
        <p:xfrm>
          <a:off x="5998818" y="1845196"/>
          <a:ext cx="3096591" cy="236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75">
                  <a:extLst>
                    <a:ext uri="{9D8B030D-6E8A-4147-A177-3AD203B41FA5}">
                      <a16:colId xmlns:a16="http://schemas.microsoft.com/office/drawing/2014/main" val="4145718803"/>
                    </a:ext>
                  </a:extLst>
                </a:gridCol>
                <a:gridCol w="1015562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1732954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472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스터디원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91142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9453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남승운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31031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노기현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전자전기공학부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11128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오석준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기계공학부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1916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9D2C6F4-545F-A065-7351-1C2977D4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34" y="1387966"/>
            <a:ext cx="4206025" cy="31545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66153"/>
              </p:ext>
            </p:extLst>
          </p:nvPr>
        </p:nvGraphicFramePr>
        <p:xfrm>
          <a:off x="3703490" y="845454"/>
          <a:ext cx="5168348" cy="297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075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4218273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매주 수요일 </a:t>
                      </a:r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~ 13</a:t>
                      </a:r>
                      <a:r>
                        <a:rPr lang="ko-KR" altLang="en-US" sz="12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608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도서관 </a:t>
                      </a:r>
                      <a:r>
                        <a:rPr lang="ko-KR" altLang="en-US" sz="1200" dirty="0" err="1"/>
                        <a:t>스터디룸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75748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모든 </a:t>
                      </a:r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를 작성해서 스터디 전까지 </a:t>
                      </a:r>
                      <a:r>
                        <a:rPr lang="en-US" altLang="ko-KR" sz="1200" dirty="0" err="1"/>
                        <a:t>Github</a:t>
                      </a:r>
                      <a:r>
                        <a:rPr lang="ko-KR" altLang="en-US" sz="1200" dirty="0"/>
                        <a:t>에 업로드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스터디 시간마다 한 명씩 돌아가면서 스터디 내용 발표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모르는 내용 토의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383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9667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5/21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7. </a:t>
                      </a:r>
                      <a:r>
                        <a:rPr lang="ko-KR" altLang="en-US" sz="1200" dirty="0" err="1"/>
                        <a:t>합성곱</a:t>
                      </a:r>
                      <a:r>
                        <a:rPr lang="ko-KR" altLang="en-US" sz="1200" dirty="0"/>
                        <a:t> 신경망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52612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5/28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8. </a:t>
                      </a:r>
                      <a:r>
                        <a:rPr lang="ko-KR" altLang="en-US" sz="1200" dirty="0" err="1"/>
                        <a:t>딥러닝</a:t>
                      </a:r>
                      <a:r>
                        <a:rPr lang="ko-KR" altLang="en-US" sz="1200" dirty="0"/>
                        <a:t>    →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27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</a:rPr>
                        <a:t>~6/24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시험기간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4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</a:rPr>
                        <a:t>6/24 ~</a:t>
                      </a:r>
                      <a:endParaRPr lang="ko-KR" altLang="en-US" sz="120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밑바닥부터 시작하는 딥러닝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권 진행 예정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03405"/>
                  </a:ext>
                </a:extLst>
              </a:tr>
            </a:tbl>
          </a:graphicData>
        </a:graphic>
      </p:graphicFrame>
      <p:pic>
        <p:nvPicPr>
          <p:cNvPr id="1026" name="Picture 2" descr="밑바닥부터 시작하는 딥러닝 대표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967934"/>
            <a:ext cx="2036551" cy="26146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55ABC8B-5D62-4E48-EFC0-8C596D3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6CDF6D0-04C9-714E-4EF6-FF16F80B66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313B95-2885-AC56-BE0F-6BAB043CF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BA99024-D785-88F8-51D4-FD025E33EB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C452E-0186-CDCD-7F3F-4025E4A4A0DF}"/>
              </a:ext>
            </a:extLst>
          </p:cNvPr>
          <p:cNvSpPr txBox="1"/>
          <p:nvPr/>
        </p:nvSpPr>
        <p:spPr>
          <a:xfrm>
            <a:off x="1408975" y="306875"/>
            <a:ext cx="697946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신경망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(CNN)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5" y="2963804"/>
            <a:ext cx="5609847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합성곱</a:t>
            </a:r>
            <a:r>
              <a:rPr lang="en-US" altLang="ko-KR" dirty="0"/>
              <a:t>(convolution)</a:t>
            </a:r>
            <a:r>
              <a:rPr lang="ko-KR" altLang="en-US" dirty="0"/>
              <a:t>연산과 </a:t>
            </a:r>
            <a:r>
              <a:rPr lang="ko-KR" altLang="en-US" dirty="0" err="1"/>
              <a:t>풀링</a:t>
            </a:r>
            <a:r>
              <a:rPr lang="en-US" altLang="ko-KR" dirty="0"/>
              <a:t>(pooling)</a:t>
            </a:r>
            <a:r>
              <a:rPr lang="ko-KR" altLang="en-US" dirty="0"/>
              <a:t>과정을 통해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완전연결 계층의 한계를 극복하였음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96159-712B-8E09-4F18-D386E874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055550"/>
            <a:ext cx="7259392" cy="14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476F35-196B-C073-5F29-350FB9F9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687EBB-10B9-00AC-966B-EB1CC9FB73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0AE9E1-CDCD-015D-3D86-C09211CA62D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0F2E2F7-2D09-C116-0F13-180E81E72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03300CD-D22E-72CE-172D-88E50BA9ECB5}"/>
              </a:ext>
            </a:extLst>
          </p:cNvPr>
          <p:cNvSpPr txBox="1"/>
          <p:nvPr/>
        </p:nvSpPr>
        <p:spPr>
          <a:xfrm>
            <a:off x="1408975" y="306875"/>
            <a:ext cx="71468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완전연결 계층의 한계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4" y="982828"/>
            <a:ext cx="721557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완전연결 계층은 입력 데이터를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차원으로 평탄화를 필요로 하기 때문에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형상을 무시하고 모든 입력 데이터를 동등한 뉴런으로 취급하여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형상에 담긴 정보를 살릴 수 없다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AD91D-6262-5529-1533-25CAE3AE43A9}"/>
              </a:ext>
            </a:extLst>
          </p:cNvPr>
          <p:cNvSpPr txBox="1"/>
          <p:nvPr/>
        </p:nvSpPr>
        <p:spPr>
          <a:xfrm>
            <a:off x="1408975" y="2391638"/>
            <a:ext cx="7215577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은 형상을 유지하기 때문에 데이터에 담긴 정보를 제대로 이해할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은 이미지와 같이 형상을 가진 데이터에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B0162-6F3A-6C66-C2D1-ECAABE68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1B7B31A-D894-606A-146E-4C7877202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C9142B-63FD-C421-6C81-DEA27CE740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(convolution)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4" y="845454"/>
            <a:ext cx="7098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필터의 윈도우를 </a:t>
            </a:r>
            <a:r>
              <a:rPr lang="ko-KR" altLang="en-US" dirty="0" err="1">
                <a:latin typeface="+mn-ea"/>
                <a:ea typeface="+mn-ea"/>
              </a:rPr>
              <a:t>스트라이드만큼</a:t>
            </a:r>
            <a:r>
              <a:rPr lang="ko-KR" altLang="en-US" dirty="0">
                <a:latin typeface="+mn-ea"/>
                <a:ea typeface="+mn-ea"/>
              </a:rPr>
              <a:t> 이동해가며 입력 데이터에 적용한다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입력 데이터와 필터에 대응하는 원소끼리 곱한 후 총합을 출력에 저장한다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43665-9492-76CA-8A75-5BBB839CC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2"/>
          <a:stretch/>
        </p:blipFill>
        <p:spPr bwMode="auto">
          <a:xfrm>
            <a:off x="1408962" y="1514633"/>
            <a:ext cx="3428601" cy="2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D917E4-91AE-F243-6DB4-AABF2E2B2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47"/>
          <a:stretch/>
        </p:blipFill>
        <p:spPr bwMode="auto">
          <a:xfrm>
            <a:off x="5007991" y="1368674"/>
            <a:ext cx="3499893" cy="23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29080E-240C-115A-6D52-B0C45B37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32" y="3909472"/>
            <a:ext cx="4502717" cy="1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4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1005823"/>
            <a:ext cx="7301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</a:rPr>
              <a:t>합성곱</a:t>
            </a:r>
            <a:r>
              <a:rPr lang="ko-KR" altLang="en-US" sz="1600" dirty="0">
                <a:latin typeface="+mj-ea"/>
                <a:ea typeface="+mj-ea"/>
              </a:rPr>
              <a:t> 연산을 수행하기 전에 입력 데이터 주변을 특정 값으로 채우는 기법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주로 출력 크기를 조정할 목적으로 사용한다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패딩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(padding)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2980C7-16F7-FBE5-A9D9-13F0AE10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49" y="1943439"/>
            <a:ext cx="6181490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56;p13">
            <a:extLst>
              <a:ext uri="{FF2B5EF4-FFF2-40B4-BE49-F238E27FC236}">
                <a16:creationId xmlns:a16="http://schemas.microsoft.com/office/drawing/2014/main" id="{B7016956-F7F6-CF77-AB25-9B4829DE162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</p:spTree>
    <p:extLst>
      <p:ext uri="{BB962C8B-B14F-4D97-AF65-F5344CB8AC3E}">
        <p14:creationId xmlns:p14="http://schemas.microsoft.com/office/powerpoint/2010/main" val="341739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EA2588-697C-1829-AA29-4B04A96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D298A57-D0EF-1EF5-8F3F-8A966AF313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입출력 데이터의 크기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1738477"/>
            <a:ext cx="1862384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입력 크기</a:t>
            </a:r>
            <a:r>
              <a:rPr lang="en-US" altLang="ko-KR" dirty="0">
                <a:latin typeface="+mj-ea"/>
                <a:ea typeface="+mj-ea"/>
              </a:rPr>
              <a:t>: (H, 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필터 크기</a:t>
            </a:r>
            <a:r>
              <a:rPr lang="en-US" altLang="ko-KR" dirty="0">
                <a:latin typeface="+mj-ea"/>
                <a:ea typeface="+mj-ea"/>
              </a:rPr>
              <a:t>: (FH, FW)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출력 크기</a:t>
            </a:r>
            <a:r>
              <a:rPr lang="en-US" altLang="ko-KR" dirty="0">
                <a:latin typeface="+mj-ea"/>
                <a:ea typeface="+mj-ea"/>
              </a:rPr>
              <a:t>: (OH, OW)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패딩</a:t>
            </a:r>
            <a:r>
              <a:rPr lang="en-US" altLang="ko-KR" dirty="0">
                <a:latin typeface="+mj-ea"/>
                <a:ea typeface="+mj-ea"/>
              </a:rPr>
              <a:t>: P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스트라이드</a:t>
            </a:r>
            <a:r>
              <a:rPr lang="en-US" altLang="ko-KR" dirty="0">
                <a:latin typeface="+mj-ea"/>
                <a:ea typeface="+mj-ea"/>
              </a:rPr>
              <a:t>: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0C7D0-366F-7234-18BD-C32AC194DBF2}"/>
                  </a:ext>
                </a:extLst>
              </p:cNvPr>
              <p:cNvSpPr txBox="1"/>
              <p:nvPr/>
            </p:nvSpPr>
            <p:spPr>
              <a:xfrm>
                <a:off x="3948136" y="1066754"/>
                <a:ext cx="4770861" cy="3009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𝑂𝐻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en-US" altLang="ko-KR" sz="2400" b="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𝑂𝑊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en-US" altLang="ko-KR" sz="2400" b="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0C7D0-366F-7234-18BD-C32AC194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36" y="1066754"/>
                <a:ext cx="4770861" cy="3009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600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397</Words>
  <Application>Microsoft Office PowerPoint</Application>
  <PresentationFormat>화면 슬라이드 쇼(16:9)</PresentationFormat>
  <Paragraphs>106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배동혁</dc:creator>
  <cp:lastModifiedBy>승운 남</cp:lastModifiedBy>
  <cp:revision>37</cp:revision>
  <dcterms:modified xsi:type="dcterms:W3CDTF">2025-05-19T14:22:12Z</dcterms:modified>
  <cp:version/>
</cp:coreProperties>
</file>