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80" r:id="rId4"/>
    <p:sldId id="265" r:id="rId5"/>
    <p:sldId id="276" r:id="rId6"/>
    <p:sldId id="277" r:id="rId7"/>
    <p:sldId id="278" r:id="rId8"/>
    <p:sldId id="279" r:id="rId9"/>
    <p:sldId id="281" r:id="rId10"/>
    <p:sldId id="272" r:id="rId11"/>
    <p:sldId id="273" r:id="rId12"/>
    <p:sldId id="282" r:id="rId13"/>
    <p:sldId id="262" r:id="rId14"/>
    <p:sldId id="263" r:id="rId15"/>
    <p:sldId id="266" r:id="rId16"/>
    <p:sldId id="283" r:id="rId17"/>
    <p:sldId id="284" r:id="rId18"/>
    <p:sldId id="274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표지" id="{0F4C09BB-0C1B-40A3-953D-D348D5EE462D}">
          <p14:sldIdLst>
            <p14:sldId id="256"/>
            <p14:sldId id="259"/>
          </p14:sldIdLst>
        </p14:section>
        <p14:section name="5-1" id="{4D99A0B3-B5D8-41F0-A9B4-64E7E0A3022B}">
          <p14:sldIdLst>
            <p14:sldId id="280"/>
            <p14:sldId id="265"/>
            <p14:sldId id="276"/>
            <p14:sldId id="277"/>
            <p14:sldId id="278"/>
            <p14:sldId id="279"/>
            <p14:sldId id="281"/>
            <p14:sldId id="272"/>
            <p14:sldId id="273"/>
          </p14:sldIdLst>
        </p14:section>
        <p14:section name="7-1 앞부분" id="{F38A1275-CE28-46E6-A11C-0223F7C0E6E6}">
          <p14:sldIdLst>
            <p14:sldId id="282"/>
            <p14:sldId id="262"/>
            <p14:sldId id="263"/>
            <p14:sldId id="266"/>
            <p14:sldId id="283"/>
            <p14:sldId id="284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유 이" initials="지이" lastIdx="1" clrIdx="0">
    <p:extLst>
      <p:ext uri="{19B8F6BF-5375-455C-9EA6-DF929625EA0E}">
        <p15:presenceInfo xmlns:p15="http://schemas.microsoft.com/office/powerpoint/2012/main" userId="aa08cc2a3ee3d3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1362383-2D79-CC46-F1CA-3522E5DCF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647BDA60-41CE-962A-1343-C4B1C13EE6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881060B-98A8-B696-0C25-CDA86E2DC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3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432F6A8-031B-7BDD-09C3-907C5EB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919E31C9-B9B6-B9D9-B9BB-AFD9A3C6D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E2F9555B-D893-7280-0D3B-D52F07B17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10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13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21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77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54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61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09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6DDFC73-9AE1-3AC7-F9FF-A28D38BC0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EC2246F-1019-6B79-B804-D25F2EDF1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7D72426-EBD6-5CC0-EF04-ECF4D5D73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760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1785003-6E65-8F16-4424-240B02099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18B9EFA-6046-0387-1B9A-FDCD215B4D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A101DCF-CD62-B03B-DDB8-A78D0DF708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51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61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36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43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48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5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18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85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qGE_rT_oQaQ&amp;list=PLVsNizTWUw7FGzSRCkQrPEEe-ljVXgS7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데이터 분석 및 </a:t>
            </a:r>
            <a:r>
              <a:rPr lang="en-US" altLang="ko-KR" sz="2500" b="1" dirty="0">
                <a:solidFill>
                  <a:srgbClr val="19264B"/>
                </a:solidFill>
              </a:rPr>
              <a:t>EDA </a:t>
            </a:r>
            <a:r>
              <a:rPr lang="ko-KR" altLang="en-US" sz="2500" b="1" dirty="0">
                <a:solidFill>
                  <a:srgbClr val="19264B"/>
                </a:solidFill>
              </a:rPr>
              <a:t>스터디 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ko-KR" altLang="en-US" sz="2500" b="1" dirty="0">
                <a:solidFill>
                  <a:srgbClr val="19264B"/>
                </a:solidFill>
              </a:rPr>
              <a:t>조</a:t>
            </a:r>
            <a:endParaRPr sz="25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24149DA-D52E-BB67-3AFE-5B3D7840C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6AD0A1D5-82B4-FBA4-7F36-98ED4C04030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F888FBD-B494-6176-8732-F72C890343E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0CC674F-BE87-2972-2BD9-0B8A666F6B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EB7A854-6829-7EE4-82A7-9CD3BEAE5899}"/>
              </a:ext>
            </a:extLst>
          </p:cNvPr>
          <p:cNvSpPr txBox="1"/>
          <p:nvPr/>
        </p:nvSpPr>
        <p:spPr>
          <a:xfrm>
            <a:off x="1602260" y="1402969"/>
            <a:ext cx="725552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Plot Method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DECF5-F655-0CD6-13CF-BF87E29FA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335" y="1875050"/>
            <a:ext cx="3236665" cy="2593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A6786-66C5-EA03-118F-90F06E92A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021" y="1875049"/>
            <a:ext cx="3243436" cy="2647703"/>
          </a:xfrm>
          <a:prstGeom prst="rect">
            <a:avLst/>
          </a:prstGeom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550853D4-D0A8-4364-AF92-D836169AA7E1}"/>
              </a:ext>
            </a:extLst>
          </p:cNvPr>
          <p:cNvSpPr txBox="1"/>
          <p:nvPr/>
        </p:nvSpPr>
        <p:spPr>
          <a:xfrm>
            <a:off x="1408974" y="306875"/>
            <a:ext cx="6756331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산점도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그리기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-KR" altLang="en-US" sz="2000" b="0" i="0" dirty="0">
              <a:effectLst/>
              <a:latin typeface="system-u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0220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CA8EAB3-EB88-69E2-E272-550DF14FD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4F7019A-6AF5-34BE-D490-8524CCF3618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BFDDCB7-A0F4-20D4-18F6-72D764B06B2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6E317D2B-2582-4D97-ECE9-32B69C0C8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6DFD5-FCC5-E57E-D6A8-CBA4729D0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20" y="653944"/>
            <a:ext cx="3029222" cy="2246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48F53-7F58-EDE0-B6A5-CBB48CDE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248" y="2990273"/>
            <a:ext cx="2260648" cy="2246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3A738-391A-65E4-EB10-140052C87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605" y="653944"/>
            <a:ext cx="2874875" cy="2246430"/>
          </a:xfrm>
          <a:prstGeom prst="rect">
            <a:avLst/>
          </a:prstGeom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1AB6F5C3-6A8C-4B98-976C-96EE60160BAF}"/>
              </a:ext>
            </a:extLst>
          </p:cNvPr>
          <p:cNvSpPr txBox="1"/>
          <p:nvPr/>
        </p:nvSpPr>
        <p:spPr>
          <a:xfrm>
            <a:off x="1353975" y="162734"/>
            <a:ext cx="6756331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b="0" i="0" dirty="0" err="1">
                <a:effectLst/>
                <a:latin typeface="system-ui"/>
              </a:rPr>
              <a:t>맷플롯립의</a:t>
            </a:r>
            <a:r>
              <a:rPr lang="ko-KR" altLang="en-US" sz="2000" b="0" i="0" dirty="0">
                <a:effectLst/>
                <a:latin typeface="system-ui"/>
              </a:rPr>
              <a:t> 고급 기능</a:t>
            </a:r>
          </a:p>
          <a:p>
            <a:pPr>
              <a:lnSpc>
                <a:spcPct val="115000"/>
              </a:lnSpc>
            </a:pPr>
            <a:endParaRPr lang="ko-KR" altLang="en-US" sz="2000" b="0" i="0" dirty="0">
              <a:effectLst/>
              <a:latin typeface="system-u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A6EE3-5300-4977-8F16-FB580E24FC1C}"/>
              </a:ext>
            </a:extLst>
          </p:cNvPr>
          <p:cNvSpPr txBox="1"/>
          <p:nvPr/>
        </p:nvSpPr>
        <p:spPr>
          <a:xfrm>
            <a:off x="5205605" y="2990273"/>
            <a:ext cx="331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피겨에 여러가지 막대그래프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519E2-BD2D-4E8E-87BE-D575F08D24EF}"/>
              </a:ext>
            </a:extLst>
          </p:cNvPr>
          <p:cNvSpPr txBox="1"/>
          <p:nvPr/>
        </p:nvSpPr>
        <p:spPr>
          <a:xfrm>
            <a:off x="1401872" y="2990273"/>
            <a:ext cx="30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system-ui"/>
              </a:rPr>
              <a:t>하나의 피겨에 여러 개의 선 그래프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5F214-388E-4E9B-9691-73DDCBF8D803}"/>
              </a:ext>
            </a:extLst>
          </p:cNvPr>
          <p:cNvSpPr txBox="1"/>
          <p:nvPr/>
        </p:nvSpPr>
        <p:spPr>
          <a:xfrm>
            <a:off x="5922169" y="4650581"/>
            <a:ext cx="159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system-ui"/>
              </a:rPr>
              <a:t>원 그래프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5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68663" y="2142961"/>
            <a:ext cx="178921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</a:rPr>
              <a:t>Chapter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7</a:t>
            </a:r>
            <a:endParaRPr sz="25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07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표준점수 구하기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EAF937-9432-BF5B-C878-F29F6716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28" y="968845"/>
            <a:ext cx="3219414" cy="1856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5E97C-DDD8-6A43-7204-090475B7127B}"/>
              </a:ext>
            </a:extLst>
          </p:cNvPr>
          <p:cNvSpPr txBox="1"/>
          <p:nvPr/>
        </p:nvSpPr>
        <p:spPr>
          <a:xfrm>
            <a:off x="5139720" y="1509660"/>
            <a:ext cx="249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Z </a:t>
            </a:r>
            <a:r>
              <a:rPr lang="ko-KR" altLang="en-US" dirty="0"/>
              <a:t>점수로 누적분포 구하기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stats.norm.cdf</a:t>
            </a:r>
            <a:r>
              <a:rPr lang="en-US" altLang="ko-KR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50D80-3340-2CA5-D44B-CDC757EF1462}"/>
              </a:ext>
            </a:extLst>
          </p:cNvPr>
          <p:cNvSpPr txBox="1"/>
          <p:nvPr/>
        </p:nvSpPr>
        <p:spPr>
          <a:xfrm>
            <a:off x="5139720" y="2302324"/>
            <a:ext cx="2497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누적분포로 </a:t>
            </a:r>
            <a:r>
              <a:rPr lang="en-US" altLang="ko-KR" dirty="0"/>
              <a:t>Z </a:t>
            </a:r>
            <a:r>
              <a:rPr lang="ko-KR" altLang="en-US" dirty="0"/>
              <a:t>점수 구하기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stats.norm.ppf</a:t>
            </a:r>
            <a:r>
              <a:rPr lang="en-US" altLang="ko-K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2E737-6474-82BD-9545-C85D83F8A875}"/>
              </a:ext>
            </a:extLst>
          </p:cNvPr>
          <p:cNvSpPr txBox="1"/>
          <p:nvPr/>
        </p:nvSpPr>
        <p:spPr>
          <a:xfrm>
            <a:off x="5465394" y="870884"/>
            <a:ext cx="2320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누적분포 구하기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6580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중심극한정리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524B6-BED6-5FB8-9E1D-0F12F98FAFFD}"/>
              </a:ext>
            </a:extLst>
          </p:cNvPr>
          <p:cNvSpPr txBox="1"/>
          <p:nvPr/>
        </p:nvSpPr>
        <p:spPr>
          <a:xfrm>
            <a:off x="1713539" y="807034"/>
            <a:ext cx="536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무작위로 샘플을 뽑아 만든 표본의 평균은 정규분포에 가깝다</a:t>
            </a:r>
            <a:r>
              <a:rPr lang="en-US" altLang="ko-KR" dirty="0"/>
              <a:t>＂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643B9-0D3D-0430-E7E5-71FC80BA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16" y="1173685"/>
            <a:ext cx="3820886" cy="2026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37CAE-DF89-A6FE-CE3F-22D2D25BAE5B}"/>
              </a:ext>
            </a:extLst>
          </p:cNvPr>
          <p:cNvSpPr txBox="1"/>
          <p:nvPr/>
        </p:nvSpPr>
        <p:spPr>
          <a:xfrm>
            <a:off x="1867220" y="3400590"/>
            <a:ext cx="348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샘플링하기</a:t>
            </a:r>
            <a:r>
              <a:rPr lang="en-US" altLang="ko-KR" dirty="0"/>
              <a:t>: </a:t>
            </a:r>
            <a:r>
              <a:rPr lang="ko-KR" altLang="en-US" dirty="0"/>
              <a:t>표본을 추출하는 것</a:t>
            </a:r>
            <a:endParaRPr lang="en-US" altLang="ko-KR" dirty="0"/>
          </a:p>
          <a:p>
            <a:r>
              <a:rPr lang="en-US" altLang="ko-KR" dirty="0"/>
              <a:t>-&gt; sample()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6DE35-D044-CFBD-4E3F-FB52AC41CCFC}"/>
              </a:ext>
            </a:extLst>
          </p:cNvPr>
          <p:cNvSpPr txBox="1"/>
          <p:nvPr/>
        </p:nvSpPr>
        <p:spPr>
          <a:xfrm>
            <a:off x="1867220" y="4167189"/>
            <a:ext cx="390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샘플의 크기가 커질수록 정확도도 높아짐</a:t>
            </a:r>
          </a:p>
        </p:txBody>
      </p:sp>
    </p:spTree>
    <p:extLst>
      <p:ext uri="{BB962C8B-B14F-4D97-AF65-F5344CB8AC3E}">
        <p14:creationId xmlns:p14="http://schemas.microsoft.com/office/powerpoint/2010/main" val="144823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모집단의 평균 범위 추정하기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신뢰구간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59CAE-54C2-43CA-08CF-145E24092A28}"/>
              </a:ext>
            </a:extLst>
          </p:cNvPr>
          <p:cNvSpPr txBox="1"/>
          <p:nvPr/>
        </p:nvSpPr>
        <p:spPr>
          <a:xfrm>
            <a:off x="1575227" y="835302"/>
            <a:ext cx="599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신뢰구간</a:t>
            </a:r>
            <a:r>
              <a:rPr lang="en-US" altLang="ko-KR" dirty="0"/>
              <a:t>: </a:t>
            </a:r>
            <a:r>
              <a:rPr lang="ko-KR" altLang="en-US" dirty="0"/>
              <a:t>표본의 평균이 속할 것이라 믿는 모집단의 평균 범위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8588D-A333-E4DA-8C3A-5F882AFB57C6}"/>
              </a:ext>
            </a:extLst>
          </p:cNvPr>
          <p:cNvSpPr txBox="1"/>
          <p:nvPr/>
        </p:nvSpPr>
        <p:spPr>
          <a:xfrm>
            <a:off x="2096604" y="1686836"/>
            <a:ext cx="606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 </a:t>
            </a:r>
            <a:r>
              <a:rPr lang="ko-KR" altLang="en-US" dirty="0"/>
              <a:t>점수 공식과 중심극한정리를 통해 모집단의 평균 범위 예측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86873D6-CB52-B4E1-7888-CB56AD63B7F0}"/>
              </a:ext>
            </a:extLst>
          </p:cNvPr>
          <p:cNvSpPr/>
          <p:nvPr/>
        </p:nvSpPr>
        <p:spPr>
          <a:xfrm>
            <a:off x="1652067" y="1724435"/>
            <a:ext cx="444537" cy="220191"/>
          </a:xfrm>
          <a:prstGeom prst="rightArrow">
            <a:avLst/>
          </a:prstGeom>
          <a:noFill/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1B62C-7094-04AA-C3C2-7E2C59BCD380}"/>
              </a:ext>
            </a:extLst>
          </p:cNvPr>
          <p:cNvSpPr txBox="1"/>
          <p:nvPr/>
        </p:nvSpPr>
        <p:spPr>
          <a:xfrm>
            <a:off x="1575227" y="2202418"/>
            <a:ext cx="634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Z </a:t>
            </a:r>
            <a:r>
              <a:rPr lang="ko-KR" altLang="en-US" sz="1600" dirty="0"/>
              <a:t>점수 결정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표본의 평균이 모집단의 평균을 중심으로 몇 </a:t>
            </a:r>
            <a:r>
              <a:rPr lang="en-US" altLang="ko-KR" sz="1600" dirty="0"/>
              <a:t>% </a:t>
            </a:r>
            <a:r>
              <a:rPr lang="ko-KR" altLang="en-US" sz="1600" dirty="0"/>
              <a:t>이내 구간에 포함된다고 확신하고 싶은지 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73C74-7EBF-EFA8-7826-B878AEF77EBA}"/>
              </a:ext>
            </a:extLst>
          </p:cNvPr>
          <p:cNvSpPr txBox="1"/>
          <p:nvPr/>
        </p:nvSpPr>
        <p:spPr>
          <a:xfrm>
            <a:off x="1575215" y="1309754"/>
            <a:ext cx="1967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신뢰구간 측정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862D1-8C48-61B9-6A65-2CF23B2CD953}"/>
              </a:ext>
            </a:extLst>
          </p:cNvPr>
          <p:cNvSpPr txBox="1"/>
          <p:nvPr/>
        </p:nvSpPr>
        <p:spPr>
          <a:xfrm>
            <a:off x="1575215" y="3075721"/>
            <a:ext cx="60483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중심극한정리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모집단의 표준편차가 표본의 표준편차와 비슷하다는 특징 이용</a:t>
            </a:r>
          </a:p>
        </p:txBody>
      </p:sp>
    </p:spTree>
    <p:extLst>
      <p:ext uri="{BB962C8B-B14F-4D97-AF65-F5344CB8AC3E}">
        <p14:creationId xmlns:p14="http://schemas.microsoft.com/office/powerpoint/2010/main" val="247289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6021497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b="0" i="0" dirty="0">
                <a:effectLst/>
                <a:latin typeface="system-ui"/>
              </a:rPr>
              <a:t>통계적 의미 확인하기</a:t>
            </a:r>
            <a:r>
              <a:rPr lang="en-US" altLang="ko-KR" sz="2000" b="0" i="0" dirty="0">
                <a:effectLst/>
                <a:latin typeface="system-ui"/>
              </a:rPr>
              <a:t>: </a:t>
            </a:r>
            <a:r>
              <a:rPr lang="ko-KR" altLang="en-US" sz="2000" b="0" i="0" dirty="0">
                <a:effectLst/>
                <a:latin typeface="system-ui"/>
              </a:rPr>
              <a:t>가설검정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2E737-6474-82BD-9545-C85D83F8A875}"/>
              </a:ext>
            </a:extLst>
          </p:cNvPr>
          <p:cNvSpPr txBox="1"/>
          <p:nvPr/>
        </p:nvSpPr>
        <p:spPr>
          <a:xfrm>
            <a:off x="5483960" y="1003887"/>
            <a:ext cx="2320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가설 검정 분포표</a:t>
            </a:r>
            <a:endParaRPr lang="en-US" altLang="ko-KR" sz="1800" dirty="0"/>
          </a:p>
        </p:txBody>
      </p:sp>
      <p:pic>
        <p:nvPicPr>
          <p:cNvPr id="5122" name="Picture 2" descr="가설 검정 절차">
            <a:extLst>
              <a:ext uri="{FF2B5EF4-FFF2-40B4-BE49-F238E27FC236}">
                <a16:creationId xmlns:a16="http://schemas.microsoft.com/office/drawing/2014/main" id="{0AB0429D-9A97-42E3-9C96-8BE22072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85" y="1003887"/>
            <a:ext cx="2914650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통계] 통계적 가설검정">
            <a:extLst>
              <a:ext uri="{FF2B5EF4-FFF2-40B4-BE49-F238E27FC236}">
                <a16:creationId xmlns:a16="http://schemas.microsoft.com/office/drawing/2014/main" id="{9B6A1E81-34DE-4DE2-8FA3-210EB9CB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46" y="1595740"/>
            <a:ext cx="3660406" cy="20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6756331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 </a:t>
            </a:r>
            <a:r>
              <a:rPr lang="ko-KR" altLang="en-US" sz="2000" b="0" i="0" dirty="0">
                <a:effectLst/>
                <a:latin typeface="system-ui"/>
              </a:rPr>
              <a:t>정규분포가 아닐 때 가설 검증하기</a:t>
            </a:r>
            <a:r>
              <a:rPr lang="en-US" altLang="ko-KR" sz="2000" b="0" i="0" dirty="0">
                <a:effectLst/>
                <a:latin typeface="system-ui"/>
              </a:rPr>
              <a:t>: </a:t>
            </a:r>
            <a:r>
              <a:rPr lang="ko-KR" altLang="en-US" sz="2000" b="0" i="0" dirty="0">
                <a:effectLst/>
                <a:latin typeface="system-ui"/>
              </a:rPr>
              <a:t>순열검정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2E737-6474-82BD-9545-C85D83F8A875}"/>
              </a:ext>
            </a:extLst>
          </p:cNvPr>
          <p:cNvSpPr txBox="1"/>
          <p:nvPr/>
        </p:nvSpPr>
        <p:spPr>
          <a:xfrm>
            <a:off x="5642040" y="1897360"/>
            <a:ext cx="2320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순열검정 과정</a:t>
            </a:r>
            <a:endParaRPr lang="en-US" altLang="ko-KR" sz="18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DFE0110-D4BC-4A35-A76F-7E7BD17BC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13" y="2539665"/>
            <a:ext cx="4855958" cy="23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ost-thumbnail">
            <a:extLst>
              <a:ext uri="{FF2B5EF4-FFF2-40B4-BE49-F238E27FC236}">
                <a16:creationId xmlns:a16="http://schemas.microsoft.com/office/drawing/2014/main" id="{E42B832A-D6F1-49B9-BBFF-512EB57FA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39" y="960590"/>
            <a:ext cx="3614548" cy="20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6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60678CA0-10EA-E8E6-A16E-9B9F90BF1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F42FAF0-74F9-D4E2-DF48-79C4F01A901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06A0654A-6A2A-9E59-CACF-185CCF6AC54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71ED100-5337-3EA4-ACA5-3731CEBA8F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B04C19F3-B343-2AE8-CC1C-9BD11F4DAC66}"/>
              </a:ext>
            </a:extLst>
          </p:cNvPr>
          <p:cNvSpPr txBox="1"/>
          <p:nvPr/>
        </p:nvSpPr>
        <p:spPr>
          <a:xfrm>
            <a:off x="1602260" y="524281"/>
            <a:ext cx="725552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SpaceTitanic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F02C-5D2B-7765-026E-3EE815550DCE}"/>
              </a:ext>
            </a:extLst>
          </p:cNvPr>
          <p:cNvSpPr txBox="1"/>
          <p:nvPr/>
        </p:nvSpPr>
        <p:spPr>
          <a:xfrm>
            <a:off x="1654299" y="97587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Decision Tree </a:t>
            </a:r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D131E1-9560-3A70-4B08-33B391062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299" y="1208324"/>
            <a:ext cx="5014130" cy="1267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4D9CC8-52BF-1B82-F79F-9B1D507CD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260" y="2903419"/>
            <a:ext cx="3609077" cy="1160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52916A-0AA4-4C5D-F6BB-71630178C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683" y="2633362"/>
            <a:ext cx="3248710" cy="2025380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7898C8CC-6417-4EE9-B1D3-CB7EE676EF99}"/>
              </a:ext>
            </a:extLst>
          </p:cNvPr>
          <p:cNvSpPr txBox="1"/>
          <p:nvPr/>
        </p:nvSpPr>
        <p:spPr>
          <a:xfrm>
            <a:off x="1353975" y="101878"/>
            <a:ext cx="6756331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6. </a:t>
            </a:r>
            <a:r>
              <a:rPr lang="ko-KR" altLang="en-US" sz="2000" dirty="0" err="1">
                <a:solidFill>
                  <a:srgbClr val="19264B"/>
                </a:solidFill>
                <a:latin typeface="system-ui"/>
                <a:ea typeface="NanumGothic ExtraBold"/>
                <a:cs typeface="NanumGothic ExtraBold"/>
                <a:sym typeface="NanumGothic ExtraBold"/>
              </a:rPr>
              <a:t>머신러닝을</a:t>
            </a:r>
            <a:r>
              <a:rPr lang="ko-KR" altLang="en-US" sz="2000" dirty="0">
                <a:solidFill>
                  <a:srgbClr val="19264B"/>
                </a:solidFill>
                <a:latin typeface="system-ui"/>
                <a:ea typeface="NanumGothic ExtraBold"/>
                <a:cs typeface="NanumGothic ExtraBold"/>
                <a:sym typeface="NanumGothic ExtraBold"/>
              </a:rPr>
              <a:t> 이용한 데이터 예측 모델</a:t>
            </a:r>
            <a:endParaRPr lang="ko-KR" altLang="en-US" sz="2000" b="0" i="0" dirty="0">
              <a:effectLst/>
              <a:latin typeface="system-u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014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49973077-94E3-B5C7-7F6F-13CF4C480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2C9186F-DFCE-756C-7E7D-A94BE23920D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7EEE9CE7-AD92-F29E-4E7E-C10EF3296F3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6E1A6D70-0B6C-61B7-157B-F2F5C86B2C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2AAD2EC-4109-DB7D-F38D-DB3A734EB8BE}"/>
              </a:ext>
            </a:extLst>
          </p:cNvPr>
          <p:cNvSpPr txBox="1"/>
          <p:nvPr/>
        </p:nvSpPr>
        <p:spPr>
          <a:xfrm>
            <a:off x="1602260" y="374265"/>
            <a:ext cx="725552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SpaceTitanic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AB8E-92E9-B5BA-8944-B287A7AC4260}"/>
              </a:ext>
            </a:extLst>
          </p:cNvPr>
          <p:cNvSpPr txBox="1"/>
          <p:nvPr/>
        </p:nvSpPr>
        <p:spPr>
          <a:xfrm>
            <a:off x="1602260" y="75895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6A07B-1EE1-0E08-E8BF-50DA8677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05" y="1089675"/>
            <a:ext cx="7779892" cy="21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스터디 일정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317A5-B671-D42B-A2D3-E6921BB223A4}"/>
              </a:ext>
            </a:extLst>
          </p:cNvPr>
          <p:cNvSpPr txBox="1"/>
          <p:nvPr/>
        </p:nvSpPr>
        <p:spPr>
          <a:xfrm>
            <a:off x="1408975" y="1061345"/>
            <a:ext cx="5549900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혼자 공부하는 데이터 분석</a:t>
            </a:r>
            <a:endParaRPr lang="en-US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챕터</a:t>
            </a:r>
            <a:r>
              <a:rPr lang="ko-KR" altLang="en-US" dirty="0"/>
              <a:t> 나눠서 시각화 내용부터 팀 미팅 후 줌으로 발표하며 공유</a:t>
            </a:r>
            <a:r>
              <a:rPr lang="en-US" altLang="ko-KR" dirty="0"/>
              <a:t>) </a:t>
            </a:r>
            <a:endParaRPr lang="en-US" dirty="0"/>
          </a:p>
          <a:p>
            <a:r>
              <a:rPr lang="en-US" dirty="0">
                <a:hlinkClick r:id="rId4"/>
              </a:rPr>
              <a:t>[</a:t>
            </a:r>
            <a:r>
              <a:rPr lang="en-US" dirty="0" err="1">
                <a:hlinkClick r:id="rId4"/>
              </a:rPr>
              <a:t>데이터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분석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기초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강의</a:t>
            </a:r>
            <a:r>
              <a:rPr lang="en-US" dirty="0">
                <a:hlinkClick r:id="rId4"/>
              </a:rPr>
              <a:t>] 0강. 『</a:t>
            </a:r>
            <a:r>
              <a:rPr lang="en-US" dirty="0" err="1">
                <a:hlinkClick r:id="rId4"/>
              </a:rPr>
              <a:t>혼자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공부하는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데이터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분석</a:t>
            </a:r>
            <a:r>
              <a:rPr lang="en-US" dirty="0">
                <a:hlinkClick r:id="rId4"/>
              </a:rPr>
              <a:t> with </a:t>
            </a:r>
            <a:r>
              <a:rPr lang="en-US" dirty="0" err="1">
                <a:hlinkClick r:id="rId4"/>
              </a:rPr>
              <a:t>파이썬</a:t>
            </a:r>
            <a:r>
              <a:rPr lang="en-US" dirty="0">
                <a:hlinkClick r:id="rId4"/>
              </a:rPr>
              <a:t>』 </a:t>
            </a:r>
            <a:r>
              <a:rPr lang="en-US" dirty="0" err="1">
                <a:hlinkClick r:id="rId4"/>
              </a:rPr>
              <a:t>소개</a:t>
            </a:r>
            <a:endParaRPr lang="en-US" dirty="0"/>
          </a:p>
          <a:p>
            <a:r>
              <a:rPr lang="ko-KR" altLang="en-US" dirty="0"/>
              <a:t>영상보고 정리 후 비대면으로 전체 미팅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kaggle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적용</a:t>
            </a:r>
            <a:endParaRPr lang="en-US" altLang="ko-KR" dirty="0"/>
          </a:p>
          <a:p>
            <a:endParaRPr lang="en-US" altLang="ko-KR" b="1" i="0" dirty="0">
              <a:solidFill>
                <a:srgbClr val="202124"/>
              </a:solidFill>
              <a:effectLst/>
              <a:latin typeface="zeitung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Netflix Movies and TV Shows - Listings of movies and tv shows on Netflix</a:t>
            </a:r>
          </a:p>
          <a:p>
            <a:endParaRPr lang="en-US" altLang="ko-KR" b="1" i="0" dirty="0">
              <a:solidFill>
                <a:srgbClr val="202124"/>
              </a:solidFill>
              <a:effectLst/>
              <a:latin typeface="zeitung"/>
            </a:endParaRPr>
          </a:p>
          <a:p>
            <a:endParaRPr lang="en-US" altLang="ko-K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68663" y="2142961"/>
            <a:ext cx="178921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</a:rPr>
              <a:t>Chapter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5</a:t>
            </a:r>
            <a:endParaRPr sz="25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18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여러 개의 서브플롯 출력하기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106239-021B-3959-F15A-F1219BA03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6" y="833275"/>
            <a:ext cx="3734554" cy="17737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D2A62C-426A-1BE4-0E45-6B790FD51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253" y="159138"/>
            <a:ext cx="3734554" cy="4918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F694DD-A7A8-2FDA-261A-E3C3DDD71E85}"/>
              </a:ext>
            </a:extLst>
          </p:cNvPr>
          <p:cNvSpPr txBox="1"/>
          <p:nvPr/>
        </p:nvSpPr>
        <p:spPr>
          <a:xfrm>
            <a:off x="1408975" y="2851484"/>
            <a:ext cx="316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subplots(</a:t>
            </a:r>
            <a:r>
              <a:rPr lang="ko-KR" altLang="en-US" dirty="0"/>
              <a:t>서브플롯 개수 지정</a:t>
            </a:r>
            <a:r>
              <a:rPr lang="en-US" altLang="ko-KR" dirty="0"/>
              <a:t>, figsize</a:t>
            </a:r>
            <a:r>
              <a:rPr lang="ko-KR" altLang="en-US" dirty="0"/>
              <a:t> </a:t>
            </a:r>
            <a:r>
              <a:rPr lang="en-US" altLang="ko-KR" dirty="0"/>
              <a:t>=(</a:t>
            </a:r>
            <a:r>
              <a:rPr lang="ko-KR" altLang="en-US" dirty="0"/>
              <a:t>원하는 크기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Set_title(‘</a:t>
            </a:r>
            <a:r>
              <a:rPr lang="ko-KR" altLang="en-US" dirty="0"/>
              <a:t>제목</a:t>
            </a:r>
            <a:r>
              <a:rPr lang="en-US" altLang="ko-KR" dirty="0"/>
              <a:t>’)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46A1B-18CA-1073-8E05-153DF20D2466}"/>
              </a:ext>
            </a:extLst>
          </p:cNvPr>
          <p:cNvSpPr/>
          <p:nvPr/>
        </p:nvSpPr>
        <p:spPr>
          <a:xfrm>
            <a:off x="1961850" y="1059513"/>
            <a:ext cx="1519018" cy="2083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47F641-669B-34A4-7CE7-C8283E5E8D33}"/>
              </a:ext>
            </a:extLst>
          </p:cNvPr>
          <p:cNvSpPr/>
          <p:nvPr/>
        </p:nvSpPr>
        <p:spPr>
          <a:xfrm>
            <a:off x="1778262" y="1598280"/>
            <a:ext cx="480844" cy="1229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5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선그래프 그리기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2E737-6474-82BD-9545-C85D83F8A875}"/>
              </a:ext>
            </a:extLst>
          </p:cNvPr>
          <p:cNvSpPr txBox="1"/>
          <p:nvPr/>
        </p:nvSpPr>
        <p:spPr>
          <a:xfrm>
            <a:off x="5139720" y="930232"/>
            <a:ext cx="2664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선그래프의 다양한 활용</a:t>
            </a:r>
            <a:endParaRPr lang="en-US" altLang="ko-KR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39609E-4754-4FCD-B573-AC0BB0C9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89" y="870884"/>
            <a:ext cx="3829362" cy="295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BCD1D9-37ED-4E3A-8144-4DC73D9D3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451" y="1384342"/>
            <a:ext cx="3755724" cy="13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9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(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세로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막대 그래프 그리기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2E737-6474-82BD-9545-C85D83F8A875}"/>
              </a:ext>
            </a:extLst>
          </p:cNvPr>
          <p:cNvSpPr txBox="1"/>
          <p:nvPr/>
        </p:nvSpPr>
        <p:spPr>
          <a:xfrm>
            <a:off x="5139720" y="930232"/>
            <a:ext cx="293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막대 그래프의 다양한 활용</a:t>
            </a:r>
            <a:endParaRPr lang="en-US" altLang="ko-KR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D66D02-6BF3-4C50-A8F6-66AB24B1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63" y="845454"/>
            <a:ext cx="3577304" cy="272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49763E-1785-45B4-B51A-6F4EB1F62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720" y="1384342"/>
            <a:ext cx="3755724" cy="15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6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(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가로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막대 그래프 그리기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2E737-6474-82BD-9545-C85D83F8A875}"/>
              </a:ext>
            </a:extLst>
          </p:cNvPr>
          <p:cNvSpPr txBox="1"/>
          <p:nvPr/>
        </p:nvSpPr>
        <p:spPr>
          <a:xfrm>
            <a:off x="5139719" y="930232"/>
            <a:ext cx="2997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막대 그래프의 다양한 활용</a:t>
            </a:r>
            <a:endParaRPr lang="en-US" altLang="ko-KR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7F5710-360B-4CF4-8DBE-5BF98A4A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88" y="930232"/>
            <a:ext cx="3768511" cy="295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6C856A-3E9C-4E36-A2EB-9FB7AB738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719" y="1614669"/>
            <a:ext cx="3536946" cy="15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3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선그래프 그리기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2E737-6474-82BD-9545-C85D83F8A875}"/>
              </a:ext>
            </a:extLst>
          </p:cNvPr>
          <p:cNvSpPr txBox="1"/>
          <p:nvPr/>
        </p:nvSpPr>
        <p:spPr>
          <a:xfrm>
            <a:off x="5139720" y="930232"/>
            <a:ext cx="2664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선그래프의 다양한 활용</a:t>
            </a:r>
            <a:endParaRPr lang="en-US" altLang="ko-KR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39609E-4754-4FCD-B573-AC0BB0C9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89" y="870884"/>
            <a:ext cx="3829362" cy="295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BCD1D9-37ED-4E3A-8144-4DC73D9D3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451" y="1384342"/>
            <a:ext cx="3755724" cy="13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68663" y="2142961"/>
            <a:ext cx="178921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</a:rPr>
              <a:t>Chapter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6</a:t>
            </a:r>
            <a:endParaRPr sz="25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9232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314</Words>
  <Application>Microsoft Office PowerPoint</Application>
  <PresentationFormat>화면 슬라이드 쇼(16:9)</PresentationFormat>
  <Paragraphs>64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NanumGothic ExtraBold</vt:lpstr>
      <vt:lpstr>system-ui</vt:lpstr>
      <vt:lpstr>zeitung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김아란(소프트웨어대학 AI학과)</cp:lastModifiedBy>
  <cp:revision>9</cp:revision>
  <dcterms:modified xsi:type="dcterms:W3CDTF">2025-05-20T04:50:34Z</dcterms:modified>
</cp:coreProperties>
</file>